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sldIdLst>
    <p:sldId id="256" r:id="rId2"/>
    <p:sldId id="352" r:id="rId3"/>
    <p:sldId id="311" r:id="rId4"/>
    <p:sldId id="365" r:id="rId5"/>
    <p:sldId id="316" r:id="rId6"/>
    <p:sldId id="314" r:id="rId7"/>
    <p:sldId id="327" r:id="rId8"/>
    <p:sldId id="353" r:id="rId9"/>
    <p:sldId id="320" r:id="rId10"/>
    <p:sldId id="315" r:id="rId11"/>
    <p:sldId id="324" r:id="rId12"/>
    <p:sldId id="323" r:id="rId13"/>
    <p:sldId id="325" r:id="rId14"/>
    <p:sldId id="333" r:id="rId15"/>
    <p:sldId id="339" r:id="rId16"/>
    <p:sldId id="341" r:id="rId17"/>
    <p:sldId id="342" r:id="rId18"/>
    <p:sldId id="354" r:id="rId19"/>
    <p:sldId id="355" r:id="rId20"/>
    <p:sldId id="313" r:id="rId21"/>
    <p:sldId id="366" r:id="rId22"/>
    <p:sldId id="312" r:id="rId23"/>
    <p:sldId id="326" r:id="rId24"/>
    <p:sldId id="340" r:id="rId25"/>
    <p:sldId id="336" r:id="rId26"/>
    <p:sldId id="322" r:id="rId27"/>
    <p:sldId id="329" r:id="rId28"/>
    <p:sldId id="332" r:id="rId29"/>
    <p:sldId id="337" r:id="rId30"/>
    <p:sldId id="338" r:id="rId31"/>
    <p:sldId id="385" r:id="rId32"/>
    <p:sldId id="367" r:id="rId33"/>
    <p:sldId id="358" r:id="rId34"/>
    <p:sldId id="359" r:id="rId35"/>
    <p:sldId id="360" r:id="rId36"/>
    <p:sldId id="362" r:id="rId37"/>
    <p:sldId id="363" r:id="rId38"/>
    <p:sldId id="370" r:id="rId39"/>
    <p:sldId id="364" r:id="rId40"/>
    <p:sldId id="361" r:id="rId41"/>
    <p:sldId id="387" r:id="rId42"/>
    <p:sldId id="343" r:id="rId43"/>
    <p:sldId id="357" r:id="rId44"/>
    <p:sldId id="383" r:id="rId45"/>
    <p:sldId id="388" r:id="rId46"/>
    <p:sldId id="384" r:id="rId47"/>
    <p:sldId id="389" r:id="rId48"/>
    <p:sldId id="371" r:id="rId49"/>
    <p:sldId id="373" r:id="rId50"/>
    <p:sldId id="374" r:id="rId51"/>
    <p:sldId id="375" r:id="rId52"/>
    <p:sldId id="376" r:id="rId53"/>
    <p:sldId id="377" r:id="rId54"/>
    <p:sldId id="378" r:id="rId55"/>
    <p:sldId id="379" r:id="rId56"/>
    <p:sldId id="386" r:id="rId57"/>
    <p:sldId id="380" r:id="rId58"/>
    <p:sldId id="381" r:id="rId59"/>
    <p:sldId id="382" r:id="rId60"/>
    <p:sldId id="309" r:id="rId61"/>
    <p:sldId id="310" r:id="rId62"/>
  </p:sldIdLst>
  <p:sldSz cx="18288000" cy="10287000"/>
  <p:notesSz cx="6858000" cy="9144000"/>
  <p:embeddedFontLst>
    <p:embeddedFont>
      <p:font typeface="Open Sans" charset="0"/>
      <p:regular r:id="rId64"/>
      <p:bold r:id="rId65"/>
      <p:italic r:id="rId66"/>
      <p:boldItalic r:id="rId67"/>
    </p:embeddedFont>
    <p:embeddedFont>
      <p:font typeface="Arial Black" pitchFamily="34" charset="0"/>
      <p:bold r:id="rId68"/>
    </p:embeddedFont>
    <p:embeddedFont>
      <p:font typeface="Calibri" pitchFamily="34" charset="0"/>
      <p:regular r:id="rId69"/>
      <p:bold r:id="rId70"/>
      <p:italic r:id="rId71"/>
      <p:boldItalic r:id="rId72"/>
    </p:embeddedFont>
    <p:embeddedFont>
      <p:font typeface="Open Sans Bold"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9739"/>
    <a:srgbClr val="33CC33"/>
    <a:srgbClr val="91E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3" autoAdjust="0"/>
    <p:restoredTop sz="94622" autoAdjust="0"/>
  </p:normalViewPr>
  <p:slideViewPr>
    <p:cSldViewPr>
      <p:cViewPr>
        <p:scale>
          <a:sx n="46" d="100"/>
          <a:sy n="46" d="100"/>
        </p:scale>
        <p:origin x="-2172" y="-9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A2831-6142-46AA-9DC1-707B54172B63}" type="datetimeFigureOut">
              <a:rPr lang="tr-TR" smtClean="0"/>
              <a:t>2.08.2022</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2BA3D7-4D1A-4240-BDD3-D462A2A0C961}" type="slidenum">
              <a:rPr lang="tr-TR" smtClean="0"/>
              <a:t>‹#›</a:t>
            </a:fld>
            <a:endParaRPr lang="tr-TR"/>
          </a:p>
        </p:txBody>
      </p:sp>
    </p:spTree>
    <p:extLst>
      <p:ext uri="{BB962C8B-B14F-4D97-AF65-F5344CB8AC3E}">
        <p14:creationId xmlns:p14="http://schemas.microsoft.com/office/powerpoint/2010/main" val="2599944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2.wdp"/><Relationship Id="rId7"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4.pn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0.jpeg"/></Relationships>
</file>

<file path=ppt/slides/_rels/slide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12.svg"/><Relationship Id="rId4" Type="http://schemas.openxmlformats.org/officeDocument/2006/relationships/image" Target="../media/image127.png"/><Relationship Id="rId9"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grpSp>
        <p:nvGrpSpPr>
          <p:cNvPr id="5" name="Group 5"/>
          <p:cNvGrpSpPr/>
          <p:nvPr/>
        </p:nvGrpSpPr>
        <p:grpSpPr>
          <a:xfrm>
            <a:off x="0" y="2291213"/>
            <a:ext cx="18288000" cy="7298229"/>
            <a:chOff x="931333" y="66675"/>
            <a:chExt cx="24384000" cy="9730971"/>
          </a:xfrm>
        </p:grpSpPr>
        <p:sp>
          <p:nvSpPr>
            <p:cNvPr id="6" name="AutoShape 6"/>
            <p:cNvSpPr/>
            <p:nvPr/>
          </p:nvSpPr>
          <p:spPr>
            <a:xfrm>
              <a:off x="931333" y="7475153"/>
              <a:ext cx="24384000" cy="2322493"/>
            </a:xfrm>
            <a:prstGeom prst="rect">
              <a:avLst/>
            </a:prstGeom>
          </p:spPr>
          <p:style>
            <a:lnRef idx="3">
              <a:schemeClr val="lt1"/>
            </a:lnRef>
            <a:fillRef idx="1">
              <a:schemeClr val="accent3"/>
            </a:fillRef>
            <a:effectRef idx="1">
              <a:schemeClr val="accent3"/>
            </a:effectRef>
            <a:fontRef idx="minor">
              <a:schemeClr val="lt1"/>
            </a:fontRef>
          </p:style>
        </p:sp>
        <p:sp>
          <p:nvSpPr>
            <p:cNvPr id="7" name="TextBox 7"/>
            <p:cNvSpPr txBox="1"/>
            <p:nvPr/>
          </p:nvSpPr>
          <p:spPr>
            <a:xfrm>
              <a:off x="1761067" y="8141538"/>
              <a:ext cx="21433331" cy="453841"/>
            </a:xfrm>
            <a:prstGeom prst="rect">
              <a:avLst/>
            </a:prstGeom>
          </p:spPr>
          <p:txBody>
            <a:bodyPr lIns="0" tIns="0" rIns="0" bIns="0" rtlCol="0" anchor="t">
              <a:spAutoFit/>
            </a:bodyPr>
            <a:lstStyle/>
            <a:p>
              <a:pPr algn="l">
                <a:lnSpc>
                  <a:spcPts val="2940"/>
                </a:lnSpc>
              </a:pPr>
              <a:endParaRPr/>
            </a:p>
          </p:txBody>
        </p:sp>
        <p:sp>
          <p:nvSpPr>
            <p:cNvPr id="8" name="TextBox 8"/>
            <p:cNvSpPr txBox="1"/>
            <p:nvPr/>
          </p:nvSpPr>
          <p:spPr>
            <a:xfrm>
              <a:off x="1761067" y="66675"/>
              <a:ext cx="22639866" cy="6412865"/>
            </a:xfrm>
            <a:prstGeom prst="rect">
              <a:avLst/>
            </a:prstGeom>
          </p:spPr>
          <p:txBody>
            <a:bodyPr wrap="square" lIns="0" tIns="0" rIns="0" bIns="0" rtlCol="0" anchor="t">
              <a:spAutoFit/>
            </a:bodyPr>
            <a:lstStyle/>
            <a:p>
              <a:pPr algn="ctr">
                <a:lnSpc>
                  <a:spcPts val="9434"/>
                </a:lnSpc>
              </a:pPr>
              <a:r>
                <a:rPr lang="en-US" sz="8499" dirty="0" smtClean="0">
                  <a:solidFill>
                    <a:srgbClr val="7E6B73"/>
                  </a:solidFill>
                  <a:latin typeface="Open Sans Bold"/>
                </a:rPr>
                <a:t>EYYÜB</a:t>
              </a:r>
              <a:r>
                <a:rPr lang="tr-TR" sz="8499" dirty="0">
                  <a:solidFill>
                    <a:srgbClr val="7E6B73"/>
                  </a:solidFill>
                  <a:latin typeface="Open Sans Bold"/>
                </a:rPr>
                <a:t>İ</a:t>
              </a:r>
              <a:r>
                <a:rPr lang="en-US" sz="8499" dirty="0" smtClean="0">
                  <a:solidFill>
                    <a:srgbClr val="7E6B73"/>
                  </a:solidFill>
                  <a:latin typeface="Open Sans Bold"/>
                </a:rPr>
                <a:t>YE REHBERL</a:t>
              </a:r>
              <a:r>
                <a:rPr lang="tr-TR" sz="8499" dirty="0" smtClean="0">
                  <a:solidFill>
                    <a:srgbClr val="7E6B73"/>
                  </a:solidFill>
                  <a:latin typeface="Open Sans Bold"/>
                </a:rPr>
                <a:t>İ</a:t>
              </a:r>
              <a:r>
                <a:rPr lang="en-US" sz="8499" dirty="0" smtClean="0">
                  <a:solidFill>
                    <a:srgbClr val="7E6B73"/>
                  </a:solidFill>
                  <a:latin typeface="Open Sans Bold"/>
                </a:rPr>
                <a:t>K </a:t>
              </a:r>
              <a:r>
                <a:rPr lang="en-US" sz="8499" dirty="0">
                  <a:solidFill>
                    <a:srgbClr val="7E6B73"/>
                  </a:solidFill>
                  <a:latin typeface="Open Sans Bold"/>
                </a:rPr>
                <a:t>VE ARAŞTIRMA </a:t>
              </a:r>
              <a:r>
                <a:rPr lang="en-US" sz="8499" dirty="0" smtClean="0">
                  <a:solidFill>
                    <a:srgbClr val="7E6B73"/>
                  </a:solidFill>
                  <a:latin typeface="Open Sans Bold"/>
                </a:rPr>
                <a:t>MERKEZ</a:t>
              </a:r>
              <a:r>
                <a:rPr lang="tr-TR" sz="8499" dirty="0" smtClean="0">
                  <a:solidFill>
                    <a:srgbClr val="7E6B73"/>
                  </a:solidFill>
                  <a:latin typeface="Open Sans Bold"/>
                </a:rPr>
                <a:t>İ</a:t>
              </a:r>
              <a:r>
                <a:rPr lang="en-US" sz="8499" dirty="0" smtClean="0">
                  <a:solidFill>
                    <a:srgbClr val="7E6B73"/>
                  </a:solidFill>
                  <a:latin typeface="Open Sans Bold"/>
                </a:rPr>
                <a:t> 202</a:t>
              </a:r>
              <a:r>
                <a:rPr lang="tr-TR" sz="8499" dirty="0" smtClean="0">
                  <a:solidFill>
                    <a:srgbClr val="7E6B73"/>
                  </a:solidFill>
                  <a:latin typeface="Open Sans Bold"/>
                </a:rPr>
                <a:t>1</a:t>
              </a:r>
              <a:r>
                <a:rPr lang="en-US" sz="8499" dirty="0" smtClean="0">
                  <a:solidFill>
                    <a:srgbClr val="7E6B73"/>
                  </a:solidFill>
                  <a:latin typeface="Open Sans Bold"/>
                </a:rPr>
                <a:t>-202</a:t>
              </a:r>
              <a:r>
                <a:rPr lang="tr-TR" sz="8499" dirty="0" smtClean="0">
                  <a:solidFill>
                    <a:srgbClr val="7E6B73"/>
                  </a:solidFill>
                  <a:latin typeface="Open Sans Bold"/>
                </a:rPr>
                <a:t>2</a:t>
              </a:r>
              <a:r>
                <a:rPr lang="en-US" sz="8499" dirty="0" smtClean="0">
                  <a:solidFill>
                    <a:srgbClr val="7E6B73"/>
                  </a:solidFill>
                  <a:latin typeface="Open Sans Bold"/>
                </a:rPr>
                <a:t> EĞ</a:t>
              </a:r>
              <a:r>
                <a:rPr lang="tr-TR" sz="8499" dirty="0" smtClean="0">
                  <a:solidFill>
                    <a:srgbClr val="7E6B73"/>
                  </a:solidFill>
                  <a:latin typeface="Open Sans Bold"/>
                </a:rPr>
                <a:t>İ</a:t>
              </a:r>
              <a:r>
                <a:rPr lang="en-US" sz="8499" dirty="0" smtClean="0">
                  <a:solidFill>
                    <a:srgbClr val="7E6B73"/>
                  </a:solidFill>
                  <a:latin typeface="Open Sans Bold"/>
                </a:rPr>
                <a:t>T</a:t>
              </a:r>
              <a:r>
                <a:rPr lang="tr-TR" sz="8499" dirty="0" smtClean="0">
                  <a:solidFill>
                    <a:srgbClr val="7E6B73"/>
                  </a:solidFill>
                  <a:latin typeface="Open Sans Bold"/>
                </a:rPr>
                <a:t>İ</a:t>
              </a:r>
              <a:r>
                <a:rPr lang="en-US" sz="8499" dirty="0" smtClean="0">
                  <a:solidFill>
                    <a:srgbClr val="7E6B73"/>
                  </a:solidFill>
                  <a:latin typeface="Open Sans Bold"/>
                </a:rPr>
                <a:t>M-ÖĞRET</a:t>
              </a:r>
              <a:r>
                <a:rPr lang="tr-TR" sz="8499" dirty="0" smtClean="0">
                  <a:solidFill>
                    <a:srgbClr val="7E6B73"/>
                  </a:solidFill>
                  <a:latin typeface="Open Sans Bold"/>
                </a:rPr>
                <a:t>İ</a:t>
              </a:r>
              <a:r>
                <a:rPr lang="en-US" sz="8499" dirty="0" smtClean="0">
                  <a:solidFill>
                    <a:srgbClr val="7E6B73"/>
                  </a:solidFill>
                  <a:latin typeface="Open Sans Bold"/>
                </a:rPr>
                <a:t>M </a:t>
              </a:r>
              <a:r>
                <a:rPr lang="en-US" sz="8499" dirty="0">
                  <a:solidFill>
                    <a:srgbClr val="7E6B73"/>
                  </a:solidFill>
                  <a:latin typeface="Open Sans Bold"/>
                </a:rPr>
                <a:t>YILI ÇALIŞMALARI</a:t>
              </a:r>
            </a:p>
          </p:txBody>
        </p:sp>
      </p:grpSp>
      <p:pic>
        <p:nvPicPr>
          <p:cNvPr id="9" name="Picture 9"/>
          <p:cNvPicPr>
            <a:picLocks noChangeAspect="1"/>
          </p:cNvPicPr>
          <p:nvPr/>
        </p:nvPicPr>
        <p:blipFill>
          <a:blip r:embed="rId2"/>
          <a:srcRect/>
          <a:stretch>
            <a:fillRect/>
          </a:stretch>
        </p:blipFill>
        <p:spPr>
          <a:xfrm>
            <a:off x="546149" y="7847572"/>
            <a:ext cx="2369305" cy="155017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duotone>
              <a:prstClr val="black"/>
              <a:srgbClr val="91E072">
                <a:tint val="45000"/>
                <a:satMod val="400000"/>
              </a:srgbClr>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29297" y="8550275"/>
            <a:ext cx="18289588" cy="1736725"/>
          </a:xfrm>
          <a:prstGeom prst="rect">
            <a:avLst/>
          </a:prstGeom>
          <a:ln/>
        </p:spPr>
        <p:style>
          <a:lnRef idx="0">
            <a:schemeClr val="accent3"/>
          </a:lnRef>
          <a:fillRef idx="3">
            <a:schemeClr val="accent3"/>
          </a:fillRef>
          <a:effectRef idx="3">
            <a:schemeClr val="accent3"/>
          </a:effectRef>
          <a:fontRef idx="minor">
            <a:schemeClr val="lt1"/>
          </a:fontRef>
        </p:style>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8844395"/>
            <a:ext cx="200501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90" y="2247900"/>
            <a:ext cx="6037120" cy="372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2200" y="6357253"/>
            <a:ext cx="6200703" cy="338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012" y="6438900"/>
            <a:ext cx="6019800" cy="330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7363691" y="1943100"/>
            <a:ext cx="9372600" cy="3816429"/>
          </a:xfrm>
          <a:prstGeom prst="rect">
            <a:avLst/>
          </a:prstGeom>
          <a:noFill/>
        </p:spPr>
        <p:txBody>
          <a:bodyPr wrap="square" rtlCol="0">
            <a:spAutoFit/>
          </a:bodyPr>
          <a:lstStyle/>
          <a:p>
            <a:pPr algn="just"/>
            <a:endParaRPr lang="tr-TR" sz="2800" b="1" dirty="0" smtClean="0">
              <a:latin typeface="Open Sans" charset="0"/>
              <a:ea typeface="Open Sans" charset="0"/>
              <a:cs typeface="Open Sans" charset="0"/>
            </a:endParaRPr>
          </a:p>
          <a:p>
            <a:pPr algn="just"/>
            <a:r>
              <a:rPr lang="tr-TR" sz="2800" dirty="0" err="1">
                <a:latin typeface="Open Sans" charset="0"/>
                <a:ea typeface="Open Sans" charset="0"/>
                <a:cs typeface="Open Sans" charset="0"/>
              </a:rPr>
              <a:t>Eyyübiye</a:t>
            </a:r>
            <a:r>
              <a:rPr lang="tr-TR" sz="2800" dirty="0">
                <a:latin typeface="Open Sans" charset="0"/>
                <a:ea typeface="Open Sans" charset="0"/>
                <a:cs typeface="Open Sans" charset="0"/>
              </a:rPr>
              <a:t> ilçesinde görev yapan </a:t>
            </a:r>
            <a:r>
              <a:rPr lang="tr-TR" sz="2800" b="1" dirty="0">
                <a:latin typeface="Open Sans" charset="0"/>
                <a:ea typeface="Open Sans" charset="0"/>
                <a:cs typeface="Open Sans" charset="0"/>
              </a:rPr>
              <a:t>300 psikolojik danışmanımıza </a:t>
            </a:r>
            <a:r>
              <a:rPr lang="tr-TR" sz="2800" dirty="0">
                <a:latin typeface="Open Sans" charset="0"/>
                <a:ea typeface="Open Sans" charset="0"/>
                <a:cs typeface="Open Sans" charset="0"/>
              </a:rPr>
              <a:t>Şanlıurfa Emniyet Müdürlüğü Narkotik Şubesinden Sayın Murat Alıcı </a:t>
            </a:r>
            <a:r>
              <a:rPr lang="tr-TR" sz="2800" dirty="0" smtClean="0">
                <a:latin typeface="Open Sans" charset="0"/>
                <a:ea typeface="Open Sans" charset="0"/>
                <a:cs typeface="Open Sans" charset="0"/>
              </a:rPr>
              <a:t>tarafından Madde </a:t>
            </a:r>
            <a:r>
              <a:rPr lang="tr-TR" sz="2800" dirty="0">
                <a:latin typeface="Open Sans" charset="0"/>
                <a:ea typeface="Open Sans" charset="0"/>
                <a:cs typeface="Open Sans" charset="0"/>
              </a:rPr>
              <a:t>Bağımlılığı Semineri verildi. Okul psikolojik danışmanlarımıza madde türleri, şekilleri ve kullanım araçları hakkında şüpheli durumlarla ilgili bilgilendirme yapıldı</a:t>
            </a:r>
            <a:r>
              <a:rPr lang="tr-TR" sz="2400" dirty="0">
                <a:latin typeface="Open Sans "/>
              </a:rPr>
              <a:t>. </a:t>
            </a:r>
            <a:endParaRPr lang="tr-TR" sz="2400" b="1" dirty="0">
              <a:latin typeface="Open Sans "/>
              <a:ea typeface="Open Sans Bold" charset="0"/>
              <a:cs typeface="Open Sans Bold" charset="0"/>
            </a:endParaRPr>
          </a:p>
          <a:p>
            <a:pPr algn="just"/>
            <a:endParaRPr lang="tr-TR" dirty="0"/>
          </a:p>
        </p:txBody>
      </p:sp>
      <p:sp>
        <p:nvSpPr>
          <p:cNvPr id="3" name="Metin kutusu 2"/>
          <p:cNvSpPr txBox="1"/>
          <p:nvPr/>
        </p:nvSpPr>
        <p:spPr>
          <a:xfrm>
            <a:off x="432954" y="415461"/>
            <a:ext cx="17879292" cy="2123658"/>
          </a:xfrm>
          <a:prstGeom prst="rect">
            <a:avLst/>
          </a:prstGeom>
          <a:noFill/>
        </p:spPr>
        <p:txBody>
          <a:bodyPr wrap="square" rtlCol="0">
            <a:spAutoFit/>
          </a:bodyPr>
          <a:lstStyle/>
          <a:p>
            <a:r>
              <a:rPr lang="tr-TR" sz="4400" dirty="0">
                <a:solidFill>
                  <a:schemeClr val="tx1">
                    <a:lumMod val="50000"/>
                    <a:lumOff val="50000"/>
                  </a:schemeClr>
                </a:solidFill>
                <a:latin typeface="Open Sans Bold" charset="0"/>
                <a:ea typeface="Open Sans Bold" charset="0"/>
                <a:cs typeface="Open Sans Bold" charset="0"/>
              </a:rPr>
              <a:t>İLÇEMİZDEKİ OKUL PSİKOLOJİK DANIŞMANLARINA MADDE BAĞIMLILIĞI SEMİNERİ</a:t>
            </a:r>
          </a:p>
          <a:p>
            <a:endParaRPr lang="tr-TR" sz="4400" dirty="0"/>
          </a:p>
        </p:txBody>
      </p:sp>
    </p:spTree>
    <p:extLst>
      <p:ext uri="{BB962C8B-B14F-4D97-AF65-F5344CB8AC3E}">
        <p14:creationId xmlns:p14="http://schemas.microsoft.com/office/powerpoint/2010/main" val="2106906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xmlns="" id="{EBCC8DFC-7BB1-1D13-9646-8FFB5177CD8F}"/>
              </a:ext>
            </a:extLst>
          </p:cNvPr>
          <p:cNvSpPr txBox="1"/>
          <p:nvPr/>
        </p:nvSpPr>
        <p:spPr>
          <a:xfrm>
            <a:off x="1752600" y="647700"/>
            <a:ext cx="15240000" cy="769441"/>
          </a:xfrm>
          <a:prstGeom prst="rect">
            <a:avLst/>
          </a:prstGeom>
          <a:noFill/>
        </p:spPr>
        <p:txBody>
          <a:bodyPr wrap="square" rtlCol="0">
            <a:spAutoFit/>
          </a:bodyPr>
          <a:lstStyle/>
          <a:p>
            <a:r>
              <a:rPr lang="tr-TR" sz="4400" b="1" dirty="0">
                <a:solidFill>
                  <a:schemeClr val="tx1">
                    <a:lumMod val="50000"/>
                    <a:lumOff val="50000"/>
                  </a:schemeClr>
                </a:solidFill>
                <a:effectLst/>
                <a:latin typeface="Open Sans Bold" charset="0"/>
                <a:ea typeface="Open Sans Bold" charset="0"/>
                <a:cs typeface="Open Sans Bold" charset="0"/>
              </a:rPr>
              <a:t>AKÇAKALE İLÇE </a:t>
            </a:r>
            <a:r>
              <a:rPr lang="tr-TR" sz="4400" b="1" dirty="0" smtClean="0">
                <a:solidFill>
                  <a:schemeClr val="tx1">
                    <a:lumMod val="50000"/>
                    <a:lumOff val="50000"/>
                  </a:schemeClr>
                </a:solidFill>
                <a:effectLst/>
                <a:latin typeface="Open Sans Bold" charset="0"/>
                <a:ea typeface="Open Sans Bold" charset="0"/>
                <a:cs typeface="Open Sans Bold" charset="0"/>
              </a:rPr>
              <a:t>MEM </a:t>
            </a:r>
            <a:r>
              <a:rPr lang="tr-TR" sz="4400" b="1" dirty="0">
                <a:solidFill>
                  <a:schemeClr val="tx1">
                    <a:lumMod val="50000"/>
                    <a:lumOff val="50000"/>
                  </a:schemeClr>
                </a:solidFill>
                <a:effectLst/>
                <a:latin typeface="Open Sans Bold" charset="0"/>
                <a:ea typeface="Open Sans Bold" charset="0"/>
                <a:cs typeface="Open Sans Bold" charset="0"/>
              </a:rPr>
              <a:t>PDR MESLEKİ GELİŞİM </a:t>
            </a:r>
            <a:r>
              <a:rPr lang="tr-TR" sz="4400" b="1" dirty="0" smtClean="0">
                <a:solidFill>
                  <a:schemeClr val="tx1">
                    <a:lumMod val="50000"/>
                    <a:lumOff val="50000"/>
                  </a:schemeClr>
                </a:solidFill>
                <a:effectLst/>
                <a:latin typeface="Open Sans Bold" charset="0"/>
                <a:ea typeface="Open Sans Bold" charset="0"/>
                <a:cs typeface="Open Sans Bold" charset="0"/>
              </a:rPr>
              <a:t>PROGRAMI</a:t>
            </a:r>
            <a:endParaRPr lang="tr-TR" sz="4400" dirty="0">
              <a:solidFill>
                <a:schemeClr val="tx1">
                  <a:lumMod val="50000"/>
                  <a:lumOff val="50000"/>
                </a:schemeClr>
              </a:solidFill>
              <a:latin typeface="Open Sans Bold" charset="0"/>
              <a:ea typeface="Open Sans Bold" charset="0"/>
              <a:cs typeface="Open Sans Bold" charset="0"/>
            </a:endParaRPr>
          </a:p>
        </p:txBody>
      </p:sp>
      <p:sp>
        <p:nvSpPr>
          <p:cNvPr id="6" name="Metin kutusu 5">
            <a:extLst>
              <a:ext uri="{FF2B5EF4-FFF2-40B4-BE49-F238E27FC236}">
                <a16:creationId xmlns:a16="http://schemas.microsoft.com/office/drawing/2014/main" xmlns="" id="{27B1536C-80FC-3291-B0F8-8ECEAC60C7F8}"/>
              </a:ext>
            </a:extLst>
          </p:cNvPr>
          <p:cNvSpPr txBox="1"/>
          <p:nvPr/>
        </p:nvSpPr>
        <p:spPr>
          <a:xfrm>
            <a:off x="8077200" y="2112487"/>
            <a:ext cx="8686800" cy="1815882"/>
          </a:xfrm>
          <a:prstGeom prst="rect">
            <a:avLst/>
          </a:prstGeom>
          <a:noFill/>
        </p:spPr>
        <p:txBody>
          <a:bodyPr wrap="square" rtlCol="0">
            <a:spAutoFit/>
          </a:bodyPr>
          <a:lstStyle/>
          <a:p>
            <a:pPr algn="just"/>
            <a:r>
              <a:rPr lang="tr-TR" sz="2800" b="0" i="0" dirty="0">
                <a:effectLst/>
                <a:latin typeface="Open Sans "/>
              </a:rPr>
              <a:t>Psikolojik Danışmanımız Ömer DURU Akçakale de görev yapan hocalarımıza Danışmanlık Tedbirinin uygulama süreçleri, süreçte kullanılacak formlar ve danışma oturumları hakkında bilgiler verdiler. </a:t>
            </a:r>
            <a:endParaRPr lang="tr-TR" sz="2800" dirty="0">
              <a:latin typeface="Open Sans "/>
            </a:endParaRPr>
          </a:p>
        </p:txBody>
      </p:sp>
      <p:pic>
        <p:nvPicPr>
          <p:cNvPr id="7" name="Picture 2" descr="24-12-2021">
            <a:extLst>
              <a:ext uri="{FF2B5EF4-FFF2-40B4-BE49-F238E27FC236}">
                <a16:creationId xmlns:a16="http://schemas.microsoft.com/office/drawing/2014/main" xmlns="" id="{C9F13DB1-C803-640E-2B94-439E20085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95500"/>
            <a:ext cx="6033419" cy="2912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24-12-2021">
            <a:extLst>
              <a:ext uri="{FF2B5EF4-FFF2-40B4-BE49-F238E27FC236}">
                <a16:creationId xmlns:a16="http://schemas.microsoft.com/office/drawing/2014/main" xmlns="" id="{FF55B2A7-8FDE-E2DE-6A04-54B167173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5252019"/>
            <a:ext cx="5486400" cy="32566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a:duotone>
              <a:prstClr val="black"/>
              <a:srgbClr val="91E072">
                <a:tint val="45000"/>
                <a:satMod val="400000"/>
              </a:srgb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588" y="8581448"/>
            <a:ext cx="18289588" cy="1736725"/>
          </a:xfrm>
          <a:prstGeom prst="rect">
            <a:avLst/>
          </a:prstGeom>
          <a:ln/>
        </p:spPr>
        <p:style>
          <a:lnRef idx="0">
            <a:schemeClr val="accent3"/>
          </a:lnRef>
          <a:fillRef idx="3">
            <a:schemeClr val="accent3"/>
          </a:fillRef>
          <a:effectRef idx="3">
            <a:schemeClr val="accent3"/>
          </a:effectRef>
          <a:fontRef idx="minor">
            <a:schemeClr val="lt1"/>
          </a:fontRef>
        </p:style>
      </p:pic>
      <p:pic>
        <p:nvPicPr>
          <p:cNvPr id="14" name="Picture 9">
            <a:extLst>
              <a:ext uri="{FF2B5EF4-FFF2-40B4-BE49-F238E27FC236}">
                <a16:creationId xmlns:a16="http://schemas.microsoft.com/office/drawing/2014/main" xmlns="" id="{8E5D8BE1-B739-8109-B8EE-734A08BF11C0}"/>
              </a:ext>
            </a:extLst>
          </p:cNvPr>
          <p:cNvPicPr>
            <a:picLocks noChangeAspect="1"/>
          </p:cNvPicPr>
          <p:nvPr/>
        </p:nvPicPr>
        <p:blipFill>
          <a:blip r:embed="rId6"/>
          <a:srcRect/>
          <a:stretch>
            <a:fillRect/>
          </a:stretch>
        </p:blipFill>
        <p:spPr>
          <a:xfrm>
            <a:off x="0" y="8646725"/>
            <a:ext cx="2369305" cy="1550177"/>
          </a:xfrm>
          <a:prstGeom prst="rect">
            <a:avLst/>
          </a:prstGeom>
        </p:spPr>
      </p:pic>
    </p:spTree>
    <p:extLst>
      <p:ext uri="{BB962C8B-B14F-4D97-AF65-F5344CB8AC3E}">
        <p14:creationId xmlns:p14="http://schemas.microsoft.com/office/powerpoint/2010/main" val="1767793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xmlns="" id="{9AFEC6EA-39F8-D791-91CE-D1C1F0D3A15F}"/>
              </a:ext>
            </a:extLst>
          </p:cNvPr>
          <p:cNvSpPr txBox="1"/>
          <p:nvPr/>
        </p:nvSpPr>
        <p:spPr>
          <a:xfrm>
            <a:off x="872835" y="893288"/>
            <a:ext cx="15468600" cy="769441"/>
          </a:xfrm>
          <a:prstGeom prst="rect">
            <a:avLst/>
          </a:prstGeom>
          <a:noFill/>
        </p:spPr>
        <p:txBody>
          <a:bodyPr wrap="square" rtlCol="0">
            <a:spAutoFit/>
          </a:bodyPr>
          <a:lstStyle/>
          <a:p>
            <a:r>
              <a:rPr lang="tr-TR" sz="4400" b="1" dirty="0">
                <a:solidFill>
                  <a:schemeClr val="tx1">
                    <a:lumMod val="50000"/>
                    <a:lumOff val="50000"/>
                  </a:schemeClr>
                </a:solidFill>
                <a:effectLst/>
                <a:latin typeface="Open Sans Bold" charset="0"/>
                <a:ea typeface="Open Sans Bold" charset="0"/>
                <a:cs typeface="Open Sans Bold" charset="0"/>
              </a:rPr>
              <a:t>İHMAL-İSTİSMAR KONULU </a:t>
            </a:r>
            <a:r>
              <a:rPr lang="tr-TR" sz="4400" b="1" dirty="0" smtClean="0">
                <a:solidFill>
                  <a:schemeClr val="tx1">
                    <a:lumMod val="50000"/>
                    <a:lumOff val="50000"/>
                  </a:schemeClr>
                </a:solidFill>
                <a:effectLst/>
                <a:latin typeface="Open Sans Bold" charset="0"/>
                <a:ea typeface="Open Sans Bold" charset="0"/>
                <a:cs typeface="Open Sans Bold" charset="0"/>
              </a:rPr>
              <a:t>SEMİNER DÜZENLENDİ</a:t>
            </a:r>
            <a:endParaRPr lang="tr-TR" sz="4400" dirty="0">
              <a:solidFill>
                <a:schemeClr val="tx1">
                  <a:lumMod val="50000"/>
                  <a:lumOff val="50000"/>
                </a:schemeClr>
              </a:solidFill>
              <a:latin typeface="Open Sans Bold" charset="0"/>
              <a:ea typeface="Open Sans Bold" charset="0"/>
              <a:cs typeface="Open Sans Bold" charset="0"/>
            </a:endParaRPr>
          </a:p>
        </p:txBody>
      </p:sp>
      <p:sp>
        <p:nvSpPr>
          <p:cNvPr id="3" name="Metin kutusu 2">
            <a:extLst>
              <a:ext uri="{FF2B5EF4-FFF2-40B4-BE49-F238E27FC236}">
                <a16:creationId xmlns:a16="http://schemas.microsoft.com/office/drawing/2014/main" xmlns="" id="{B98AA356-C17F-1A41-7392-C12FCF1AB2A9}"/>
              </a:ext>
            </a:extLst>
          </p:cNvPr>
          <p:cNvSpPr txBox="1"/>
          <p:nvPr/>
        </p:nvSpPr>
        <p:spPr>
          <a:xfrm>
            <a:off x="8534400" y="2630044"/>
            <a:ext cx="7620000" cy="4401205"/>
          </a:xfrm>
          <a:prstGeom prst="rect">
            <a:avLst/>
          </a:prstGeom>
          <a:noFill/>
        </p:spPr>
        <p:txBody>
          <a:bodyPr wrap="square" rtlCol="0">
            <a:spAutoFit/>
          </a:bodyPr>
          <a:lstStyle/>
          <a:p>
            <a:pPr algn="just"/>
            <a:r>
              <a:rPr lang="tr-TR" sz="2800" b="0" i="0" dirty="0">
                <a:effectLst/>
                <a:latin typeface="Open Sans" charset="0"/>
                <a:ea typeface="Open Sans" charset="0"/>
                <a:cs typeface="Open Sans" charset="0"/>
              </a:rPr>
              <a:t>Eyyübiye İlçe Milli Eğitim Müdürlüğü ve kurumumuz işbirliğiyle okullarda görev yapan İdarecilere ve Psikolojik Danışmanlara yönelik düzenlenen seminere konuşmacı olarak katılan </a:t>
            </a:r>
            <a:r>
              <a:rPr lang="tr-TR" sz="2800" b="0" i="0" dirty="0" err="1">
                <a:effectLst/>
                <a:latin typeface="Open Sans" charset="0"/>
                <a:ea typeface="Open Sans" charset="0"/>
                <a:cs typeface="Open Sans" charset="0"/>
              </a:rPr>
              <a:t>Cuhmuriyet</a:t>
            </a:r>
            <a:r>
              <a:rPr lang="tr-TR" sz="2800" b="0" i="0" dirty="0">
                <a:effectLst/>
                <a:latin typeface="Open Sans" charset="0"/>
                <a:ea typeface="Open Sans" charset="0"/>
                <a:cs typeface="Open Sans" charset="0"/>
              </a:rPr>
              <a:t> Savcısı Sn. Gizem KARADAYIOĞLU ve </a:t>
            </a:r>
            <a:r>
              <a:rPr lang="tr-TR" sz="2800" b="0" i="0" dirty="0" err="1">
                <a:effectLst/>
                <a:latin typeface="Open Sans" charset="0"/>
                <a:ea typeface="Open Sans" charset="0"/>
                <a:cs typeface="Open Sans" charset="0"/>
              </a:rPr>
              <a:t>ÇİM'de</a:t>
            </a:r>
            <a:r>
              <a:rPr lang="tr-TR" sz="2800" b="0" i="0" dirty="0">
                <a:effectLst/>
                <a:latin typeface="Open Sans" charset="0"/>
                <a:ea typeface="Open Sans" charset="0"/>
                <a:cs typeface="Open Sans" charset="0"/>
              </a:rPr>
              <a:t> görevli Uzm. Doktor Sn. </a:t>
            </a:r>
            <a:r>
              <a:rPr lang="tr-TR" sz="2800" b="0" i="0" dirty="0" err="1">
                <a:effectLst/>
                <a:latin typeface="Open Sans" charset="0"/>
                <a:ea typeface="Open Sans" charset="0"/>
                <a:cs typeface="Open Sans" charset="0"/>
              </a:rPr>
              <a:t>Sümeyra</a:t>
            </a:r>
            <a:r>
              <a:rPr lang="tr-TR" sz="2800" b="0" i="0" dirty="0">
                <a:effectLst/>
                <a:latin typeface="Open Sans" charset="0"/>
                <a:ea typeface="Open Sans" charset="0"/>
                <a:cs typeface="Open Sans" charset="0"/>
              </a:rPr>
              <a:t> GÜNGÖREN ihmal-istismar durumlarında öğretmenlere düşen görevlerden, bildirim süreçlerinden, çocuk izlem merkezindeki işlemlerden bahsettiler</a:t>
            </a:r>
            <a:endParaRPr lang="tr-TR" sz="2800" dirty="0">
              <a:latin typeface="Open Sans" charset="0"/>
              <a:ea typeface="Open Sans" charset="0"/>
              <a:cs typeface="Open Sans" charset="0"/>
            </a:endParaRPr>
          </a:p>
        </p:txBody>
      </p:sp>
      <p:pic>
        <p:nvPicPr>
          <p:cNvPr id="4" name="Picture 2" descr="İHMAL-İSTİSMAR KONULU SEMİNER DÜZENLENDİ">
            <a:extLst>
              <a:ext uri="{FF2B5EF4-FFF2-40B4-BE49-F238E27FC236}">
                <a16:creationId xmlns:a16="http://schemas.microsoft.com/office/drawing/2014/main" xmlns="" id="{9D08BA3D-1891-DA78-6020-C09A5497A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453128"/>
            <a:ext cx="6553201" cy="50716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duotone>
              <a:prstClr val="black"/>
              <a:srgbClr val="91E072">
                <a:tint val="45000"/>
                <a:satMod val="400000"/>
              </a:srgb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8550275"/>
            <a:ext cx="18289588" cy="1736725"/>
          </a:xfrm>
          <a:prstGeom prst="rect">
            <a:avLst/>
          </a:prstGeom>
          <a:ln/>
        </p:spPr>
        <p:style>
          <a:lnRef idx="0">
            <a:schemeClr val="accent3"/>
          </a:lnRef>
          <a:fillRef idx="3">
            <a:schemeClr val="accent3"/>
          </a:fillRef>
          <a:effectRef idx="3">
            <a:schemeClr val="accent3"/>
          </a:effectRef>
          <a:fontRef idx="minor">
            <a:schemeClr val="lt1"/>
          </a:fontRef>
        </p:style>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644730"/>
            <a:ext cx="237172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656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xmlns="" id="{29C92282-9D86-4813-9855-8505115D167F}"/>
              </a:ext>
            </a:extLst>
          </p:cNvPr>
          <p:cNvSpPr txBox="1"/>
          <p:nvPr/>
        </p:nvSpPr>
        <p:spPr>
          <a:xfrm>
            <a:off x="2551906" y="571500"/>
            <a:ext cx="13182600" cy="769441"/>
          </a:xfrm>
          <a:prstGeom prst="rect">
            <a:avLst/>
          </a:prstGeom>
          <a:noFill/>
        </p:spPr>
        <p:txBody>
          <a:bodyPr wrap="square" rtlCol="0">
            <a:spAutoFit/>
          </a:bodyPr>
          <a:lstStyle/>
          <a:p>
            <a:r>
              <a:rPr lang="tr-TR" sz="4400" dirty="0">
                <a:solidFill>
                  <a:schemeClr val="tx1">
                    <a:lumMod val="50000"/>
                    <a:lumOff val="50000"/>
                  </a:schemeClr>
                </a:solidFill>
                <a:effectLst/>
                <a:latin typeface="Open Sans Bold" charset="0"/>
                <a:ea typeface="Open Sans Bold" charset="0"/>
                <a:cs typeface="Open Sans Bold" charset="0"/>
              </a:rPr>
              <a:t>SINIF REHBERLİK ETKİNLİKLERİ </a:t>
            </a:r>
            <a:r>
              <a:rPr lang="tr-TR" sz="4400" dirty="0" smtClean="0">
                <a:solidFill>
                  <a:schemeClr val="tx1">
                    <a:lumMod val="50000"/>
                    <a:lumOff val="50000"/>
                  </a:schemeClr>
                </a:solidFill>
                <a:effectLst/>
                <a:latin typeface="Open Sans Bold" charset="0"/>
                <a:ea typeface="Open Sans Bold" charset="0"/>
                <a:cs typeface="Open Sans Bold" charset="0"/>
              </a:rPr>
              <a:t>SEMİNERLERİ</a:t>
            </a:r>
            <a:endParaRPr lang="tr-TR" sz="4400" dirty="0">
              <a:solidFill>
                <a:schemeClr val="tx1">
                  <a:lumMod val="50000"/>
                  <a:lumOff val="50000"/>
                </a:schemeClr>
              </a:solidFill>
              <a:latin typeface="Open Sans Bold" charset="0"/>
              <a:ea typeface="Open Sans Bold" charset="0"/>
              <a:cs typeface="Open Sans Bold" charset="0"/>
            </a:endParaRPr>
          </a:p>
        </p:txBody>
      </p:sp>
      <p:sp>
        <p:nvSpPr>
          <p:cNvPr id="3" name="Metin kutusu 2">
            <a:extLst>
              <a:ext uri="{FF2B5EF4-FFF2-40B4-BE49-F238E27FC236}">
                <a16:creationId xmlns:a16="http://schemas.microsoft.com/office/drawing/2014/main" xmlns="" id="{89225C04-3947-61EF-0ADD-5D950EB5B516}"/>
              </a:ext>
            </a:extLst>
          </p:cNvPr>
          <p:cNvSpPr txBox="1"/>
          <p:nvPr/>
        </p:nvSpPr>
        <p:spPr>
          <a:xfrm>
            <a:off x="8686800" y="1687272"/>
            <a:ext cx="7696200" cy="2677656"/>
          </a:xfrm>
          <a:prstGeom prst="rect">
            <a:avLst/>
          </a:prstGeom>
          <a:noFill/>
        </p:spPr>
        <p:txBody>
          <a:bodyPr wrap="square" rtlCol="0">
            <a:spAutoFit/>
          </a:bodyPr>
          <a:lstStyle/>
          <a:p>
            <a:pPr algn="just"/>
            <a:r>
              <a:rPr lang="tr-TR" sz="2800" b="0" i="0" dirty="0">
                <a:effectLst/>
                <a:latin typeface="Open Sans "/>
              </a:rPr>
              <a:t>Hizmet bölgemizdeki Harran, Akçakale ve Eyyübiye ilçelerinde görev yapan toplam </a:t>
            </a:r>
            <a:r>
              <a:rPr lang="tr-TR" sz="2800" b="1" i="0" dirty="0">
                <a:effectLst/>
                <a:latin typeface="Open Sans "/>
              </a:rPr>
              <a:t>500 Psikolojik Danışmanımıza</a:t>
            </a:r>
            <a:r>
              <a:rPr lang="tr-TR" sz="2800" b="0" i="0" dirty="0">
                <a:effectLst/>
                <a:latin typeface="Open Sans "/>
              </a:rPr>
              <a:t> Kurum Psikolojik Danışmanımız Ahmet UĞUR tarafından sınıf rehberlik etkinliklerinin uygulama süreçleri hakkında bilgiler verildi. </a:t>
            </a:r>
            <a:endParaRPr lang="tr-TR" sz="2800" dirty="0">
              <a:latin typeface="Open Sans "/>
            </a:endParaRPr>
          </a:p>
        </p:txBody>
      </p:sp>
      <p:pic>
        <p:nvPicPr>
          <p:cNvPr id="4" name="Picture 2" descr="SINIF REHBERLİK ETKİNLİKLERİ SEMİNERLERİ DÜZENLENDİ">
            <a:extLst>
              <a:ext uri="{FF2B5EF4-FFF2-40B4-BE49-F238E27FC236}">
                <a16:creationId xmlns:a16="http://schemas.microsoft.com/office/drawing/2014/main" xmlns="" id="{2C7D8003-3758-5458-B86F-742C9B1D1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87272"/>
            <a:ext cx="6172199" cy="29228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29-12-2021">
            <a:extLst>
              <a:ext uri="{FF2B5EF4-FFF2-40B4-BE49-F238E27FC236}">
                <a16:creationId xmlns:a16="http://schemas.microsoft.com/office/drawing/2014/main" xmlns="" id="{D82B22FB-116B-E450-1195-4EB7B2E09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136098"/>
            <a:ext cx="6172200" cy="31316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duotone>
              <a:prstClr val="black"/>
              <a:srgbClr val="91E072">
                <a:tint val="45000"/>
                <a:satMod val="400000"/>
              </a:srgb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588" y="8550275"/>
            <a:ext cx="18289588" cy="1736725"/>
          </a:xfrm>
          <a:prstGeom prst="rect">
            <a:avLst/>
          </a:prstGeom>
          <a:ln/>
        </p:spPr>
        <p:style>
          <a:lnRef idx="0">
            <a:schemeClr val="accent3"/>
          </a:lnRef>
          <a:fillRef idx="3">
            <a:schemeClr val="accent3"/>
          </a:fillRef>
          <a:effectRef idx="3">
            <a:schemeClr val="accent3"/>
          </a:effectRef>
          <a:fontRef idx="minor">
            <a:schemeClr val="lt1"/>
          </a:fontRef>
        </p:style>
      </p:pic>
      <p:pic>
        <p:nvPicPr>
          <p:cNvPr id="11" name="Picture 9">
            <a:extLst>
              <a:ext uri="{FF2B5EF4-FFF2-40B4-BE49-F238E27FC236}">
                <a16:creationId xmlns:a16="http://schemas.microsoft.com/office/drawing/2014/main" xmlns="" id="{4347032F-94E3-E2D2-759B-F2E9FE24B06F}"/>
              </a:ext>
            </a:extLst>
          </p:cNvPr>
          <p:cNvPicPr>
            <a:picLocks noChangeAspect="1"/>
          </p:cNvPicPr>
          <p:nvPr/>
        </p:nvPicPr>
        <p:blipFill>
          <a:blip r:embed="rId6"/>
          <a:srcRect/>
          <a:stretch>
            <a:fillRect/>
          </a:stretch>
        </p:blipFill>
        <p:spPr>
          <a:xfrm>
            <a:off x="152400" y="8721656"/>
            <a:ext cx="2286000" cy="1420764"/>
          </a:xfrm>
          <a:prstGeom prst="rect">
            <a:avLst/>
          </a:prstGeom>
        </p:spPr>
      </p:pic>
    </p:spTree>
    <p:extLst>
      <p:ext uri="{BB962C8B-B14F-4D97-AF65-F5344CB8AC3E}">
        <p14:creationId xmlns:p14="http://schemas.microsoft.com/office/powerpoint/2010/main" val="1172787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545987"/>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914400" y="240320"/>
            <a:ext cx="16459200" cy="1446550"/>
          </a:xfrm>
          <a:prstGeom prst="rect">
            <a:avLst/>
          </a:prstGeom>
        </p:spPr>
        <p:txBody>
          <a:bodyPr wrap="square">
            <a:spAutoFit/>
          </a:bodyPr>
          <a:lstStyle/>
          <a:p>
            <a:r>
              <a:rPr lang="tr-TR" sz="4400" b="1" dirty="0">
                <a:solidFill>
                  <a:schemeClr val="bg1">
                    <a:lumMod val="50000"/>
                  </a:schemeClr>
                </a:solidFill>
                <a:latin typeface="Open Sans Bold" charset="0"/>
                <a:ea typeface="Open Sans Bold" charset="0"/>
                <a:cs typeface="Open Sans Bold" charset="0"/>
              </a:rPr>
              <a:t>GEÇİCİ KORUMA ALTINDAKİ SURİYELİ ÖĞRENCİLERİN VELİLERİNE EĞİTİM </a:t>
            </a:r>
            <a:r>
              <a:rPr lang="tr-TR" sz="4400" b="1" dirty="0" smtClean="0">
                <a:solidFill>
                  <a:schemeClr val="bg1">
                    <a:lumMod val="50000"/>
                  </a:schemeClr>
                </a:solidFill>
                <a:latin typeface="Open Sans Bold" charset="0"/>
                <a:ea typeface="Open Sans Bold" charset="0"/>
                <a:cs typeface="Open Sans Bold" charset="0"/>
              </a:rPr>
              <a:t>VERİLDİ</a:t>
            </a:r>
            <a:endParaRPr lang="tr-TR" sz="4400" b="1" dirty="0">
              <a:solidFill>
                <a:schemeClr val="bg1">
                  <a:lumMod val="50000"/>
                </a:schemeClr>
              </a:solidFill>
              <a:latin typeface="Open Sans Bold" charset="0"/>
              <a:ea typeface="Open Sans Bold" charset="0"/>
              <a:cs typeface="Open Sans Bold" charset="0"/>
            </a:endParaRPr>
          </a:p>
        </p:txBody>
      </p:sp>
      <p:pic>
        <p:nvPicPr>
          <p:cNvPr id="3074" name="Picture 2" descr="GEÇİCİ KORUMA ALTINDAKİ SURİYELİ ÖĞRENCİLERİN VELİLERİNE  EĞİTİM VERİL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90765"/>
            <a:ext cx="6172200" cy="43220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3-05-2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058" y="6532205"/>
            <a:ext cx="4985656" cy="37392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3-05-2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3171" y="6538232"/>
            <a:ext cx="50292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13-05-2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82600" y="6566807"/>
            <a:ext cx="4953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7277100" y="1823015"/>
            <a:ext cx="10096500" cy="3908762"/>
          </a:xfrm>
          <a:prstGeom prst="rect">
            <a:avLst/>
          </a:prstGeom>
        </p:spPr>
        <p:txBody>
          <a:bodyPr wrap="square">
            <a:spAutoFit/>
          </a:bodyPr>
          <a:lstStyle/>
          <a:p>
            <a:r>
              <a:rPr lang="tr-TR" sz="2800" dirty="0">
                <a:latin typeface="Open Sans" charset="0"/>
                <a:ea typeface="Open Sans" charset="0"/>
                <a:cs typeface="Open Sans" charset="0"/>
              </a:rPr>
              <a:t>Akçakale ilçemizde bulunan Geçici Koruma Altındaki Suriyeli öğrencilere ve velilerine yönelik kurumumuz özel eğitim öğretmeni tarafından Rehberlik ve Araştırma Merkezi'ne çocuklarını getirme süreci, bu süreçte yapmaları gereken adımlar anlatılmıştır. Geçici Koruma Altındaki öğrenciler ile görüşmeler yapılarak , uyumlarını, sosyalleşmelerini artırmak amacıyla öğrenciler ile boyama yapılmış ve çeşitli oyunlar oynanmıştır.</a:t>
            </a:r>
          </a:p>
          <a:p>
            <a:r>
              <a:rPr lang="tr-TR" sz="2400" dirty="0"/>
              <a:t> </a:t>
            </a:r>
          </a:p>
        </p:txBody>
      </p:sp>
      <p:pic>
        <p:nvPicPr>
          <p:cNvPr id="11" name="Picture 5"/>
          <p:cNvPicPr>
            <a:picLocks noChangeAspect="1"/>
          </p:cNvPicPr>
          <p:nvPr/>
        </p:nvPicPr>
        <p:blipFill>
          <a:blip r:embed="rId7"/>
          <a:srcRect/>
          <a:stretch>
            <a:fillRect/>
          </a:stretch>
        </p:blipFill>
        <p:spPr>
          <a:xfrm>
            <a:off x="-228600" y="8988681"/>
            <a:ext cx="2019718" cy="1321451"/>
          </a:xfrm>
          <a:prstGeom prst="rect">
            <a:avLst/>
          </a:prstGeom>
        </p:spPr>
      </p:pic>
    </p:spTree>
    <p:extLst>
      <p:ext uri="{BB962C8B-B14F-4D97-AF65-F5344CB8AC3E}">
        <p14:creationId xmlns:p14="http://schemas.microsoft.com/office/powerpoint/2010/main" val="21166075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6" y="8576046"/>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082364" y="266700"/>
            <a:ext cx="16931908" cy="1446550"/>
          </a:xfrm>
          <a:prstGeom prst="rect">
            <a:avLst/>
          </a:prstGeom>
        </p:spPr>
        <p:txBody>
          <a:bodyPr wrap="square">
            <a:spAutoFit/>
          </a:bodyPr>
          <a:lstStyle/>
          <a:p>
            <a:r>
              <a:rPr lang="tr-TR" sz="4400" b="1" dirty="0">
                <a:solidFill>
                  <a:schemeClr val="bg1">
                    <a:lumMod val="50000"/>
                  </a:schemeClr>
                </a:solidFill>
                <a:latin typeface="Open Sans Bold" charset="0"/>
                <a:ea typeface="Open Sans Bold" charset="0"/>
                <a:cs typeface="Open Sans Bold" charset="0"/>
              </a:rPr>
              <a:t>HALİLURRAHMAN ORTAOKULUNDA SEMİNERLER DÜZENLENDİ</a:t>
            </a:r>
          </a:p>
        </p:txBody>
      </p:sp>
      <p:pic>
        <p:nvPicPr>
          <p:cNvPr id="7170" name="Picture 2" descr="HALİLURRAHMAN ORTAOKULUNDA SEMİNERLER DÜZENLEN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1" y="1916692"/>
            <a:ext cx="6612121" cy="460447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26-05-2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437" y="6758539"/>
            <a:ext cx="6468361" cy="32575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26-05-2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5988314"/>
            <a:ext cx="3276599" cy="418075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26-05-2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68200" y="5988314"/>
            <a:ext cx="3435140" cy="420432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7162799" y="1916692"/>
            <a:ext cx="10153859" cy="3539430"/>
          </a:xfrm>
          <a:prstGeom prst="rect">
            <a:avLst/>
          </a:prstGeom>
        </p:spPr>
        <p:txBody>
          <a:bodyPr wrap="square">
            <a:spAutoFit/>
          </a:bodyPr>
          <a:lstStyle/>
          <a:p>
            <a:pPr algn="just"/>
            <a:r>
              <a:rPr lang="tr-TR" sz="2800" dirty="0">
                <a:latin typeface="Open Sans" charset="0"/>
                <a:ea typeface="Open Sans" charset="0"/>
                <a:cs typeface="Open Sans" charset="0"/>
              </a:rPr>
              <a:t>Kurumumuz Psikolojik Danışmanları tarafından </a:t>
            </a:r>
            <a:r>
              <a:rPr lang="tr-TR" sz="2800" dirty="0" err="1">
                <a:latin typeface="Open Sans" charset="0"/>
                <a:ea typeface="Open Sans" charset="0"/>
                <a:cs typeface="Open Sans" charset="0"/>
              </a:rPr>
              <a:t>Halilurrahman</a:t>
            </a:r>
            <a:r>
              <a:rPr lang="tr-TR" sz="2800" dirty="0">
                <a:latin typeface="Open Sans" charset="0"/>
                <a:ea typeface="Open Sans" charset="0"/>
                <a:cs typeface="Open Sans" charset="0"/>
              </a:rPr>
              <a:t> Ortaokuluna gidilerek 5. ve 6. sınıflardaki </a:t>
            </a:r>
            <a:r>
              <a:rPr lang="tr-TR" sz="2800" b="1" dirty="0">
                <a:latin typeface="Open Sans" charset="0"/>
                <a:ea typeface="Open Sans" charset="0"/>
                <a:cs typeface="Open Sans" charset="0"/>
              </a:rPr>
              <a:t>520</a:t>
            </a:r>
            <a:r>
              <a:rPr lang="tr-TR" sz="2800" dirty="0">
                <a:latin typeface="Open Sans" charset="0"/>
                <a:ea typeface="Open Sans" charset="0"/>
                <a:cs typeface="Open Sans" charset="0"/>
              </a:rPr>
              <a:t> öğrenciye ergenlik ve mahremiyet konularında seminerler düzenlendi. Seminerlerde öğrencilere ergenlik döneminin fizyolojik ve psikolojik boyutları, ergenlik dönemi aile içi iletişim  ve mahremiyet eğitimi kapsamında özel bölgeler, benlik alanları ve istismara karşı korunma yolları vb. konularda bilgilendirmeler yapıldı.</a:t>
            </a:r>
          </a:p>
        </p:txBody>
      </p:sp>
      <p:pic>
        <p:nvPicPr>
          <p:cNvPr id="11" name="Picture 5"/>
          <p:cNvPicPr>
            <a:picLocks noChangeAspect="1"/>
          </p:cNvPicPr>
          <p:nvPr/>
        </p:nvPicPr>
        <p:blipFill>
          <a:blip r:embed="rId7"/>
          <a:srcRect/>
          <a:stretch>
            <a:fillRect/>
          </a:stretch>
        </p:blipFill>
        <p:spPr>
          <a:xfrm>
            <a:off x="16306800" y="8823370"/>
            <a:ext cx="2019718" cy="1321451"/>
          </a:xfrm>
          <a:prstGeom prst="rect">
            <a:avLst/>
          </a:prstGeom>
        </p:spPr>
      </p:pic>
    </p:spTree>
    <p:extLst>
      <p:ext uri="{BB962C8B-B14F-4D97-AF65-F5344CB8AC3E}">
        <p14:creationId xmlns:p14="http://schemas.microsoft.com/office/powerpoint/2010/main" val="2327416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71" y="8634333"/>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890190" y="729343"/>
            <a:ext cx="16424204" cy="769441"/>
          </a:xfrm>
          <a:prstGeom prst="rect">
            <a:avLst/>
          </a:prstGeom>
        </p:spPr>
        <p:txBody>
          <a:bodyPr wrap="square">
            <a:spAutoFit/>
          </a:bodyPr>
          <a:lstStyle/>
          <a:p>
            <a:pPr algn="just"/>
            <a:r>
              <a:rPr lang="tr-TR" sz="4400" dirty="0">
                <a:solidFill>
                  <a:schemeClr val="bg1">
                    <a:lumMod val="50000"/>
                  </a:schemeClr>
                </a:solidFill>
                <a:latin typeface="Open Sans Bold" charset="0"/>
                <a:ea typeface="Open Sans Bold" charset="0"/>
                <a:cs typeface="Open Sans Bold" charset="0"/>
              </a:rPr>
              <a:t>AKÇAKALE PDR MESLEK GELİŞİM PROGRAMINA KATILDIK</a:t>
            </a:r>
          </a:p>
        </p:txBody>
      </p:sp>
      <p:pic>
        <p:nvPicPr>
          <p:cNvPr id="9218" name="Picture 2" descr="AKÇAKALE PDR MESLEK GELİŞİM PROGRAMINA KATILD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247900"/>
            <a:ext cx="6004125" cy="3797601"/>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6857999" y="2306235"/>
            <a:ext cx="10061009" cy="2246769"/>
          </a:xfrm>
          <a:prstGeom prst="rect">
            <a:avLst/>
          </a:prstGeom>
        </p:spPr>
        <p:txBody>
          <a:bodyPr wrap="square">
            <a:spAutoFit/>
          </a:bodyPr>
          <a:lstStyle/>
          <a:p>
            <a:pPr algn="just"/>
            <a:r>
              <a:rPr lang="tr-TR" sz="2800" dirty="0">
                <a:latin typeface="Open Sans" charset="0"/>
                <a:ea typeface="Open Sans" charset="0"/>
                <a:cs typeface="Open Sans" charset="0"/>
              </a:rPr>
              <a:t>Akçakale İlçe MEM tarafından her ay düzenli olarak organize edilen programda bu ay kurum Psikolojik Danışmanlarımız tarafından Tercih Danışmanlığı süreci hakkında ilçede görev yapan Psikolojik Danışmanlara bilgiler verildi.</a:t>
            </a:r>
          </a:p>
        </p:txBody>
      </p:sp>
      <p:pic>
        <p:nvPicPr>
          <p:cNvPr id="9220" name="Picture 4" descr="01-06-2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6220691"/>
            <a:ext cx="6004125" cy="38820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p:cNvPicPr>
          <p:nvPr/>
        </p:nvPicPr>
        <p:blipFill>
          <a:blip r:embed="rId5"/>
          <a:srcRect/>
          <a:stretch>
            <a:fillRect/>
          </a:stretch>
        </p:blipFill>
        <p:spPr>
          <a:xfrm>
            <a:off x="15909150" y="8965549"/>
            <a:ext cx="2019718" cy="1321451"/>
          </a:xfrm>
          <a:prstGeom prst="rect">
            <a:avLst/>
          </a:prstGeom>
        </p:spPr>
      </p:pic>
    </p:spTree>
    <p:extLst>
      <p:ext uri="{BB962C8B-B14F-4D97-AF65-F5344CB8AC3E}">
        <p14:creationId xmlns:p14="http://schemas.microsoft.com/office/powerpoint/2010/main" val="1440205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7" y="8537532"/>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838200" y="550553"/>
            <a:ext cx="17449800" cy="769441"/>
          </a:xfrm>
          <a:prstGeom prst="rect">
            <a:avLst/>
          </a:prstGeom>
        </p:spPr>
        <p:txBody>
          <a:bodyPr wrap="square">
            <a:spAutoFit/>
          </a:bodyPr>
          <a:lstStyle/>
          <a:p>
            <a:pPr algn="just"/>
            <a:r>
              <a:rPr lang="tr-TR" sz="4400" dirty="0">
                <a:solidFill>
                  <a:schemeClr val="bg1">
                    <a:lumMod val="50000"/>
                  </a:schemeClr>
                </a:solidFill>
                <a:latin typeface="Open Sans Bold" charset="0"/>
                <a:ea typeface="Open Sans Bold" charset="0"/>
                <a:cs typeface="Open Sans Bold" charset="0"/>
              </a:rPr>
              <a:t>İRFAN İMAM HATİP ORTAOKULUNDA SEMİNER DÜZENLEDİK</a:t>
            </a:r>
          </a:p>
        </p:txBody>
      </p:sp>
      <p:pic>
        <p:nvPicPr>
          <p:cNvPr id="10242" name="Picture 2" descr="02-06-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55" y="1866900"/>
            <a:ext cx="5957454" cy="446809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02-06-2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619" y="5457414"/>
            <a:ext cx="6096000" cy="413076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6864926" y="1894609"/>
            <a:ext cx="9975273" cy="3108543"/>
          </a:xfrm>
          <a:prstGeom prst="rect">
            <a:avLst/>
          </a:prstGeom>
        </p:spPr>
        <p:txBody>
          <a:bodyPr wrap="square">
            <a:spAutoFit/>
          </a:bodyPr>
          <a:lstStyle/>
          <a:p>
            <a:pPr algn="just"/>
            <a:r>
              <a:rPr lang="tr-TR" sz="2800" dirty="0">
                <a:latin typeface="Open Sans" charset="0"/>
                <a:ea typeface="Open Sans" charset="0"/>
                <a:cs typeface="Open Sans" charset="0"/>
              </a:rPr>
              <a:t>Kurumumuz Psikolojik Danışmanı Latif ALATAŞ tarafından İrfan İmam Hatip Ortaokulundaki </a:t>
            </a:r>
            <a:r>
              <a:rPr lang="tr-TR" sz="2800" b="1" dirty="0" smtClean="0">
                <a:latin typeface="Open Sans" charset="0"/>
                <a:ea typeface="Open Sans" charset="0"/>
                <a:cs typeface="Open Sans" charset="0"/>
              </a:rPr>
              <a:t>35 velimize </a:t>
            </a:r>
            <a:r>
              <a:rPr lang="tr-TR" sz="2800" dirty="0">
                <a:latin typeface="Open Sans" charset="0"/>
                <a:ea typeface="Open Sans" charset="0"/>
                <a:cs typeface="Open Sans" charset="0"/>
              </a:rPr>
              <a:t>"Aile İçi İletişim" konulu seminer verildi. Seminerde </a:t>
            </a:r>
            <a:r>
              <a:rPr lang="tr-TR" sz="2800" b="1" dirty="0">
                <a:latin typeface="Open Sans" charset="0"/>
                <a:ea typeface="Open Sans" charset="0"/>
                <a:cs typeface="Open Sans" charset="0"/>
              </a:rPr>
              <a:t>iletişim becerileri, aile içi iletişimin dinamikleri, sağlıklı aile profili vb. </a:t>
            </a:r>
            <a:r>
              <a:rPr lang="tr-TR" sz="2800" dirty="0">
                <a:latin typeface="Open Sans" charset="0"/>
                <a:ea typeface="Open Sans" charset="0"/>
                <a:cs typeface="Open Sans" charset="0"/>
              </a:rPr>
              <a:t>konularda bilgilendirmeler yapıldı. Velilerden gelen sorular yanıtlandı.</a:t>
            </a:r>
          </a:p>
          <a:p>
            <a:r>
              <a:rPr lang="tr-TR" sz="2800" dirty="0"/>
              <a:t> </a:t>
            </a:r>
          </a:p>
        </p:txBody>
      </p:sp>
      <p:pic>
        <p:nvPicPr>
          <p:cNvPr id="7" name="Picture 5"/>
          <p:cNvPicPr>
            <a:picLocks noChangeAspect="1"/>
          </p:cNvPicPr>
          <p:nvPr/>
        </p:nvPicPr>
        <p:blipFill>
          <a:blip r:embed="rId5"/>
          <a:srcRect/>
          <a:stretch>
            <a:fillRect/>
          </a:stretch>
        </p:blipFill>
        <p:spPr>
          <a:xfrm>
            <a:off x="16002000" y="8965549"/>
            <a:ext cx="2019718" cy="1321451"/>
          </a:xfrm>
          <a:prstGeom prst="rect">
            <a:avLst/>
          </a:prstGeom>
        </p:spPr>
      </p:pic>
    </p:spTree>
    <p:extLst>
      <p:ext uri="{BB962C8B-B14F-4D97-AF65-F5344CB8AC3E}">
        <p14:creationId xmlns:p14="http://schemas.microsoft.com/office/powerpoint/2010/main" val="18096177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502073"/>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p:cNvPicPr>
          <p:nvPr/>
        </p:nvPicPr>
        <p:blipFill>
          <a:blip r:embed="rId3"/>
          <a:srcRect/>
          <a:stretch>
            <a:fillRect/>
          </a:stretch>
        </p:blipFill>
        <p:spPr>
          <a:xfrm>
            <a:off x="18841" y="8724900"/>
            <a:ext cx="2019718" cy="1321451"/>
          </a:xfrm>
          <a:prstGeom prst="rect">
            <a:avLst/>
          </a:prstGeom>
        </p:spPr>
      </p:pic>
      <p:sp>
        <p:nvSpPr>
          <p:cNvPr id="4" name="Metin kutusu 3"/>
          <p:cNvSpPr txBox="1"/>
          <p:nvPr/>
        </p:nvSpPr>
        <p:spPr>
          <a:xfrm>
            <a:off x="762000" y="647700"/>
            <a:ext cx="15316200" cy="1723549"/>
          </a:xfrm>
          <a:prstGeom prst="rect">
            <a:avLst/>
          </a:prstGeom>
          <a:noFill/>
        </p:spPr>
        <p:txBody>
          <a:bodyPr wrap="square" rtlCol="0">
            <a:spAutoFit/>
          </a:bodyPr>
          <a:lstStyle/>
          <a:p>
            <a:r>
              <a:rPr lang="tr-TR" sz="4400" dirty="0">
                <a:solidFill>
                  <a:schemeClr val="bg1">
                    <a:lumMod val="50000"/>
                  </a:schemeClr>
                </a:solidFill>
                <a:latin typeface="Open Sans Bold" charset="0"/>
                <a:ea typeface="Open Sans Bold" charset="0"/>
                <a:cs typeface="Open Sans Bold" charset="0"/>
              </a:rPr>
              <a:t>"</a:t>
            </a:r>
            <a:r>
              <a:rPr lang="tr-TR" sz="4400" dirty="0" smtClean="0">
                <a:solidFill>
                  <a:schemeClr val="bg1">
                    <a:lumMod val="50000"/>
                  </a:schemeClr>
                </a:solidFill>
                <a:latin typeface="Open Sans Bold" charset="0"/>
                <a:ea typeface="Open Sans Bold" charset="0"/>
                <a:cs typeface="Open Sans Bold" charset="0"/>
              </a:rPr>
              <a:t>ERGENLERDE VE ÇOCUKLARDA CİNSEL EĞİTİMİN İNCELİKLERİ" KONULU SEMİNER </a:t>
            </a:r>
            <a:r>
              <a:rPr lang="tr-TR" sz="4400" dirty="0">
                <a:solidFill>
                  <a:schemeClr val="bg1">
                    <a:lumMod val="50000"/>
                  </a:schemeClr>
                </a:solidFill>
                <a:latin typeface="Open Sans Bold" charset="0"/>
                <a:ea typeface="Open Sans Bold" charset="0"/>
                <a:cs typeface="Open Sans Bold" charset="0"/>
              </a:rPr>
              <a:t>DÜZENLEDİK</a:t>
            </a:r>
          </a:p>
          <a:p>
            <a:endParaRPr lang="tr-TR" dirty="0"/>
          </a:p>
        </p:txBody>
      </p:sp>
      <p:pic>
        <p:nvPicPr>
          <p:cNvPr id="21506" name="Picture 2" descr="PROF. DR ORHAN DERMAN HOCAMIZLA SEMİNER DÜZENLED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199" y="6049817"/>
            <a:ext cx="7114570" cy="399653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676049"/>
            <a:ext cx="6519619"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7467600" y="2748785"/>
            <a:ext cx="9906000" cy="3108543"/>
          </a:xfrm>
          <a:prstGeom prst="rect">
            <a:avLst/>
          </a:prstGeom>
          <a:noFill/>
        </p:spPr>
        <p:txBody>
          <a:bodyPr wrap="square" rtlCol="0">
            <a:spAutoFit/>
          </a:bodyPr>
          <a:lstStyle/>
          <a:p>
            <a:pPr algn="just"/>
            <a:r>
              <a:rPr lang="tr-TR" sz="2800" dirty="0">
                <a:latin typeface="Open Sans" charset="0"/>
                <a:ea typeface="Open Sans" charset="0"/>
                <a:cs typeface="Open Sans" charset="0"/>
              </a:rPr>
              <a:t>Hacettepe Üniversitesi Öğretim Üyesi </a:t>
            </a:r>
            <a:r>
              <a:rPr lang="tr-TR" sz="2800" b="1" dirty="0">
                <a:latin typeface="Open Sans" charset="0"/>
                <a:ea typeface="Open Sans" charset="0"/>
                <a:cs typeface="Open Sans" charset="0"/>
              </a:rPr>
              <a:t>Prof. </a:t>
            </a:r>
            <a:r>
              <a:rPr lang="tr-TR" sz="2800" b="1" dirty="0" err="1">
                <a:latin typeface="Open Sans" charset="0"/>
                <a:ea typeface="Open Sans" charset="0"/>
                <a:cs typeface="Open Sans" charset="0"/>
              </a:rPr>
              <a:t>Dr</a:t>
            </a:r>
            <a:r>
              <a:rPr lang="tr-TR" sz="2800" b="1" dirty="0">
                <a:latin typeface="Open Sans" charset="0"/>
                <a:ea typeface="Open Sans" charset="0"/>
                <a:cs typeface="Open Sans" charset="0"/>
              </a:rPr>
              <a:t> Orhan DERMAN</a:t>
            </a:r>
            <a:r>
              <a:rPr lang="tr-TR" sz="2800" dirty="0">
                <a:latin typeface="Open Sans" charset="0"/>
                <a:ea typeface="Open Sans" charset="0"/>
                <a:cs typeface="Open Sans" charset="0"/>
              </a:rPr>
              <a:t> hocamızla beraber "Ergenlerde ve Çocuklarda Cinsel Eğitimin İncelikleri" konulu seminer düzenledik. Seminerde ergenlik süreçleri ve bu süreçlerdeki kırılmalardan bahseden hocamız ebeveyn tutumlarının bu süreçlerde çok önemli olduğunu </a:t>
            </a:r>
            <a:r>
              <a:rPr lang="tr-TR" sz="2800" dirty="0" smtClean="0">
                <a:latin typeface="Open Sans" charset="0"/>
                <a:ea typeface="Open Sans" charset="0"/>
                <a:cs typeface="Open Sans" charset="0"/>
              </a:rPr>
              <a:t>vurguladı. Seminere </a:t>
            </a:r>
            <a:r>
              <a:rPr lang="tr-TR" sz="2800" b="1" dirty="0" smtClean="0">
                <a:latin typeface="Open Sans" charset="0"/>
                <a:ea typeface="Open Sans" charset="0"/>
                <a:cs typeface="Open Sans" charset="0"/>
              </a:rPr>
              <a:t>292 Psikolojik Danışman</a:t>
            </a:r>
            <a:r>
              <a:rPr lang="tr-TR" sz="2800" dirty="0" smtClean="0">
                <a:latin typeface="Open Sans" charset="0"/>
                <a:ea typeface="Open Sans" charset="0"/>
                <a:cs typeface="Open Sans" charset="0"/>
              </a:rPr>
              <a:t> katıldı.</a:t>
            </a:r>
            <a:endParaRPr lang="tr-TR" sz="2800" dirty="0">
              <a:latin typeface="Open Sans" charset="0"/>
              <a:ea typeface="Open Sans" charset="0"/>
              <a:cs typeface="Open Sans" charset="0"/>
            </a:endParaRPr>
          </a:p>
        </p:txBody>
      </p:sp>
    </p:spTree>
    <p:extLst>
      <p:ext uri="{BB962C8B-B14F-4D97-AF65-F5344CB8AC3E}">
        <p14:creationId xmlns:p14="http://schemas.microsoft.com/office/powerpoint/2010/main" val="1303700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39436" y="495300"/>
            <a:ext cx="17509106" cy="9363805"/>
          </a:xfrm>
          <a:prstGeom prst="rect">
            <a:avLst/>
          </a:prstGeom>
        </p:spPr>
        <p:style>
          <a:lnRef idx="1">
            <a:schemeClr val="accent3"/>
          </a:lnRef>
          <a:fillRef idx="2">
            <a:schemeClr val="accent3"/>
          </a:fillRef>
          <a:effectRef idx="1">
            <a:schemeClr val="accent3"/>
          </a:effectRef>
          <a:fontRef idx="minor">
            <a:schemeClr val="dk1"/>
          </a:fontRef>
        </p:style>
      </p:sp>
      <p:sp>
        <p:nvSpPr>
          <p:cNvPr id="3" name="Metin kutusu 2"/>
          <p:cNvSpPr txBox="1"/>
          <p:nvPr/>
        </p:nvSpPr>
        <p:spPr>
          <a:xfrm>
            <a:off x="4191000" y="2324100"/>
            <a:ext cx="13796088" cy="1015663"/>
          </a:xfrm>
          <a:prstGeom prst="rect">
            <a:avLst/>
          </a:prstGeom>
          <a:noFill/>
        </p:spPr>
        <p:txBody>
          <a:bodyPr wrap="square" rtlCol="0">
            <a:spAutoFit/>
          </a:bodyPr>
          <a:lstStyle/>
          <a:p>
            <a:pPr algn="just"/>
            <a:r>
              <a:rPr lang="tr-TR" sz="6000" dirty="0" smtClean="0">
                <a:solidFill>
                  <a:schemeClr val="accent1"/>
                </a:solidFill>
                <a:latin typeface="Open Sans Bold" charset="0"/>
                <a:ea typeface="Open Sans Bold" charset="0"/>
                <a:cs typeface="Open Sans Bold" charset="0"/>
              </a:rPr>
              <a:t>ZİYARET VE ETKİNLİKLER</a:t>
            </a:r>
            <a:endParaRPr lang="tr-TR" sz="6000" dirty="0">
              <a:solidFill>
                <a:schemeClr val="accent1"/>
              </a:solidFill>
              <a:latin typeface="Open Sans Bold" charset="0"/>
              <a:ea typeface="Open Sans Bold" charset="0"/>
              <a:cs typeface="Open Sans Bold" charset="0"/>
            </a:endParaRPr>
          </a:p>
        </p:txBody>
      </p:sp>
      <p:pic>
        <p:nvPicPr>
          <p:cNvPr id="4" name="Picture 7"/>
          <p:cNvPicPr>
            <a:picLocks noChangeAspect="1"/>
          </p:cNvPicPr>
          <p:nvPr/>
        </p:nvPicPr>
        <p:blipFill>
          <a:blip r:embed="rId2"/>
          <a:srcRect/>
          <a:stretch>
            <a:fillRect/>
          </a:stretch>
        </p:blipFill>
        <p:spPr>
          <a:xfrm>
            <a:off x="6553200" y="4488873"/>
            <a:ext cx="4114800" cy="2692211"/>
          </a:xfrm>
          <a:prstGeom prst="rect">
            <a:avLst/>
          </a:prstGeom>
        </p:spPr>
      </p:pic>
    </p:spTree>
    <p:extLst>
      <p:ext uri="{BB962C8B-B14F-4D97-AF65-F5344CB8AC3E}">
        <p14:creationId xmlns:p14="http://schemas.microsoft.com/office/powerpoint/2010/main" val="1031192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32509" y="442920"/>
            <a:ext cx="17509106" cy="9363805"/>
          </a:xfrm>
          <a:prstGeom prst="rect">
            <a:avLst/>
          </a:prstGeom>
        </p:spPr>
        <p:style>
          <a:lnRef idx="1">
            <a:schemeClr val="accent3"/>
          </a:lnRef>
          <a:fillRef idx="2">
            <a:schemeClr val="accent3"/>
          </a:fillRef>
          <a:effectRef idx="1">
            <a:schemeClr val="accent3"/>
          </a:effectRef>
          <a:fontRef idx="minor">
            <a:schemeClr val="dk1"/>
          </a:fontRef>
        </p:style>
      </p:sp>
      <p:pic>
        <p:nvPicPr>
          <p:cNvPr id="3" name="Picture 7"/>
          <p:cNvPicPr>
            <a:picLocks noChangeAspect="1"/>
          </p:cNvPicPr>
          <p:nvPr/>
        </p:nvPicPr>
        <p:blipFill>
          <a:blip r:embed="rId2"/>
          <a:srcRect/>
          <a:stretch>
            <a:fillRect/>
          </a:stretch>
        </p:blipFill>
        <p:spPr>
          <a:xfrm>
            <a:off x="6601653" y="5124823"/>
            <a:ext cx="4447347" cy="2909788"/>
          </a:xfrm>
          <a:prstGeom prst="rect">
            <a:avLst/>
          </a:prstGeom>
        </p:spPr>
      </p:pic>
      <p:sp>
        <p:nvSpPr>
          <p:cNvPr id="4" name="Metin kutusu 3"/>
          <p:cNvSpPr txBox="1"/>
          <p:nvPr/>
        </p:nvSpPr>
        <p:spPr>
          <a:xfrm>
            <a:off x="2627380" y="2582675"/>
            <a:ext cx="13182600" cy="1200329"/>
          </a:xfrm>
          <a:prstGeom prst="rect">
            <a:avLst/>
          </a:prstGeom>
          <a:noFill/>
        </p:spPr>
        <p:txBody>
          <a:bodyPr wrap="square" rtlCol="0">
            <a:spAutoFit/>
          </a:bodyPr>
          <a:lstStyle/>
          <a:p>
            <a:pPr algn="ctr"/>
            <a:r>
              <a:rPr lang="tr-TR" sz="7200" b="1" dirty="0" smtClean="0">
                <a:solidFill>
                  <a:srgbClr val="002060"/>
                </a:solidFill>
                <a:latin typeface="Open Sans Bold" charset="0"/>
                <a:ea typeface="Open Sans Bold" charset="0"/>
                <a:cs typeface="Open Sans Bold" charset="0"/>
              </a:rPr>
              <a:t>TOPLANTILAR</a:t>
            </a:r>
            <a:endParaRPr lang="tr-TR" sz="7200" b="1" dirty="0">
              <a:solidFill>
                <a:srgbClr val="002060"/>
              </a:solidFill>
              <a:latin typeface="Open Sans Bold" charset="0"/>
              <a:ea typeface="Open Sans Bold" charset="0"/>
              <a:cs typeface="Open Sans Bold" charset="0"/>
            </a:endParaRPr>
          </a:p>
        </p:txBody>
      </p:sp>
    </p:spTree>
    <p:extLst>
      <p:ext uri="{BB962C8B-B14F-4D97-AF65-F5344CB8AC3E}">
        <p14:creationId xmlns:p14="http://schemas.microsoft.com/office/powerpoint/2010/main" val="1668862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duotone>
              <a:prstClr val="black"/>
              <a:srgbClr val="91E072">
                <a:tint val="45000"/>
                <a:satMod val="400000"/>
              </a:srgbClr>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8550275"/>
            <a:ext cx="1828958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74" y="8757443"/>
            <a:ext cx="201771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9865988" y="2247900"/>
            <a:ext cx="7813964" cy="1815882"/>
          </a:xfrm>
          <a:prstGeom prst="rect">
            <a:avLst/>
          </a:prstGeom>
          <a:noFill/>
        </p:spPr>
        <p:txBody>
          <a:bodyPr wrap="square" rtlCol="0">
            <a:spAutoFit/>
          </a:bodyPr>
          <a:lstStyle/>
          <a:p>
            <a:endParaRPr lang="en-US" sz="2800" dirty="0">
              <a:solidFill>
                <a:srgbClr val="7E6B73"/>
              </a:solidFill>
              <a:latin typeface="Open Sans "/>
              <a:ea typeface="Open Sans Bold" charset="0"/>
              <a:cs typeface="Open Sans Bold" charset="0"/>
            </a:endParaRPr>
          </a:p>
          <a:p>
            <a:r>
              <a:rPr lang="tr-TR" sz="2800" dirty="0" smtClean="0">
                <a:latin typeface="Open Sans "/>
              </a:rPr>
              <a:t>YKS ve LGS tercih süreçleri boyunca kurumumuz ve </a:t>
            </a:r>
            <a:r>
              <a:rPr lang="tr-TR" sz="2800" dirty="0" err="1" smtClean="0">
                <a:latin typeface="Open Sans "/>
              </a:rPr>
              <a:t>Piazza</a:t>
            </a:r>
            <a:r>
              <a:rPr lang="tr-TR" sz="2800" dirty="0" smtClean="0">
                <a:latin typeface="Open Sans "/>
              </a:rPr>
              <a:t> </a:t>
            </a:r>
            <a:r>
              <a:rPr lang="tr-TR" sz="2800" dirty="0" err="1" smtClean="0">
                <a:latin typeface="Open Sans "/>
              </a:rPr>
              <a:t>AVM’de</a:t>
            </a:r>
            <a:r>
              <a:rPr lang="tr-TR" sz="2800" dirty="0" smtClean="0">
                <a:latin typeface="Open Sans "/>
              </a:rPr>
              <a:t> </a:t>
            </a:r>
            <a:r>
              <a:rPr lang="tr-TR" sz="2800" b="1" dirty="0" smtClean="0">
                <a:latin typeface="Open Sans "/>
              </a:rPr>
              <a:t>623</a:t>
            </a:r>
            <a:r>
              <a:rPr lang="tr-TR" sz="2800" dirty="0" smtClean="0">
                <a:latin typeface="Open Sans "/>
              </a:rPr>
              <a:t> bireye tercih danışmanlığı hizmeti verildi.</a:t>
            </a:r>
            <a:endParaRPr lang="tr-TR" sz="2800" dirty="0"/>
          </a:p>
        </p:txBody>
      </p:sp>
      <p:sp>
        <p:nvSpPr>
          <p:cNvPr id="3" name="Metin kutusu 2"/>
          <p:cNvSpPr txBox="1"/>
          <p:nvPr/>
        </p:nvSpPr>
        <p:spPr>
          <a:xfrm>
            <a:off x="3505200" y="1005299"/>
            <a:ext cx="12721576" cy="1046440"/>
          </a:xfrm>
          <a:prstGeom prst="rect">
            <a:avLst/>
          </a:prstGeom>
          <a:noFill/>
        </p:spPr>
        <p:txBody>
          <a:bodyPr wrap="square" rtlCol="0">
            <a:spAutoFit/>
          </a:bodyPr>
          <a:lstStyle/>
          <a:p>
            <a:pPr algn="ctr"/>
            <a:r>
              <a:rPr lang="tr-TR" sz="4400" dirty="0" smtClean="0">
                <a:solidFill>
                  <a:srgbClr val="7E6B73"/>
                </a:solidFill>
                <a:latin typeface="Open Sans Bold" charset="0"/>
                <a:ea typeface="Open Sans Bold" charset="0"/>
                <a:cs typeface="Open Sans Bold" charset="0"/>
              </a:rPr>
              <a:t>TERCİH DANIŞMANLIĞI HİZMETİ VERİLDİ</a:t>
            </a:r>
            <a:endParaRPr lang="tr-TR" dirty="0">
              <a:solidFill>
                <a:srgbClr val="7E6B73"/>
              </a:solidFill>
              <a:latin typeface="Open Sans Bold" charset="0"/>
              <a:ea typeface="Open Sans Bold" charset="0"/>
              <a:cs typeface="Open Sans Bold" charset="0"/>
            </a:endParaRPr>
          </a:p>
          <a:p>
            <a:pPr algn="ctr"/>
            <a:endParaRPr lang="tr-TR" dirty="0"/>
          </a:p>
        </p:txBody>
      </p:sp>
      <p:pic>
        <p:nvPicPr>
          <p:cNvPr id="2051" name="Picture 3" descr="C:\Users\hp\Desktop\sene sonu slayt\k_10142237_WhatsApp_Image_2021-08-10_at_14.20.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448300"/>
            <a:ext cx="8535194" cy="26543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p\Desktop\sene sonu slayt\10142733_WhatsApp_Image_2021-08-10_at_12.16.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840343"/>
            <a:ext cx="8535194" cy="326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35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duotone>
              <a:prstClr val="black"/>
              <a:srgbClr val="91E072">
                <a:tint val="45000"/>
                <a:satMod val="400000"/>
              </a:srgbClr>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8550275"/>
            <a:ext cx="1828958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74" y="8757443"/>
            <a:ext cx="201771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0460181" y="2247900"/>
            <a:ext cx="7813964" cy="3108543"/>
          </a:xfrm>
          <a:prstGeom prst="rect">
            <a:avLst/>
          </a:prstGeom>
          <a:noFill/>
        </p:spPr>
        <p:txBody>
          <a:bodyPr wrap="square" rtlCol="0">
            <a:spAutoFit/>
          </a:bodyPr>
          <a:lstStyle/>
          <a:p>
            <a:endParaRPr lang="en-US" sz="2800" dirty="0">
              <a:solidFill>
                <a:srgbClr val="7E6B73"/>
              </a:solidFill>
              <a:latin typeface="Open Sans "/>
              <a:ea typeface="Open Sans Bold" charset="0"/>
              <a:cs typeface="Open Sans Bold" charset="0"/>
            </a:endParaRPr>
          </a:p>
          <a:p>
            <a:r>
              <a:rPr lang="tr-TR" sz="2800" dirty="0" smtClean="0">
                <a:latin typeface="Open Sans "/>
              </a:rPr>
              <a:t>İlçemizde bulunan </a:t>
            </a:r>
            <a:r>
              <a:rPr lang="tr-TR" sz="2800" b="1" dirty="0" smtClean="0">
                <a:latin typeface="Open Sans "/>
              </a:rPr>
              <a:t>72 okulun </a:t>
            </a:r>
            <a:r>
              <a:rPr lang="tr-TR" sz="2800" dirty="0" smtClean="0">
                <a:latin typeface="Open Sans "/>
              </a:rPr>
              <a:t>PDR servisleri sene boyunca ziyaret edildi.  </a:t>
            </a:r>
            <a:r>
              <a:rPr lang="tr-TR" sz="2800" dirty="0">
                <a:latin typeface="Open Sans "/>
              </a:rPr>
              <a:t>Görev yapan psikolojik danışmanlarımızdan okullarındaki çalışmalarıyla ilgili bilgiler </a:t>
            </a:r>
            <a:r>
              <a:rPr lang="tr-TR" sz="2800" dirty="0" smtClean="0">
                <a:latin typeface="Open Sans "/>
              </a:rPr>
              <a:t>alındı. Psikolojik Danışmanlarımıza yaptırdığımız kupa bardaklar hediye edildi.</a:t>
            </a:r>
            <a:endParaRPr lang="tr-TR" sz="2800" dirty="0"/>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766" y="2860433"/>
            <a:ext cx="4810815" cy="258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002" y="5556851"/>
            <a:ext cx="5020451" cy="256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075" y="2877751"/>
            <a:ext cx="4899498" cy="2564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6766" y="5592523"/>
            <a:ext cx="4795495" cy="257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3505200" y="1005299"/>
            <a:ext cx="12721576" cy="1046440"/>
          </a:xfrm>
          <a:prstGeom prst="rect">
            <a:avLst/>
          </a:prstGeom>
          <a:noFill/>
        </p:spPr>
        <p:txBody>
          <a:bodyPr wrap="square" rtlCol="0">
            <a:spAutoFit/>
          </a:bodyPr>
          <a:lstStyle/>
          <a:p>
            <a:pPr algn="ctr"/>
            <a:r>
              <a:rPr lang="en-US" sz="4400" dirty="0">
                <a:solidFill>
                  <a:srgbClr val="7E6B73"/>
                </a:solidFill>
                <a:latin typeface="Open Sans Bold" charset="0"/>
                <a:ea typeface="Open Sans Bold" charset="0"/>
                <a:cs typeface="Open Sans Bold" charset="0"/>
              </a:rPr>
              <a:t>OKUL PDR SERV</a:t>
            </a:r>
            <a:r>
              <a:rPr lang="tr-TR" sz="4400" dirty="0">
                <a:solidFill>
                  <a:srgbClr val="7E6B73"/>
                </a:solidFill>
                <a:latin typeface="Open Sans Bold" charset="0"/>
                <a:ea typeface="Open Sans Bold" charset="0"/>
                <a:cs typeface="Open Sans Bold" charset="0"/>
              </a:rPr>
              <a:t>İ</a:t>
            </a:r>
            <a:r>
              <a:rPr lang="en-US" sz="4400" dirty="0">
                <a:solidFill>
                  <a:srgbClr val="7E6B73"/>
                </a:solidFill>
                <a:latin typeface="Open Sans Bold" charset="0"/>
                <a:ea typeface="Open Sans Bold" charset="0"/>
                <a:cs typeface="Open Sans Bold" charset="0"/>
              </a:rPr>
              <a:t>S</a:t>
            </a:r>
            <a:r>
              <a:rPr lang="tr-TR" sz="4400" dirty="0">
                <a:solidFill>
                  <a:srgbClr val="7E6B73"/>
                </a:solidFill>
                <a:latin typeface="Open Sans Bold" charset="0"/>
                <a:ea typeface="Open Sans Bold" charset="0"/>
                <a:cs typeface="Open Sans Bold" charset="0"/>
              </a:rPr>
              <a:t>İ</a:t>
            </a:r>
            <a:r>
              <a:rPr lang="en-US" sz="4400" dirty="0">
                <a:solidFill>
                  <a:srgbClr val="7E6B73"/>
                </a:solidFill>
                <a:latin typeface="Open Sans Bold" charset="0"/>
                <a:ea typeface="Open Sans Bold" charset="0"/>
                <a:cs typeface="Open Sans Bold" charset="0"/>
              </a:rPr>
              <a:t> Z</a:t>
            </a:r>
            <a:r>
              <a:rPr lang="tr-TR" sz="4400" dirty="0">
                <a:solidFill>
                  <a:srgbClr val="7E6B73"/>
                </a:solidFill>
                <a:latin typeface="Open Sans Bold" charset="0"/>
                <a:ea typeface="Open Sans Bold" charset="0"/>
                <a:cs typeface="Open Sans Bold" charset="0"/>
              </a:rPr>
              <a:t>İ</a:t>
            </a:r>
            <a:r>
              <a:rPr lang="en-US" sz="4400" dirty="0" smtClean="0">
                <a:solidFill>
                  <a:srgbClr val="7E6B73"/>
                </a:solidFill>
                <a:latin typeface="Open Sans Bold" charset="0"/>
                <a:ea typeface="Open Sans Bold" charset="0"/>
                <a:cs typeface="Open Sans Bold" charset="0"/>
              </a:rPr>
              <a:t>YARETLE</a:t>
            </a:r>
            <a:r>
              <a:rPr lang="tr-TR" sz="4400" dirty="0" smtClean="0">
                <a:solidFill>
                  <a:srgbClr val="7E6B73"/>
                </a:solidFill>
                <a:latin typeface="Open Sans Bold" charset="0"/>
                <a:ea typeface="Open Sans Bold" charset="0"/>
                <a:cs typeface="Open Sans Bold" charset="0"/>
              </a:rPr>
              <a:t>Rİ</a:t>
            </a:r>
            <a:endParaRPr lang="tr-TR" dirty="0">
              <a:solidFill>
                <a:srgbClr val="7E6B73"/>
              </a:solidFill>
              <a:latin typeface="Open Sans Bold" charset="0"/>
              <a:ea typeface="Open Sans Bold" charset="0"/>
              <a:cs typeface="Open Sans Bold" charset="0"/>
            </a:endParaRPr>
          </a:p>
          <a:p>
            <a:pPr algn="ctr"/>
            <a:endParaRPr lang="tr-TR" dirty="0"/>
          </a:p>
        </p:txBody>
      </p:sp>
      <p:pic>
        <p:nvPicPr>
          <p:cNvPr id="11" name="Picture 7"/>
          <p:cNvPicPr>
            <a:picLocks noChangeAspect="1"/>
          </p:cNvPicPr>
          <p:nvPr/>
        </p:nvPicPr>
        <p:blipFill>
          <a:blip r:embed="rId9"/>
          <a:srcRect t="1470" b="1470"/>
          <a:stretch>
            <a:fillRect/>
          </a:stretch>
        </p:blipFill>
        <p:spPr>
          <a:xfrm>
            <a:off x="11453884" y="5720065"/>
            <a:ext cx="4800600" cy="3494590"/>
          </a:xfrm>
          <a:prstGeom prst="rect">
            <a:avLst/>
          </a:prstGeom>
        </p:spPr>
      </p:pic>
    </p:spTree>
    <p:extLst>
      <p:ext uri="{BB962C8B-B14F-4D97-AF65-F5344CB8AC3E}">
        <p14:creationId xmlns:p14="http://schemas.microsoft.com/office/powerpoint/2010/main" val="4174752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00" y="3306039"/>
            <a:ext cx="4177146" cy="238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276" y="990543"/>
            <a:ext cx="4267200" cy="229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9677400" y="2740356"/>
            <a:ext cx="7162800" cy="3385542"/>
          </a:xfrm>
          <a:prstGeom prst="rect">
            <a:avLst/>
          </a:prstGeom>
          <a:noFill/>
        </p:spPr>
        <p:txBody>
          <a:bodyPr wrap="square" rtlCol="0">
            <a:spAutoFit/>
          </a:bodyPr>
          <a:lstStyle/>
          <a:p>
            <a:pPr algn="just"/>
            <a:endParaRPr lang="tr-TR" sz="2800" dirty="0">
              <a:solidFill>
                <a:srgbClr val="7E6B73"/>
              </a:solidFill>
              <a:latin typeface="Open Sans Bold"/>
            </a:endParaRPr>
          </a:p>
          <a:p>
            <a:pPr algn="just"/>
            <a:r>
              <a:rPr lang="tr-TR" sz="2800" dirty="0" smtClean="0">
                <a:latin typeface="Open Sans "/>
                <a:cs typeface="Times New Roman" pitchFamily="18" charset="0"/>
              </a:rPr>
              <a:t>İlçemizde bulunan </a:t>
            </a:r>
            <a:r>
              <a:rPr lang="tr-TR" sz="2800" b="1" dirty="0" smtClean="0">
                <a:latin typeface="Open Sans "/>
                <a:cs typeface="Times New Roman" pitchFamily="18" charset="0"/>
              </a:rPr>
              <a:t>33 özel eğitim sınıfımız </a:t>
            </a:r>
            <a:r>
              <a:rPr lang="tr-TR" sz="2800" dirty="0" smtClean="0">
                <a:latin typeface="Open Sans "/>
                <a:cs typeface="Times New Roman" pitchFamily="18" charset="0"/>
              </a:rPr>
              <a:t>ziyaret edilerek</a:t>
            </a:r>
            <a:r>
              <a:rPr lang="tr-TR" sz="2800" dirty="0">
                <a:latin typeface="Open Sans "/>
                <a:cs typeface="Times New Roman" pitchFamily="18" charset="0"/>
              </a:rPr>
              <a:t> </a:t>
            </a:r>
            <a:r>
              <a:rPr lang="tr-TR" sz="2800" dirty="0" smtClean="0">
                <a:latin typeface="Open Sans "/>
                <a:cs typeface="Times New Roman" pitchFamily="18" charset="0"/>
              </a:rPr>
              <a:t>Özel </a:t>
            </a:r>
            <a:r>
              <a:rPr lang="tr-TR" sz="2800" dirty="0">
                <a:latin typeface="Open Sans "/>
                <a:cs typeface="Times New Roman" pitchFamily="18" charset="0"/>
              </a:rPr>
              <a:t>eğitim sınıfında ve </a:t>
            </a:r>
            <a:r>
              <a:rPr lang="tr-TR" sz="2800" dirty="0" smtClean="0">
                <a:latin typeface="Open Sans "/>
                <a:cs typeface="Times New Roman" pitchFamily="18" charset="0"/>
              </a:rPr>
              <a:t>PDR servislerinde </a:t>
            </a:r>
            <a:r>
              <a:rPr lang="tr-TR" sz="2800" dirty="0">
                <a:latin typeface="Open Sans "/>
                <a:cs typeface="Times New Roman" pitchFamily="18" charset="0"/>
              </a:rPr>
              <a:t>bulunan öğretmenlerimiz ile görüşmeler yapıldı. Okul </a:t>
            </a:r>
            <a:r>
              <a:rPr lang="tr-TR" sz="2800" dirty="0" smtClean="0">
                <a:latin typeface="Open Sans "/>
                <a:cs typeface="Times New Roman" pitchFamily="18" charset="0"/>
              </a:rPr>
              <a:t>idarelerinden  özel eğitim sınıflarının </a:t>
            </a:r>
            <a:r>
              <a:rPr lang="tr-TR" sz="2800" dirty="0">
                <a:latin typeface="Open Sans "/>
                <a:cs typeface="Times New Roman" pitchFamily="18" charset="0"/>
              </a:rPr>
              <a:t>ihtiyaçları hakkında bilgi alındı</a:t>
            </a:r>
            <a:r>
              <a:rPr lang="tr-TR" sz="2800" dirty="0">
                <a:latin typeface="Open Sans "/>
              </a:rPr>
              <a:t>.</a:t>
            </a:r>
            <a:endParaRPr lang="en-US" sz="2800" dirty="0">
              <a:solidFill>
                <a:srgbClr val="7E6B73"/>
              </a:solidFill>
              <a:latin typeface="Open Sans "/>
            </a:endParaRPr>
          </a:p>
          <a:p>
            <a:endParaRPr lang="tr-TR" dirty="0"/>
          </a:p>
        </p:txBody>
      </p:sp>
      <p:pic>
        <p:nvPicPr>
          <p:cNvPr id="2054" name="Picture 6"/>
          <p:cNvPicPr>
            <a:picLocks noChangeAspect="1" noChangeArrowheads="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588" y="8546811"/>
            <a:ext cx="1828958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757443"/>
            <a:ext cx="201771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5037" y="3347293"/>
            <a:ext cx="4374630" cy="234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891" y="1007775"/>
            <a:ext cx="4019364" cy="225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2717" y="5797649"/>
            <a:ext cx="4990083" cy="258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9476509" y="980009"/>
            <a:ext cx="8839200" cy="1723549"/>
          </a:xfrm>
          <a:prstGeom prst="rect">
            <a:avLst/>
          </a:prstGeom>
          <a:noFill/>
        </p:spPr>
        <p:txBody>
          <a:bodyPr wrap="square" rtlCol="0">
            <a:spAutoFit/>
          </a:bodyPr>
          <a:lstStyle/>
          <a:p>
            <a:r>
              <a:rPr lang="en-US" sz="4400" dirty="0">
                <a:solidFill>
                  <a:srgbClr val="7E6B73"/>
                </a:solidFill>
                <a:latin typeface="Open Sans Bold"/>
              </a:rPr>
              <a:t>ÖZEL EĞİTİM</a:t>
            </a:r>
            <a:r>
              <a:rPr lang="tr-TR" sz="4400" dirty="0">
                <a:solidFill>
                  <a:srgbClr val="7E6B73"/>
                </a:solidFill>
                <a:latin typeface="Open Sans Bold"/>
              </a:rPr>
              <a:t> </a:t>
            </a:r>
            <a:r>
              <a:rPr lang="en-US" sz="4400" dirty="0">
                <a:solidFill>
                  <a:srgbClr val="7E6B73"/>
                </a:solidFill>
                <a:latin typeface="Open Sans Bold"/>
              </a:rPr>
              <a:t>SINIFLARIMIZA ZİYARET</a:t>
            </a:r>
            <a:endParaRPr lang="tr-TR" sz="4400" dirty="0">
              <a:solidFill>
                <a:srgbClr val="7E6B73"/>
              </a:solidFill>
              <a:latin typeface="Open Sans Bold"/>
            </a:endParaRPr>
          </a:p>
          <a:p>
            <a:endParaRPr lang="tr-TR" dirty="0"/>
          </a:p>
        </p:txBody>
      </p:sp>
    </p:spTree>
    <p:extLst>
      <p:ext uri="{BB962C8B-B14F-4D97-AF65-F5344CB8AC3E}">
        <p14:creationId xmlns:p14="http://schemas.microsoft.com/office/powerpoint/2010/main" val="2875338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xmlns="" id="{5A2332B6-2181-0216-912A-286774049F0D}"/>
              </a:ext>
            </a:extLst>
          </p:cNvPr>
          <p:cNvSpPr txBox="1"/>
          <p:nvPr/>
        </p:nvSpPr>
        <p:spPr>
          <a:xfrm>
            <a:off x="1143000" y="495300"/>
            <a:ext cx="14984684" cy="1446550"/>
          </a:xfrm>
          <a:prstGeom prst="rect">
            <a:avLst/>
          </a:prstGeom>
          <a:noFill/>
        </p:spPr>
        <p:txBody>
          <a:bodyPr wrap="square" rtlCol="0">
            <a:spAutoFit/>
          </a:bodyPr>
          <a:lstStyle/>
          <a:p>
            <a:r>
              <a:rPr lang="tr-TR" sz="4400" dirty="0" smtClean="0">
                <a:solidFill>
                  <a:schemeClr val="tx1">
                    <a:lumMod val="50000"/>
                    <a:lumOff val="50000"/>
                  </a:schemeClr>
                </a:solidFill>
                <a:effectLst/>
                <a:latin typeface="Open Sans Bold" charset="0"/>
                <a:ea typeface="Open Sans Bold" charset="0"/>
                <a:cs typeface="Open Sans Bold" charset="0"/>
              </a:rPr>
              <a:t>BİRECİK </a:t>
            </a:r>
            <a:r>
              <a:rPr lang="tr-TR" sz="4400" dirty="0">
                <a:solidFill>
                  <a:schemeClr val="tx1">
                    <a:lumMod val="50000"/>
                    <a:lumOff val="50000"/>
                  </a:schemeClr>
                </a:solidFill>
                <a:effectLst/>
                <a:latin typeface="Open Sans Bold" charset="0"/>
                <a:ea typeface="Open Sans Bold" charset="0"/>
                <a:cs typeface="Open Sans Bold" charset="0"/>
              </a:rPr>
              <a:t>REHBERLİK VE </a:t>
            </a:r>
            <a:r>
              <a:rPr lang="tr-TR" sz="4400" dirty="0" smtClean="0">
                <a:solidFill>
                  <a:schemeClr val="tx1">
                    <a:lumMod val="50000"/>
                    <a:lumOff val="50000"/>
                  </a:schemeClr>
                </a:solidFill>
                <a:effectLst/>
                <a:latin typeface="Open Sans Bold" charset="0"/>
                <a:ea typeface="Open Sans Bold" charset="0"/>
                <a:cs typeface="Open Sans Bold" charset="0"/>
              </a:rPr>
              <a:t>ARAŞTIRMA MERKEZİNİ </a:t>
            </a:r>
            <a:r>
              <a:rPr lang="tr-TR" sz="4400" dirty="0">
                <a:solidFill>
                  <a:schemeClr val="tx1">
                    <a:lumMod val="50000"/>
                    <a:lumOff val="50000"/>
                  </a:schemeClr>
                </a:solidFill>
                <a:effectLst/>
                <a:latin typeface="Open Sans Bold" charset="0"/>
                <a:ea typeface="Open Sans Bold" charset="0"/>
                <a:cs typeface="Open Sans Bold" charset="0"/>
              </a:rPr>
              <a:t>ZİYARET ETTİK</a:t>
            </a:r>
            <a:endParaRPr lang="tr-TR" sz="4400" dirty="0">
              <a:solidFill>
                <a:schemeClr val="tx1">
                  <a:lumMod val="50000"/>
                  <a:lumOff val="50000"/>
                </a:schemeClr>
              </a:solidFill>
              <a:latin typeface="Open Sans Bold" charset="0"/>
              <a:ea typeface="Open Sans Bold" charset="0"/>
              <a:cs typeface="Open Sans Bold" charset="0"/>
            </a:endParaRPr>
          </a:p>
        </p:txBody>
      </p:sp>
      <p:sp>
        <p:nvSpPr>
          <p:cNvPr id="5" name="Metin kutusu 4">
            <a:extLst>
              <a:ext uri="{FF2B5EF4-FFF2-40B4-BE49-F238E27FC236}">
                <a16:creationId xmlns:a16="http://schemas.microsoft.com/office/drawing/2014/main" xmlns="" id="{7C0D62EC-4E24-CCE2-49CE-C7AFBFC3B44B}"/>
              </a:ext>
            </a:extLst>
          </p:cNvPr>
          <p:cNvSpPr txBox="1"/>
          <p:nvPr/>
        </p:nvSpPr>
        <p:spPr>
          <a:xfrm>
            <a:off x="7239000" y="2254997"/>
            <a:ext cx="7848600" cy="1384995"/>
          </a:xfrm>
          <a:prstGeom prst="rect">
            <a:avLst/>
          </a:prstGeom>
          <a:noFill/>
        </p:spPr>
        <p:txBody>
          <a:bodyPr wrap="square" rtlCol="0">
            <a:spAutoFit/>
          </a:bodyPr>
          <a:lstStyle/>
          <a:p>
            <a:pPr algn="just"/>
            <a:r>
              <a:rPr lang="tr-TR" sz="2800" b="0" i="0" dirty="0">
                <a:effectLst/>
                <a:latin typeface="Open Sans "/>
              </a:rPr>
              <a:t>Kurum Müdürümüz İmam Bakır AYDIN ve kurum Psikolojik Danışmanlarımızla beraber Birecik Rehberlik ve Araştırma Merkezini ziyaret ettik.</a:t>
            </a:r>
            <a:endParaRPr lang="tr-TR" sz="2800" dirty="0">
              <a:latin typeface="Open Sans "/>
            </a:endParaRPr>
          </a:p>
        </p:txBody>
      </p:sp>
      <p:pic>
        <p:nvPicPr>
          <p:cNvPr id="6" name="Picture 2" descr="BİRECİK REHBERLİK VE ARAŞTIRMA MERKEZİNİ ZİYARET ETTİK">
            <a:extLst>
              <a:ext uri="{FF2B5EF4-FFF2-40B4-BE49-F238E27FC236}">
                <a16:creationId xmlns:a16="http://schemas.microsoft.com/office/drawing/2014/main" xmlns="" id="{53E9EE54-CB85-04EC-BED4-DA027AC00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93192"/>
            <a:ext cx="5725149" cy="5563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31-12-2021">
            <a:extLst>
              <a:ext uri="{FF2B5EF4-FFF2-40B4-BE49-F238E27FC236}">
                <a16:creationId xmlns:a16="http://schemas.microsoft.com/office/drawing/2014/main" xmlns="" id="{7EE3B52C-7BC5-09CE-1FD7-90ABF4915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876524"/>
            <a:ext cx="3294755" cy="34534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31-12-2021">
            <a:extLst>
              <a:ext uri="{FF2B5EF4-FFF2-40B4-BE49-F238E27FC236}">
                <a16:creationId xmlns:a16="http://schemas.microsoft.com/office/drawing/2014/main" xmlns="" id="{94402AF5-C045-1FAF-494D-93D598356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975117"/>
            <a:ext cx="3200400" cy="33841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duotone>
              <a:prstClr val="black"/>
              <a:srgbClr val="91E072">
                <a:tint val="45000"/>
                <a:satMod val="400000"/>
              </a:srgbClr>
            </a:duotone>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43090" y="8550275"/>
            <a:ext cx="18331089" cy="1736725"/>
          </a:xfrm>
          <a:prstGeom prst="rect">
            <a:avLst/>
          </a:prstGeom>
          <a:ln/>
        </p:spPr>
        <p:style>
          <a:lnRef idx="0">
            <a:schemeClr val="accent3"/>
          </a:lnRef>
          <a:fillRef idx="3">
            <a:schemeClr val="accent3"/>
          </a:fillRef>
          <a:effectRef idx="3">
            <a:schemeClr val="accent3"/>
          </a:effectRef>
          <a:fontRef idx="minor">
            <a:schemeClr val="lt1"/>
          </a:fontRef>
        </p:style>
      </p:pic>
      <p:pic>
        <p:nvPicPr>
          <p:cNvPr id="14" name="Picture 9">
            <a:extLst>
              <a:ext uri="{FF2B5EF4-FFF2-40B4-BE49-F238E27FC236}">
                <a16:creationId xmlns:a16="http://schemas.microsoft.com/office/drawing/2014/main" xmlns="" id="{9ED7091A-3BDA-989C-35E0-B3F1CB8FF9BE}"/>
              </a:ext>
            </a:extLst>
          </p:cNvPr>
          <p:cNvPicPr>
            <a:picLocks noChangeAspect="1"/>
          </p:cNvPicPr>
          <p:nvPr/>
        </p:nvPicPr>
        <p:blipFill>
          <a:blip r:embed="rId7"/>
          <a:srcRect/>
          <a:stretch>
            <a:fillRect/>
          </a:stretch>
        </p:blipFill>
        <p:spPr>
          <a:xfrm>
            <a:off x="137464" y="8629407"/>
            <a:ext cx="2369305" cy="1550177"/>
          </a:xfrm>
          <a:prstGeom prst="rect">
            <a:avLst/>
          </a:prstGeom>
        </p:spPr>
      </p:pic>
    </p:spTree>
    <p:extLst>
      <p:ext uri="{BB962C8B-B14F-4D97-AF65-F5344CB8AC3E}">
        <p14:creationId xmlns:p14="http://schemas.microsoft.com/office/powerpoint/2010/main" val="2641158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502073"/>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AKÇAKALE İLÇEMİZDEKİ ÖZEL EĞİTİM SINIFLARINI ZİYARET ETT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05100"/>
            <a:ext cx="6553200" cy="491490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219200" y="821203"/>
            <a:ext cx="15849600" cy="1446550"/>
          </a:xfrm>
          <a:prstGeom prst="rect">
            <a:avLst/>
          </a:prstGeom>
        </p:spPr>
        <p:txBody>
          <a:bodyPr wrap="square">
            <a:spAutoFit/>
          </a:bodyPr>
          <a:lstStyle/>
          <a:p>
            <a:r>
              <a:rPr lang="tr-TR" sz="4400" dirty="0">
                <a:solidFill>
                  <a:schemeClr val="bg1">
                    <a:lumMod val="50000"/>
                  </a:schemeClr>
                </a:solidFill>
                <a:latin typeface="Open Sans Bold" charset="0"/>
                <a:ea typeface="Open Sans Bold" charset="0"/>
                <a:cs typeface="Open Sans Bold" charset="0"/>
              </a:rPr>
              <a:t>AKÇAKALE İLÇEMİZDEKİ ÖZEL EĞİTİM SINIFLARINI ZİYARET ETTİK</a:t>
            </a:r>
          </a:p>
        </p:txBody>
      </p:sp>
      <p:sp>
        <p:nvSpPr>
          <p:cNvPr id="6" name="Dikdörtgen 5"/>
          <p:cNvSpPr/>
          <p:nvPr/>
        </p:nvSpPr>
        <p:spPr>
          <a:xfrm>
            <a:off x="7315200" y="2714890"/>
            <a:ext cx="9144000" cy="2246769"/>
          </a:xfrm>
          <a:prstGeom prst="rect">
            <a:avLst/>
          </a:prstGeom>
        </p:spPr>
        <p:txBody>
          <a:bodyPr>
            <a:spAutoFit/>
          </a:bodyPr>
          <a:lstStyle/>
          <a:p>
            <a:pPr algn="just"/>
            <a:r>
              <a:rPr lang="tr-TR" sz="2800" dirty="0">
                <a:latin typeface="Open Sans" charset="0"/>
                <a:ea typeface="Open Sans" charset="0"/>
                <a:cs typeface="Open Sans" charset="0"/>
              </a:rPr>
              <a:t>Kurum </a:t>
            </a:r>
            <a:r>
              <a:rPr lang="tr-TR" sz="2800" dirty="0" smtClean="0">
                <a:latin typeface="Open Sans" charset="0"/>
                <a:ea typeface="Open Sans" charset="0"/>
                <a:cs typeface="Open Sans" charset="0"/>
              </a:rPr>
              <a:t>öğretmenlerimiz </a:t>
            </a:r>
            <a:r>
              <a:rPr lang="tr-TR" sz="2800" dirty="0">
                <a:latin typeface="Open Sans" charset="0"/>
                <a:ea typeface="Open Sans" charset="0"/>
                <a:cs typeface="Open Sans" charset="0"/>
              </a:rPr>
              <a:t>tarafından gerçekleştirilen ziyarette </a:t>
            </a:r>
            <a:r>
              <a:rPr lang="tr-TR" sz="2800" b="1" dirty="0" smtClean="0">
                <a:latin typeface="Open Sans" charset="0"/>
                <a:ea typeface="Open Sans" charset="0"/>
                <a:cs typeface="Open Sans" charset="0"/>
              </a:rPr>
              <a:t>4 özel eğitim </a:t>
            </a:r>
            <a:r>
              <a:rPr lang="tr-TR" sz="2800" dirty="0" smtClean="0">
                <a:latin typeface="Open Sans" charset="0"/>
                <a:ea typeface="Open Sans" charset="0"/>
                <a:cs typeface="Open Sans" charset="0"/>
              </a:rPr>
              <a:t>sınıfının </a:t>
            </a:r>
            <a:r>
              <a:rPr lang="tr-TR" sz="2800" dirty="0">
                <a:latin typeface="Open Sans" charset="0"/>
                <a:ea typeface="Open Sans" charset="0"/>
                <a:cs typeface="Open Sans" charset="0"/>
              </a:rPr>
              <a:t>fiziki durumları hakkında </a:t>
            </a:r>
            <a:r>
              <a:rPr lang="tr-TR" sz="2800" dirty="0" smtClean="0">
                <a:latin typeface="Open Sans" charset="0"/>
                <a:ea typeface="Open Sans" charset="0"/>
                <a:cs typeface="Open Sans" charset="0"/>
              </a:rPr>
              <a:t>öğretmenlerden </a:t>
            </a:r>
            <a:r>
              <a:rPr lang="tr-TR" sz="2800" dirty="0">
                <a:latin typeface="Open Sans" charset="0"/>
                <a:ea typeface="Open Sans" charset="0"/>
                <a:cs typeface="Open Sans" charset="0"/>
              </a:rPr>
              <a:t>bilgiler alındı. Özel eğitim sınıflarında öğrenim gören öğrencilerin takibi yapıldı. </a:t>
            </a:r>
          </a:p>
          <a:p>
            <a:pPr algn="just"/>
            <a:r>
              <a:rPr lang="tr-TR" sz="2800" dirty="0"/>
              <a:t> </a:t>
            </a:r>
          </a:p>
        </p:txBody>
      </p:sp>
      <p:pic>
        <p:nvPicPr>
          <p:cNvPr id="8" name="Picture 5"/>
          <p:cNvPicPr>
            <a:picLocks noChangeAspect="1"/>
          </p:cNvPicPr>
          <p:nvPr/>
        </p:nvPicPr>
        <p:blipFill>
          <a:blip r:embed="rId4"/>
          <a:srcRect/>
          <a:stretch>
            <a:fillRect/>
          </a:stretch>
        </p:blipFill>
        <p:spPr>
          <a:xfrm>
            <a:off x="18841" y="8724900"/>
            <a:ext cx="2019718" cy="1321451"/>
          </a:xfrm>
          <a:prstGeom prst="rect">
            <a:avLst/>
          </a:prstGeom>
        </p:spPr>
      </p:pic>
    </p:spTree>
    <p:extLst>
      <p:ext uri="{BB962C8B-B14F-4D97-AF65-F5344CB8AC3E}">
        <p14:creationId xmlns:p14="http://schemas.microsoft.com/office/powerpoint/2010/main" val="391801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6" y="8604374"/>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481522" y="727682"/>
            <a:ext cx="13648556" cy="769441"/>
          </a:xfrm>
          <a:prstGeom prst="rect">
            <a:avLst/>
          </a:prstGeom>
        </p:spPr>
        <p:txBody>
          <a:bodyPr wrap="square">
            <a:spAutoFit/>
          </a:bodyPr>
          <a:lstStyle/>
          <a:p>
            <a:r>
              <a:rPr lang="tr-TR" sz="4400" dirty="0">
                <a:solidFill>
                  <a:schemeClr val="bg1">
                    <a:lumMod val="50000"/>
                  </a:schemeClr>
                </a:solidFill>
                <a:latin typeface="Open Sans Bold" charset="0"/>
                <a:ea typeface="Open Sans Bold" charset="0"/>
                <a:cs typeface="Open Sans Bold" charset="0"/>
              </a:rPr>
              <a:t>ÖZEL EĞİTİM SINIFI SERGİSİ ZİYARET EDİLDİ!</a:t>
            </a:r>
          </a:p>
        </p:txBody>
      </p:sp>
      <p:pic>
        <p:nvPicPr>
          <p:cNvPr id="4098" name="Picture 2" descr="ÖZEL EĞİTİM SINIFI SERGİSİ ZİYARET EDİL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2138379"/>
            <a:ext cx="7876665" cy="4424632"/>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8305800" y="2205487"/>
            <a:ext cx="9144000" cy="3108543"/>
          </a:xfrm>
          <a:prstGeom prst="rect">
            <a:avLst/>
          </a:prstGeom>
        </p:spPr>
        <p:txBody>
          <a:bodyPr>
            <a:spAutoFit/>
          </a:bodyPr>
          <a:lstStyle/>
          <a:p>
            <a:pPr algn="just"/>
            <a:r>
              <a:rPr lang="tr-TR" sz="2800" dirty="0" err="1">
                <a:latin typeface="Open Sans" charset="0"/>
                <a:ea typeface="Open Sans" charset="0"/>
                <a:cs typeface="Open Sans" charset="0"/>
              </a:rPr>
              <a:t>Eyyübiye</a:t>
            </a:r>
            <a:r>
              <a:rPr lang="tr-TR" sz="2800" dirty="0">
                <a:latin typeface="Open Sans" charset="0"/>
                <a:ea typeface="Open Sans" charset="0"/>
                <a:cs typeface="Open Sans" charset="0"/>
              </a:rPr>
              <a:t> Rehberlik ve Araştırma Merkezi kurum müdürümüz, müdür yardımcımız, kurumumuz psikolojik danışman ve özel eğitim öğretmenleri tarafından Yavuz Selim İlkokulu Özel Eğitim sınıfı öğrencilerinin hazırlamış olduğu sergi ziyaret edilmiştir.</a:t>
            </a:r>
          </a:p>
          <a:p>
            <a:pPr algn="just"/>
            <a:r>
              <a:rPr lang="tr-TR" sz="2800" dirty="0"/>
              <a:t> </a:t>
            </a:r>
          </a:p>
        </p:txBody>
      </p:sp>
      <p:pic>
        <p:nvPicPr>
          <p:cNvPr id="8" name="Picture 5"/>
          <p:cNvPicPr>
            <a:picLocks noChangeAspect="1"/>
          </p:cNvPicPr>
          <p:nvPr/>
        </p:nvPicPr>
        <p:blipFill>
          <a:blip r:embed="rId4"/>
          <a:srcRect/>
          <a:stretch>
            <a:fillRect/>
          </a:stretch>
        </p:blipFill>
        <p:spPr>
          <a:xfrm>
            <a:off x="18841" y="8965549"/>
            <a:ext cx="2019718" cy="1321451"/>
          </a:xfrm>
          <a:prstGeom prst="rect">
            <a:avLst/>
          </a:prstGeom>
        </p:spPr>
      </p:pic>
    </p:spTree>
    <p:extLst>
      <p:ext uri="{BB962C8B-B14F-4D97-AF65-F5344CB8AC3E}">
        <p14:creationId xmlns:p14="http://schemas.microsoft.com/office/powerpoint/2010/main" val="3233537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xmlns="" id="{8E787AD8-D808-D580-95B2-FCB303EEE352}"/>
              </a:ext>
            </a:extLst>
          </p:cNvPr>
          <p:cNvSpPr txBox="1"/>
          <p:nvPr/>
        </p:nvSpPr>
        <p:spPr>
          <a:xfrm>
            <a:off x="8084439" y="2543867"/>
            <a:ext cx="8191188" cy="3046988"/>
          </a:xfrm>
          <a:prstGeom prst="rect">
            <a:avLst/>
          </a:prstGeom>
          <a:noFill/>
        </p:spPr>
        <p:txBody>
          <a:bodyPr wrap="square" rtlCol="0">
            <a:spAutoFit/>
          </a:bodyPr>
          <a:lstStyle/>
          <a:p>
            <a:pPr algn="just"/>
            <a:r>
              <a:rPr lang="tr-TR" sz="2800" b="0" i="0" dirty="0">
                <a:effectLst/>
                <a:latin typeface="Open Sans "/>
              </a:rPr>
              <a:t>3 Aralık Dünya Engelliler Günü kapsamında organize ettiğimiz programda özel öğrencilerimiz hazırlamış oldukları Ritim gösterisi, Müzik Dinletisi ve Şiir Dinletilerini sergileyerek doyasıya eğlendiler. Ayrıca Öğrencilerimiz hazırlamış oldukları Resimleri panolarda sergilediler. </a:t>
            </a:r>
          </a:p>
          <a:p>
            <a:pPr algn="just"/>
            <a:r>
              <a:rPr lang="tr-TR" sz="2400" b="0" i="0" dirty="0">
                <a:solidFill>
                  <a:srgbClr val="7B868F"/>
                </a:solidFill>
                <a:effectLst/>
                <a:latin typeface="Arial" panose="020B0604020202020204" pitchFamily="34" charset="0"/>
              </a:rPr>
              <a:t> </a:t>
            </a:r>
          </a:p>
        </p:txBody>
      </p:sp>
      <p:sp>
        <p:nvSpPr>
          <p:cNvPr id="7" name="Metin kutusu 6">
            <a:extLst>
              <a:ext uri="{FF2B5EF4-FFF2-40B4-BE49-F238E27FC236}">
                <a16:creationId xmlns:a16="http://schemas.microsoft.com/office/drawing/2014/main" xmlns="" id="{DAF06B45-FBEA-E28A-6609-557849421AA2}"/>
              </a:ext>
            </a:extLst>
          </p:cNvPr>
          <p:cNvSpPr txBox="1"/>
          <p:nvPr/>
        </p:nvSpPr>
        <p:spPr>
          <a:xfrm>
            <a:off x="1132609" y="623455"/>
            <a:ext cx="15163800" cy="1446550"/>
          </a:xfrm>
          <a:prstGeom prst="rect">
            <a:avLst/>
          </a:prstGeom>
          <a:noFill/>
        </p:spPr>
        <p:txBody>
          <a:bodyPr wrap="square" rtlCol="0">
            <a:spAutoFit/>
          </a:bodyPr>
          <a:lstStyle/>
          <a:p>
            <a:r>
              <a:rPr lang="tr-TR" sz="4400" dirty="0">
                <a:solidFill>
                  <a:schemeClr val="tx1">
                    <a:lumMod val="50000"/>
                    <a:lumOff val="50000"/>
                  </a:schemeClr>
                </a:solidFill>
                <a:effectLst/>
                <a:latin typeface="Open Sans Bold" charset="0"/>
                <a:ea typeface="Open Sans Bold" charset="0"/>
                <a:cs typeface="Open Sans Bold" charset="0"/>
              </a:rPr>
              <a:t>3 ARALIK DÜNYA </a:t>
            </a:r>
            <a:r>
              <a:rPr lang="tr-TR" sz="4400">
                <a:solidFill>
                  <a:schemeClr val="tx1">
                    <a:lumMod val="50000"/>
                    <a:lumOff val="50000"/>
                  </a:schemeClr>
                </a:solidFill>
                <a:effectLst/>
                <a:latin typeface="Open Sans Bold" charset="0"/>
                <a:ea typeface="Open Sans Bold" charset="0"/>
                <a:cs typeface="Open Sans Bold" charset="0"/>
              </a:rPr>
              <a:t>ENGELLİLER </a:t>
            </a:r>
            <a:r>
              <a:rPr lang="tr-TR" sz="4400" smtClean="0">
                <a:solidFill>
                  <a:schemeClr val="tx1">
                    <a:lumMod val="50000"/>
                    <a:lumOff val="50000"/>
                  </a:schemeClr>
                </a:solidFill>
                <a:effectLst/>
                <a:latin typeface="Open Sans Bold" charset="0"/>
                <a:ea typeface="Open Sans Bold" charset="0"/>
                <a:cs typeface="Open Sans Bold" charset="0"/>
              </a:rPr>
              <a:t>GÜNÜ İL PROGRAMINI DÜZENLEDİK</a:t>
            </a:r>
            <a:endParaRPr lang="tr-TR" sz="4400" dirty="0">
              <a:solidFill>
                <a:schemeClr val="tx1">
                  <a:lumMod val="50000"/>
                  <a:lumOff val="50000"/>
                </a:schemeClr>
              </a:solidFill>
              <a:latin typeface="Open Sans Bold" charset="0"/>
              <a:ea typeface="Open Sans Bold" charset="0"/>
              <a:cs typeface="Open Sans Bold" charset="0"/>
            </a:endParaRPr>
          </a:p>
        </p:txBody>
      </p:sp>
      <p:pic>
        <p:nvPicPr>
          <p:cNvPr id="8" name="Picture 2" descr="04-12-2021">
            <a:extLst>
              <a:ext uri="{FF2B5EF4-FFF2-40B4-BE49-F238E27FC236}">
                <a16:creationId xmlns:a16="http://schemas.microsoft.com/office/drawing/2014/main" xmlns="" id="{7EF4064A-352D-BE59-57F5-F0C838CF2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33" y="6021743"/>
            <a:ext cx="6477000" cy="23112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04-12-2021">
            <a:extLst>
              <a:ext uri="{FF2B5EF4-FFF2-40B4-BE49-F238E27FC236}">
                <a16:creationId xmlns:a16="http://schemas.microsoft.com/office/drawing/2014/main" xmlns="" id="{39C88C73-05F2-467E-DF6F-E99C3F1EB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45" y="2543868"/>
            <a:ext cx="6296288" cy="32442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duotone>
              <a:prstClr val="black"/>
              <a:srgbClr val="91E072">
                <a:tint val="45000"/>
                <a:satMod val="400000"/>
              </a:srgb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50079" y="8509532"/>
            <a:ext cx="18289588" cy="1736725"/>
          </a:xfrm>
          <a:prstGeom prst="rect">
            <a:avLst/>
          </a:prstGeom>
          <a:ln/>
        </p:spPr>
        <p:style>
          <a:lnRef idx="0">
            <a:schemeClr val="accent3"/>
          </a:lnRef>
          <a:fillRef idx="3">
            <a:schemeClr val="accent3"/>
          </a:fillRef>
          <a:effectRef idx="3">
            <a:schemeClr val="accent3"/>
          </a:effectRef>
          <a:fontRef idx="minor">
            <a:schemeClr val="lt1"/>
          </a:fontRef>
        </p:style>
      </p:pic>
      <p:pic>
        <p:nvPicPr>
          <p:cNvPr id="15" name="Picture 9">
            <a:extLst>
              <a:ext uri="{FF2B5EF4-FFF2-40B4-BE49-F238E27FC236}">
                <a16:creationId xmlns:a16="http://schemas.microsoft.com/office/drawing/2014/main" xmlns="" id="{0462F3C2-BC6F-FC2B-3E58-D534F35A3040}"/>
              </a:ext>
            </a:extLst>
          </p:cNvPr>
          <p:cNvPicPr>
            <a:picLocks noChangeAspect="1"/>
          </p:cNvPicPr>
          <p:nvPr/>
        </p:nvPicPr>
        <p:blipFill>
          <a:blip r:embed="rId6"/>
          <a:srcRect/>
          <a:stretch>
            <a:fillRect/>
          </a:stretch>
        </p:blipFill>
        <p:spPr>
          <a:xfrm>
            <a:off x="0" y="8659424"/>
            <a:ext cx="2369305" cy="1550177"/>
          </a:xfrm>
          <a:prstGeom prst="rect">
            <a:avLst/>
          </a:prstGeom>
        </p:spPr>
      </p:pic>
    </p:spTree>
    <p:extLst>
      <p:ext uri="{BB962C8B-B14F-4D97-AF65-F5344CB8AC3E}">
        <p14:creationId xmlns:p14="http://schemas.microsoft.com/office/powerpoint/2010/main" val="7167292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975764" y="327437"/>
            <a:ext cx="10134600" cy="2123658"/>
          </a:xfrm>
          <a:prstGeom prst="rect">
            <a:avLst/>
          </a:prstGeom>
        </p:spPr>
        <p:txBody>
          <a:bodyPr wrap="square">
            <a:spAutoFit/>
          </a:bodyPr>
          <a:lstStyle/>
          <a:p>
            <a:r>
              <a:rPr lang="tr-TR" sz="4400" b="1" dirty="0" smtClean="0">
                <a:solidFill>
                  <a:schemeClr val="bg1">
                    <a:lumMod val="50000"/>
                  </a:schemeClr>
                </a:solidFill>
                <a:latin typeface="Arial"/>
              </a:rPr>
              <a:t>2 NİSAN DÜNYA OTİZM FARKINDALIK GÜNÜ KAPSAMINDA BİR DİZİ FAALİYET DÜZENLEDİK</a:t>
            </a:r>
            <a:endParaRPr lang="tr-TR" sz="4400" b="1" dirty="0">
              <a:solidFill>
                <a:schemeClr val="bg1">
                  <a:lumMod val="50000"/>
                </a:schemeClr>
              </a:solidFill>
              <a:effectLst/>
              <a:latin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700"/>
            <a:ext cx="6570555" cy="36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01-04-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65" y="4229100"/>
            <a:ext cx="6570554" cy="374371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6975764" y="2628900"/>
            <a:ext cx="10778836" cy="3539430"/>
          </a:xfrm>
          <a:prstGeom prst="rect">
            <a:avLst/>
          </a:prstGeom>
        </p:spPr>
        <p:txBody>
          <a:bodyPr wrap="square">
            <a:spAutoFit/>
          </a:bodyPr>
          <a:lstStyle/>
          <a:p>
            <a:pPr algn="just"/>
            <a:r>
              <a:rPr lang="tr-TR" sz="2800" dirty="0" smtClean="0">
                <a:latin typeface="Open Sans" charset="0"/>
                <a:ea typeface="Open Sans" charset="0"/>
                <a:cs typeface="Open Sans" charset="0"/>
              </a:rPr>
              <a:t>2 Nisan Dünya Otizm Farkındalık Günü faaliyetleri kapsamında GAP Meslek Lisesindeki öğretmen-öğrencilere ve Akçakale ilçemizdeki Psikolojik Danışmanlara otizmli bireyler hakkında seminer çalışmaları yapıldı. </a:t>
            </a:r>
            <a:r>
              <a:rPr lang="tr-TR" sz="2800" dirty="0">
                <a:latin typeface="Open Sans" charset="0"/>
                <a:ea typeface="Open Sans" charset="0"/>
                <a:cs typeface="Open Sans" charset="0"/>
              </a:rPr>
              <a:t> </a:t>
            </a:r>
          </a:p>
          <a:p>
            <a:pPr algn="just"/>
            <a:r>
              <a:rPr lang="tr-TR" sz="2800" dirty="0">
                <a:latin typeface="Open Sans" charset="0"/>
                <a:ea typeface="Open Sans" charset="0"/>
                <a:cs typeface="Open Sans" charset="0"/>
              </a:rPr>
              <a:t>F</a:t>
            </a:r>
            <a:r>
              <a:rPr lang="tr-TR" sz="2800" dirty="0" smtClean="0">
                <a:latin typeface="Open Sans" charset="0"/>
                <a:ea typeface="Open Sans" charset="0"/>
                <a:cs typeface="Open Sans" charset="0"/>
              </a:rPr>
              <a:t>arkındalık </a:t>
            </a:r>
            <a:r>
              <a:rPr lang="tr-TR" sz="2800" dirty="0">
                <a:latin typeface="Open Sans" charset="0"/>
                <a:ea typeface="Open Sans" charset="0"/>
                <a:cs typeface="Open Sans" charset="0"/>
              </a:rPr>
              <a:t>günü faaliyetleri kapsamında ilçemizdeki otizm sınıflarının öğrencileriyle, kurumumuza </a:t>
            </a:r>
            <a:r>
              <a:rPr lang="tr-TR" sz="2800" dirty="0" smtClean="0">
                <a:latin typeface="Open Sans" charset="0"/>
                <a:ea typeface="Open Sans" charset="0"/>
                <a:cs typeface="Open Sans" charset="0"/>
              </a:rPr>
              <a:t>gelen </a:t>
            </a:r>
            <a:r>
              <a:rPr lang="tr-TR" sz="2800" dirty="0">
                <a:latin typeface="Open Sans" charset="0"/>
                <a:ea typeface="Open Sans" charset="0"/>
                <a:cs typeface="Open Sans" charset="0"/>
              </a:rPr>
              <a:t>özel </a:t>
            </a:r>
            <a:r>
              <a:rPr lang="tr-TR" sz="2800" dirty="0" smtClean="0">
                <a:latin typeface="Open Sans" charset="0"/>
                <a:ea typeface="Open Sans" charset="0"/>
                <a:cs typeface="Open Sans" charset="0"/>
              </a:rPr>
              <a:t> </a:t>
            </a:r>
            <a:r>
              <a:rPr lang="tr-TR" sz="2800" dirty="0" err="1" smtClean="0">
                <a:latin typeface="Open Sans" charset="0"/>
                <a:ea typeface="Open Sans" charset="0"/>
                <a:cs typeface="Open Sans" charset="0"/>
              </a:rPr>
              <a:t>gereksinimli</a:t>
            </a:r>
            <a:r>
              <a:rPr lang="tr-TR" sz="2800" dirty="0" smtClean="0">
                <a:latin typeface="Open Sans" charset="0"/>
                <a:ea typeface="Open Sans" charset="0"/>
                <a:cs typeface="Open Sans" charset="0"/>
              </a:rPr>
              <a:t> </a:t>
            </a:r>
            <a:r>
              <a:rPr lang="tr-TR" sz="2800" dirty="0">
                <a:latin typeface="Open Sans" charset="0"/>
                <a:ea typeface="Open Sans" charset="0"/>
                <a:cs typeface="Open Sans" charset="0"/>
              </a:rPr>
              <a:t>öğrenci ve velilerimizle kahvaltı </a:t>
            </a:r>
            <a:r>
              <a:rPr lang="tr-TR" sz="2800" dirty="0" smtClean="0">
                <a:latin typeface="Open Sans" charset="0"/>
                <a:ea typeface="Open Sans" charset="0"/>
                <a:cs typeface="Open Sans" charset="0"/>
              </a:rPr>
              <a:t>etkinliği, el </a:t>
            </a:r>
            <a:r>
              <a:rPr lang="tr-TR" sz="2800" dirty="0">
                <a:latin typeface="Open Sans" charset="0"/>
                <a:ea typeface="Open Sans" charset="0"/>
                <a:cs typeface="Open Sans" charset="0"/>
              </a:rPr>
              <a:t>boyama-baskı etkinliği ve çeşitli faaliyetler gerçekleştirdik</a:t>
            </a:r>
            <a:r>
              <a:rPr lang="tr-TR" sz="2800" dirty="0" smtClean="0">
                <a:latin typeface="Open Sans" charset="0"/>
                <a:ea typeface="Open Sans" charset="0"/>
                <a:cs typeface="Open Sans" charset="0"/>
              </a:rPr>
              <a:t>.</a:t>
            </a:r>
            <a:endParaRPr lang="tr-TR" sz="2800" dirty="0">
              <a:latin typeface="Open Sans" charset="0"/>
              <a:ea typeface="Open Sans" charset="0"/>
              <a:cs typeface="Open Sans"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6" y="8551141"/>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6" y="8797997"/>
            <a:ext cx="201771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6675866"/>
            <a:ext cx="5999163" cy="315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546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43" y="8583216"/>
            <a:ext cx="18401243" cy="178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5410201" y="784446"/>
            <a:ext cx="11684274" cy="769441"/>
          </a:xfrm>
          <a:prstGeom prst="rect">
            <a:avLst/>
          </a:prstGeom>
        </p:spPr>
        <p:txBody>
          <a:bodyPr wrap="square">
            <a:spAutoFit/>
          </a:bodyPr>
          <a:lstStyle/>
          <a:p>
            <a:r>
              <a:rPr lang="tr-TR" sz="4400" dirty="0">
                <a:solidFill>
                  <a:schemeClr val="bg1">
                    <a:lumMod val="50000"/>
                  </a:schemeClr>
                </a:solidFill>
                <a:latin typeface="Open Sans Bold" charset="0"/>
                <a:ea typeface="Open Sans Bold" charset="0"/>
                <a:cs typeface="Open Sans Bold" charset="0"/>
              </a:rPr>
              <a:t>BİR YETİMİ SEVİNDİR, DÜNYA SENİNDİR</a:t>
            </a:r>
          </a:p>
        </p:txBody>
      </p:sp>
      <p:pic>
        <p:nvPicPr>
          <p:cNvPr id="2050" name="Picture 2" descr="15-04-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16" y="266700"/>
            <a:ext cx="3987346" cy="56499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5-04-2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325" y="6483469"/>
            <a:ext cx="4876800" cy="34432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5-04-2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7406" y="6606559"/>
            <a:ext cx="5686627" cy="35698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5-04-2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77800" y="6612873"/>
            <a:ext cx="4648199" cy="35635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5410201" y="1790700"/>
            <a:ext cx="10453246" cy="3539430"/>
          </a:xfrm>
          <a:prstGeom prst="rect">
            <a:avLst/>
          </a:prstGeom>
        </p:spPr>
        <p:txBody>
          <a:bodyPr wrap="square">
            <a:spAutoFit/>
          </a:bodyPr>
          <a:lstStyle/>
          <a:p>
            <a:r>
              <a:rPr lang="tr-TR" sz="2800" dirty="0">
                <a:latin typeface="Open Sans" charset="0"/>
                <a:ea typeface="Open Sans" charset="0"/>
                <a:cs typeface="Open Sans" charset="0"/>
              </a:rPr>
              <a:t>Dünya Yetimler Günü, her yılın Ramazan ayının 15. günü kutlanan ve yetim çocuklarımızın dünya gündemindeki farkındalığının artmasını amaçlayan özel bir gündür. Bizlerde </a:t>
            </a:r>
            <a:r>
              <a:rPr lang="tr-TR" sz="2800" dirty="0" err="1">
                <a:latin typeface="Open Sans" charset="0"/>
                <a:ea typeface="Open Sans" charset="0"/>
                <a:cs typeface="Open Sans" charset="0"/>
              </a:rPr>
              <a:t>Eyyübiye</a:t>
            </a:r>
            <a:r>
              <a:rPr lang="tr-TR" sz="2800" dirty="0">
                <a:latin typeface="Open Sans" charset="0"/>
                <a:ea typeface="Open Sans" charset="0"/>
                <a:cs typeface="Open Sans" charset="0"/>
              </a:rPr>
              <a:t> RAM ailesi olarak bu özel gün kapsamında ilçemiz Özel Eğitim Sınıflarında öğrenim gören yetim öğrencilerimizin kıyafet ihtiyacını karşıladık. Çocuklarımızın bir gün değil her gün hatırlanmaları dileğiyle...</a:t>
            </a:r>
          </a:p>
          <a:p>
            <a:r>
              <a:rPr lang="tr-TR" sz="2800" dirty="0"/>
              <a:t> </a:t>
            </a:r>
          </a:p>
        </p:txBody>
      </p:sp>
      <p:pic>
        <p:nvPicPr>
          <p:cNvPr id="12" name="Picture 5"/>
          <p:cNvPicPr>
            <a:picLocks noChangeAspect="1"/>
          </p:cNvPicPr>
          <p:nvPr/>
        </p:nvPicPr>
        <p:blipFill>
          <a:blip r:embed="rId7"/>
          <a:srcRect/>
          <a:stretch>
            <a:fillRect/>
          </a:stretch>
        </p:blipFill>
        <p:spPr>
          <a:xfrm>
            <a:off x="-304800" y="8854989"/>
            <a:ext cx="2019718" cy="1321451"/>
          </a:xfrm>
          <a:prstGeom prst="rect">
            <a:avLst/>
          </a:prstGeom>
        </p:spPr>
      </p:pic>
    </p:spTree>
    <p:extLst>
      <p:ext uri="{BB962C8B-B14F-4D97-AF65-F5344CB8AC3E}">
        <p14:creationId xmlns:p14="http://schemas.microsoft.com/office/powerpoint/2010/main" val="37057476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470900"/>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7543799" y="544286"/>
            <a:ext cx="10799763" cy="1938992"/>
          </a:xfrm>
          <a:prstGeom prst="rect">
            <a:avLst/>
          </a:prstGeom>
        </p:spPr>
        <p:txBody>
          <a:bodyPr wrap="square">
            <a:spAutoFit/>
          </a:bodyPr>
          <a:lstStyle/>
          <a:p>
            <a:r>
              <a:rPr lang="tr-TR" sz="4000" dirty="0">
                <a:solidFill>
                  <a:schemeClr val="bg1">
                    <a:lumMod val="50000"/>
                  </a:schemeClr>
                </a:solidFill>
                <a:latin typeface="Open Sans Bold" charset="0"/>
                <a:ea typeface="Open Sans Bold" charset="0"/>
                <a:cs typeface="Open Sans Bold" charset="0"/>
              </a:rPr>
              <a:t>ENGELLİLER HAFTASI FAALİYETLERİMİZ KAPSAMINDA ÖZEL ÖĞRENCİLERİMİZ İLE HALFETİ GEZİSİ YAPILDI</a:t>
            </a:r>
          </a:p>
        </p:txBody>
      </p:sp>
      <p:pic>
        <p:nvPicPr>
          <p:cNvPr id="5122" name="Picture 2" descr="ENGELLİLER HAFTASI FAALİYETLERİMİZ KAPSAMINDA ÖZEL ÖĞRENCİLERİMİZ İLE HALFETİ GEZİSİ YAPIL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03" y="544286"/>
            <a:ext cx="7019897" cy="39433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7-05-2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760" y="4824285"/>
            <a:ext cx="2295497" cy="51099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7-05-2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5582210"/>
            <a:ext cx="5486400" cy="4350136"/>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7543799" y="2515961"/>
            <a:ext cx="10341430" cy="2308324"/>
          </a:xfrm>
          <a:prstGeom prst="rect">
            <a:avLst/>
          </a:prstGeom>
        </p:spPr>
        <p:txBody>
          <a:bodyPr wrap="square">
            <a:spAutoFit/>
          </a:bodyPr>
          <a:lstStyle/>
          <a:p>
            <a:pPr algn="just"/>
            <a:r>
              <a:rPr lang="tr-TR" sz="2400" dirty="0">
                <a:latin typeface="Open Sans" charset="0"/>
                <a:ea typeface="Open Sans" charset="0"/>
                <a:cs typeface="Open Sans" charset="0"/>
              </a:rPr>
              <a:t>Her yıl </a:t>
            </a:r>
            <a:r>
              <a:rPr lang="tr-TR" sz="2400" b="1" dirty="0">
                <a:latin typeface="Open Sans" charset="0"/>
                <a:ea typeface="Open Sans" charset="0"/>
                <a:cs typeface="Open Sans" charset="0"/>
              </a:rPr>
              <a:t>10-16 Mayıs Dünya Engelliler Haftası</a:t>
            </a:r>
            <a:r>
              <a:rPr lang="tr-TR" sz="2400" dirty="0">
                <a:latin typeface="Open Sans" charset="0"/>
                <a:ea typeface="Open Sans" charset="0"/>
                <a:cs typeface="Open Sans" charset="0"/>
              </a:rPr>
              <a:t> olarak anılmaktadır. Bu hafta farkındalık yaratılması, sorunların dile getirilmesi, çözümü ve bu konuda bilincin artırılması için büyük önem arz etmektedir. Engelliler haftasına özel , 25  öğrenci, velileri ve öğretmenlerine yönelik Halfeti gezisi düzenlendik. Gezide öğrencilerin keyifli vakit geçirebilmeleri için tekne turu,  yemek programı ve çeşitli etkinlikler gerçekleştirdik.</a:t>
            </a:r>
          </a:p>
        </p:txBody>
      </p:sp>
      <p:pic>
        <p:nvPicPr>
          <p:cNvPr id="5128" name="Picture 8" descr="17-05-2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6291" y="5698190"/>
            <a:ext cx="7419109" cy="4283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675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prstClr val="black"/>
              <a:srgbClr val="91E072">
                <a:tint val="45000"/>
                <a:satMod val="400000"/>
              </a:srgbClr>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8613287"/>
            <a:ext cx="18288000"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8765180"/>
            <a:ext cx="2209801" cy="144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7408" y="2148713"/>
            <a:ext cx="4865282" cy="273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1430000" y="2148713"/>
            <a:ext cx="6629400" cy="3539430"/>
          </a:xfrm>
          <a:prstGeom prst="rect">
            <a:avLst/>
          </a:prstGeom>
          <a:noFill/>
        </p:spPr>
        <p:txBody>
          <a:bodyPr wrap="square" rtlCol="0">
            <a:spAutoFit/>
          </a:bodyPr>
          <a:lstStyle/>
          <a:p>
            <a:r>
              <a:rPr lang="tr-TR" sz="2800" dirty="0" smtClean="0">
                <a:latin typeface="Open Sans" charset="0"/>
                <a:ea typeface="Open Sans" charset="0"/>
                <a:cs typeface="Open Sans" charset="0"/>
              </a:rPr>
              <a:t>Eylül </a:t>
            </a:r>
            <a:r>
              <a:rPr lang="tr-TR" sz="2800" dirty="0">
                <a:latin typeface="Open Sans" charset="0"/>
                <a:ea typeface="Open Sans" charset="0"/>
                <a:cs typeface="Open Sans" charset="0"/>
              </a:rPr>
              <a:t>ve Mart </a:t>
            </a:r>
            <a:r>
              <a:rPr lang="tr-TR" sz="2800" dirty="0" smtClean="0">
                <a:latin typeface="Open Sans" charset="0"/>
                <a:ea typeface="Open Sans" charset="0"/>
                <a:cs typeface="Open Sans" charset="0"/>
              </a:rPr>
              <a:t>atamaları </a:t>
            </a:r>
            <a:r>
              <a:rPr lang="en-US" sz="2800" dirty="0" err="1" smtClean="0">
                <a:latin typeface="Open Sans" charset="0"/>
                <a:ea typeface="Open Sans" charset="0"/>
                <a:cs typeface="Open Sans" charset="0"/>
              </a:rPr>
              <a:t>ile</a:t>
            </a:r>
            <a:r>
              <a:rPr lang="en-US" sz="2800" dirty="0" smtClean="0">
                <a:latin typeface="Open Sans" charset="0"/>
                <a:ea typeface="Open Sans" charset="0"/>
                <a:cs typeface="Open Sans" charset="0"/>
              </a:rPr>
              <a:t> </a:t>
            </a:r>
            <a:r>
              <a:rPr lang="en-US" sz="2800" dirty="0" err="1">
                <a:latin typeface="Open Sans" charset="0"/>
                <a:ea typeface="Open Sans" charset="0"/>
                <a:cs typeface="Open Sans" charset="0"/>
              </a:rPr>
              <a:t>Eyyübiye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ilçemize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atanan</a:t>
            </a:r>
            <a:r>
              <a:rPr lang="en-US" sz="2800" dirty="0">
                <a:latin typeface="Open Sans" charset="0"/>
                <a:ea typeface="Open Sans" charset="0"/>
                <a:cs typeface="Open Sans" charset="0"/>
              </a:rPr>
              <a:t> </a:t>
            </a:r>
            <a:r>
              <a:rPr lang="tr-TR" sz="2800" b="1" dirty="0">
                <a:latin typeface="Open Sans" charset="0"/>
                <a:ea typeface="Open Sans" charset="0"/>
                <a:cs typeface="Open Sans" charset="0"/>
              </a:rPr>
              <a:t>45</a:t>
            </a:r>
            <a:r>
              <a:rPr lang="tr-TR" sz="2800" dirty="0">
                <a:latin typeface="Open Sans" charset="0"/>
                <a:ea typeface="Open Sans" charset="0"/>
                <a:cs typeface="Open Sans" charset="0"/>
              </a:rPr>
              <a:t> </a:t>
            </a:r>
            <a:r>
              <a:rPr lang="en-US" sz="2800" dirty="0" err="1">
                <a:latin typeface="Open Sans" charset="0"/>
                <a:ea typeface="Open Sans" charset="0"/>
                <a:cs typeface="Open Sans" charset="0"/>
              </a:rPr>
              <a:t>psikolojik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danışmana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yönelik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oryantasyon</a:t>
            </a:r>
            <a:r>
              <a:rPr lang="en-US" sz="2800" dirty="0">
                <a:latin typeface="Open Sans" charset="0"/>
                <a:ea typeface="Open Sans" charset="0"/>
                <a:cs typeface="Open Sans" charset="0"/>
              </a:rPr>
              <a:t> </a:t>
            </a:r>
            <a:r>
              <a:rPr lang="en-US" sz="2800" dirty="0" err="1" smtClean="0">
                <a:latin typeface="Open Sans" charset="0"/>
                <a:ea typeface="Open Sans" charset="0"/>
                <a:cs typeface="Open Sans" charset="0"/>
              </a:rPr>
              <a:t>toplantıları</a:t>
            </a:r>
            <a:r>
              <a:rPr lang="tr-TR" sz="2800" dirty="0">
                <a:latin typeface="Open Sans" charset="0"/>
                <a:ea typeface="Open Sans" charset="0"/>
                <a:cs typeface="Open Sans" charset="0"/>
              </a:rPr>
              <a:t> </a:t>
            </a:r>
            <a:r>
              <a:rPr lang="en-US" sz="2800" dirty="0" err="1" smtClean="0">
                <a:latin typeface="Open Sans" charset="0"/>
                <a:ea typeface="Open Sans" charset="0"/>
                <a:cs typeface="Open Sans" charset="0"/>
              </a:rPr>
              <a:t>düzenle</a:t>
            </a:r>
            <a:r>
              <a:rPr lang="tr-TR" sz="2800" dirty="0" err="1" smtClean="0">
                <a:latin typeface="Open Sans" charset="0"/>
                <a:ea typeface="Open Sans" charset="0"/>
                <a:cs typeface="Open Sans" charset="0"/>
              </a:rPr>
              <a:t>ndi</a:t>
            </a:r>
            <a:r>
              <a:rPr lang="tr-TR" sz="2800" dirty="0" smtClean="0">
                <a:latin typeface="Open Sans" charset="0"/>
                <a:ea typeface="Open Sans" charset="0"/>
                <a:cs typeface="Open Sans" charset="0"/>
              </a:rPr>
              <a:t>.</a:t>
            </a:r>
            <a:r>
              <a:rPr lang="en-US" sz="2800" dirty="0" err="1" smtClean="0">
                <a:latin typeface="Open Sans" charset="0"/>
                <a:ea typeface="Open Sans" charset="0"/>
                <a:cs typeface="Open Sans" charset="0"/>
              </a:rPr>
              <a:t>Toplantılar</a:t>
            </a:r>
            <a:r>
              <a:rPr lang="en-US" sz="2800" dirty="0" smtClean="0">
                <a:latin typeface="Open Sans" charset="0"/>
                <a:ea typeface="Open Sans" charset="0"/>
                <a:cs typeface="Open Sans" charset="0"/>
              </a:rPr>
              <a:t> </a:t>
            </a:r>
            <a:r>
              <a:rPr lang="en-US" sz="2800" dirty="0" err="1" smtClean="0">
                <a:latin typeface="Open Sans" charset="0"/>
                <a:ea typeface="Open Sans" charset="0"/>
                <a:cs typeface="Open Sans" charset="0"/>
              </a:rPr>
              <a:t>kapsamında</a:t>
            </a:r>
            <a:r>
              <a:rPr lang="tr-TR" sz="2800" dirty="0">
                <a:latin typeface="Open Sans" charset="0"/>
                <a:ea typeface="Open Sans" charset="0"/>
                <a:cs typeface="Open Sans" charset="0"/>
              </a:rPr>
              <a:t> </a:t>
            </a:r>
            <a:r>
              <a:rPr lang="en-US" sz="2800" dirty="0" err="1" smtClean="0">
                <a:latin typeface="Open Sans" charset="0"/>
                <a:ea typeface="Open Sans" charset="0"/>
                <a:cs typeface="Open Sans" charset="0"/>
              </a:rPr>
              <a:t>öğretmenlerimize</a:t>
            </a:r>
            <a:r>
              <a:rPr lang="en-US" sz="2800" dirty="0" smtClean="0">
                <a:latin typeface="Open Sans" charset="0"/>
                <a:ea typeface="Open Sans" charset="0"/>
                <a:cs typeface="Open Sans" charset="0"/>
              </a:rPr>
              <a:t> </a:t>
            </a:r>
            <a:r>
              <a:rPr lang="tr-TR" sz="2800" dirty="0" err="1">
                <a:latin typeface="Open Sans" charset="0"/>
                <a:ea typeface="Open Sans" charset="0"/>
                <a:cs typeface="Open Sans" charset="0"/>
              </a:rPr>
              <a:t>o</a:t>
            </a:r>
            <a:r>
              <a:rPr lang="en-US" sz="2800" dirty="0" err="1" smtClean="0">
                <a:latin typeface="Open Sans" charset="0"/>
                <a:ea typeface="Open Sans" charset="0"/>
                <a:cs typeface="Open Sans" charset="0"/>
              </a:rPr>
              <a:t>kuldaki</a:t>
            </a:r>
            <a:r>
              <a:rPr lang="en-US" sz="2800" dirty="0" smtClean="0">
                <a:latin typeface="Open Sans" charset="0"/>
                <a:ea typeface="Open Sans" charset="0"/>
                <a:cs typeface="Open Sans" charset="0"/>
              </a:rPr>
              <a:t> </a:t>
            </a:r>
            <a:r>
              <a:rPr lang="en-US" sz="2800" dirty="0" err="1">
                <a:latin typeface="Open Sans" charset="0"/>
                <a:ea typeface="Open Sans" charset="0"/>
                <a:cs typeface="Open Sans" charset="0"/>
              </a:rPr>
              <a:t>işleyiş</a:t>
            </a:r>
            <a:r>
              <a:rPr lang="en-US" sz="2800" dirty="0">
                <a:latin typeface="Open Sans" charset="0"/>
                <a:ea typeface="Open Sans" charset="0"/>
                <a:cs typeface="Open Sans" charset="0"/>
              </a:rPr>
              <a:t>, e </a:t>
            </a:r>
            <a:r>
              <a:rPr lang="en-US" sz="2800" dirty="0" err="1">
                <a:latin typeface="Open Sans" charset="0"/>
                <a:ea typeface="Open Sans" charset="0"/>
                <a:cs typeface="Open Sans" charset="0"/>
              </a:rPr>
              <a:t>rehberlik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özel</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eğitim</a:t>
            </a:r>
            <a:r>
              <a:rPr lang="en-US" sz="2800" dirty="0">
                <a:latin typeface="Open Sans" charset="0"/>
                <a:ea typeface="Open Sans" charset="0"/>
                <a:cs typeface="Open Sans" charset="0"/>
              </a:rPr>
              <a:t> </a:t>
            </a:r>
            <a:r>
              <a:rPr lang="en-US" sz="2800" dirty="0" err="1" smtClean="0">
                <a:latin typeface="Open Sans" charset="0"/>
                <a:ea typeface="Open Sans" charset="0"/>
                <a:cs typeface="Open Sans" charset="0"/>
              </a:rPr>
              <a:t>yönlendirme</a:t>
            </a:r>
            <a:r>
              <a:rPr lang="en-US" sz="2800" dirty="0" smtClean="0">
                <a:latin typeface="Open Sans" charset="0"/>
                <a:ea typeface="Open Sans" charset="0"/>
                <a:cs typeface="Open Sans" charset="0"/>
              </a:rPr>
              <a:t> </a:t>
            </a:r>
            <a:r>
              <a:rPr lang="en-US" sz="2800" dirty="0" err="1" smtClean="0">
                <a:latin typeface="Open Sans" charset="0"/>
                <a:ea typeface="Open Sans" charset="0"/>
                <a:cs typeface="Open Sans" charset="0"/>
              </a:rPr>
              <a:t>süreçleri</a:t>
            </a:r>
            <a:r>
              <a:rPr lang="en-US" sz="2800" dirty="0" smtClean="0">
                <a:latin typeface="Open Sans" charset="0"/>
                <a:ea typeface="Open Sans" charset="0"/>
                <a:cs typeface="Open Sans" charset="0"/>
              </a:rPr>
              <a:t> vb</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konularda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bilgilendirme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yapılmıştır</a:t>
            </a:r>
            <a:endParaRPr lang="tr-TR" sz="2800" dirty="0">
              <a:latin typeface="Open Sans" charset="0"/>
              <a:ea typeface="Open Sans" charset="0"/>
              <a:cs typeface="Open Sans" charset="0"/>
            </a:endParaRPr>
          </a:p>
        </p:txBody>
      </p:sp>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235" y="5146964"/>
            <a:ext cx="4947118" cy="304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3989" y="5177570"/>
            <a:ext cx="5537403" cy="302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4343400" y="876300"/>
            <a:ext cx="9906000" cy="1569660"/>
          </a:xfrm>
          <a:prstGeom prst="rect">
            <a:avLst/>
          </a:prstGeom>
          <a:noFill/>
        </p:spPr>
        <p:txBody>
          <a:bodyPr wrap="square" rtlCol="0">
            <a:spAutoFit/>
          </a:bodyPr>
          <a:lstStyle/>
          <a:p>
            <a:r>
              <a:rPr lang="en-US" sz="4800" dirty="0">
                <a:solidFill>
                  <a:srgbClr val="7E6B73"/>
                </a:solidFill>
                <a:latin typeface="Open Sans Bold"/>
              </a:rPr>
              <a:t>ORYANTASYON</a:t>
            </a:r>
            <a:r>
              <a:rPr lang="tr-TR" sz="4800" dirty="0">
                <a:solidFill>
                  <a:srgbClr val="7E6B73"/>
                </a:solidFill>
                <a:latin typeface="Open Sans Bold"/>
              </a:rPr>
              <a:t> </a:t>
            </a:r>
            <a:r>
              <a:rPr lang="tr-TR" sz="4800" dirty="0" smtClean="0">
                <a:solidFill>
                  <a:srgbClr val="7E6B73"/>
                </a:solidFill>
                <a:latin typeface="Open Sans Bold"/>
              </a:rPr>
              <a:t>TOPLANT</a:t>
            </a:r>
            <a:r>
              <a:rPr lang="en-US" sz="4800" dirty="0" smtClean="0">
                <a:solidFill>
                  <a:srgbClr val="7E6B73"/>
                </a:solidFill>
                <a:latin typeface="Open Sans Bold"/>
              </a:rPr>
              <a:t>I</a:t>
            </a:r>
            <a:r>
              <a:rPr lang="tr-TR" sz="4800" dirty="0" smtClean="0">
                <a:solidFill>
                  <a:srgbClr val="7E6B73"/>
                </a:solidFill>
                <a:latin typeface="Open Sans Bold"/>
              </a:rPr>
              <a:t>LARI</a:t>
            </a:r>
            <a:endParaRPr lang="tr-TR" sz="4800" dirty="0">
              <a:solidFill>
                <a:srgbClr val="7E6B73"/>
              </a:solidFill>
              <a:latin typeface="Open Sans Bold"/>
            </a:endParaRPr>
          </a:p>
          <a:p>
            <a:endParaRPr lang="tr-TR" sz="4800" dirty="0"/>
          </a:p>
        </p:txBody>
      </p:sp>
    </p:spTree>
    <p:extLst>
      <p:ext uri="{BB962C8B-B14F-4D97-AF65-F5344CB8AC3E}">
        <p14:creationId xmlns:p14="http://schemas.microsoft.com/office/powerpoint/2010/main" val="1628013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6" y="8566254"/>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274618" y="246881"/>
            <a:ext cx="15822986" cy="1446550"/>
          </a:xfrm>
          <a:prstGeom prst="rect">
            <a:avLst/>
          </a:prstGeom>
        </p:spPr>
        <p:txBody>
          <a:bodyPr wrap="square">
            <a:spAutoFit/>
          </a:bodyPr>
          <a:lstStyle/>
          <a:p>
            <a:r>
              <a:rPr lang="tr-TR" sz="4400" dirty="0">
                <a:solidFill>
                  <a:schemeClr val="bg1">
                    <a:lumMod val="50000"/>
                  </a:schemeClr>
                </a:solidFill>
                <a:latin typeface="Open Sans Bold" charset="0"/>
                <a:ea typeface="Open Sans Bold" charset="0"/>
                <a:cs typeface="Open Sans Bold" charset="0"/>
              </a:rPr>
              <a:t>ÖZEL GEREKSİNİMLİ ÖĞRENCİLERİMİZLE ŞENLİK DÜZENLEDİK</a:t>
            </a:r>
          </a:p>
        </p:txBody>
      </p:sp>
      <p:pic>
        <p:nvPicPr>
          <p:cNvPr id="6146" name="Picture 2" descr="ÖZEL GEREKSİNİMLİ ÖĞRENCİLERİMİZLE ŞENLİK DÜZENLED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1848198"/>
            <a:ext cx="6495567" cy="44954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8-05-2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859" y="6492113"/>
            <a:ext cx="50292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18-05-2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7338" y="6583145"/>
            <a:ext cx="4836462" cy="362734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8-05-2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2986" y="6588588"/>
            <a:ext cx="4869985" cy="362190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6907586" y="1846814"/>
            <a:ext cx="10210800" cy="3108543"/>
          </a:xfrm>
          <a:prstGeom prst="rect">
            <a:avLst/>
          </a:prstGeom>
        </p:spPr>
        <p:txBody>
          <a:bodyPr wrap="square">
            <a:spAutoFit/>
          </a:bodyPr>
          <a:lstStyle/>
          <a:p>
            <a:pPr algn="just"/>
            <a:r>
              <a:rPr lang="tr-TR" sz="2800" dirty="0">
                <a:latin typeface="Open Sans" charset="0"/>
                <a:ea typeface="Open Sans" charset="0"/>
                <a:cs typeface="Open Sans" charset="0"/>
              </a:rPr>
              <a:t>Engelliler haftası faaliyetlerimiz kapsamında </a:t>
            </a:r>
            <a:r>
              <a:rPr lang="tr-TR" sz="2800" dirty="0" err="1">
                <a:latin typeface="Open Sans" charset="0"/>
                <a:ea typeface="Open Sans" charset="0"/>
                <a:cs typeface="Open Sans" charset="0"/>
              </a:rPr>
              <a:t>Eyyübiye</a:t>
            </a:r>
            <a:r>
              <a:rPr lang="tr-TR" sz="2800" dirty="0">
                <a:latin typeface="Open Sans" charset="0"/>
                <a:ea typeface="Open Sans" charset="0"/>
                <a:cs typeface="Open Sans" charset="0"/>
              </a:rPr>
              <a:t> İlçe Müdürlüğümüz ve Mutluluk Vagonu Derneği işbirliğiyle özel </a:t>
            </a:r>
            <a:r>
              <a:rPr lang="tr-TR" sz="2800" dirty="0" err="1" smtClean="0">
                <a:latin typeface="Open Sans" charset="0"/>
                <a:ea typeface="Open Sans" charset="0"/>
                <a:cs typeface="Open Sans" charset="0"/>
              </a:rPr>
              <a:t>gereksinimli</a:t>
            </a:r>
            <a:r>
              <a:rPr lang="tr-TR" sz="2800" dirty="0" smtClean="0">
                <a:latin typeface="Open Sans" charset="0"/>
                <a:ea typeface="Open Sans" charset="0"/>
                <a:cs typeface="Open Sans" charset="0"/>
              </a:rPr>
              <a:t> </a:t>
            </a:r>
            <a:r>
              <a:rPr lang="tr-TR" sz="2800" dirty="0">
                <a:latin typeface="Open Sans" charset="0"/>
                <a:ea typeface="Open Sans" charset="0"/>
                <a:cs typeface="Open Sans" charset="0"/>
              </a:rPr>
              <a:t>öğrencilerimizle şenlik düzenledik. Şenlik kapsamında özel </a:t>
            </a:r>
            <a:r>
              <a:rPr lang="tr-TR" sz="2800" dirty="0" err="1">
                <a:latin typeface="Open Sans" charset="0"/>
                <a:ea typeface="Open Sans" charset="0"/>
                <a:cs typeface="Open Sans" charset="0"/>
              </a:rPr>
              <a:t>gereksinimli</a:t>
            </a:r>
            <a:r>
              <a:rPr lang="tr-TR" sz="2800" dirty="0">
                <a:latin typeface="Open Sans" charset="0"/>
                <a:ea typeface="Open Sans" charset="0"/>
                <a:cs typeface="Open Sans" charset="0"/>
              </a:rPr>
              <a:t> öğrencilerimiz müzik ve boyama etkinlikleriyle doyasıya eğlendiler. Fidan dikimiyle devam eden şenliğin sonunda öğrencilerimiz için alınan oyuncaklar öğrencilerimize hediye edildi.  </a:t>
            </a:r>
          </a:p>
        </p:txBody>
      </p:sp>
    </p:spTree>
    <p:extLst>
      <p:ext uri="{BB962C8B-B14F-4D97-AF65-F5344CB8AC3E}">
        <p14:creationId xmlns:p14="http://schemas.microsoft.com/office/powerpoint/2010/main" val="3669604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6" y="8566254"/>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465014" y="246880"/>
            <a:ext cx="15822986" cy="769441"/>
          </a:xfrm>
          <a:prstGeom prst="rect">
            <a:avLst/>
          </a:prstGeom>
        </p:spPr>
        <p:txBody>
          <a:bodyPr wrap="square">
            <a:spAutoFit/>
          </a:bodyPr>
          <a:lstStyle/>
          <a:p>
            <a:r>
              <a:rPr lang="tr-TR" sz="4400" dirty="0" smtClean="0">
                <a:solidFill>
                  <a:schemeClr val="bg1">
                    <a:lumMod val="50000"/>
                  </a:schemeClr>
                </a:solidFill>
                <a:latin typeface="Open Sans Bold" charset="0"/>
                <a:ea typeface="Open Sans Bold" charset="0"/>
                <a:cs typeface="Open Sans Bold" charset="0"/>
              </a:rPr>
              <a:t>ÖZEL EĞİTİM MESLEK OKULUNU ZİYARET ETTİK</a:t>
            </a:r>
            <a:endParaRPr lang="tr-TR" sz="4400" dirty="0">
              <a:solidFill>
                <a:schemeClr val="bg1">
                  <a:lumMod val="50000"/>
                </a:schemeClr>
              </a:solidFill>
              <a:latin typeface="Open Sans Bold" charset="0"/>
              <a:ea typeface="Open Sans Bold" charset="0"/>
              <a:cs typeface="Open Sans Bold" charset="0"/>
            </a:endParaRPr>
          </a:p>
        </p:txBody>
      </p:sp>
      <p:sp>
        <p:nvSpPr>
          <p:cNvPr id="6" name="Dikdörtgen 5"/>
          <p:cNvSpPr/>
          <p:nvPr/>
        </p:nvSpPr>
        <p:spPr>
          <a:xfrm>
            <a:off x="8077200" y="2750128"/>
            <a:ext cx="10210800" cy="1815882"/>
          </a:xfrm>
          <a:prstGeom prst="rect">
            <a:avLst/>
          </a:prstGeom>
        </p:spPr>
        <p:txBody>
          <a:bodyPr wrap="square">
            <a:spAutoFit/>
          </a:bodyPr>
          <a:lstStyle/>
          <a:p>
            <a:pPr algn="just"/>
            <a:r>
              <a:rPr lang="tr-TR" sz="2800" dirty="0"/>
              <a:t>Kurum Müdürümüz, Psikolojik Danışmanlarımız ve Özel Eğitim Öğretmenlerimizle beraber Özel Eğitim Meslek Okulunu ziyaret ettik. Ziyarette </a:t>
            </a:r>
            <a:r>
              <a:rPr lang="tr-TR" sz="2800" dirty="0" smtClean="0"/>
              <a:t>işbirliği yaptığımız derneklerden gelen bir miktar parayı öğrencilerimize hediye ettik.</a:t>
            </a:r>
            <a:endParaRPr lang="tr-TR" sz="2800" dirty="0">
              <a:latin typeface="Open Sans" charset="0"/>
              <a:ea typeface="Open Sans" charset="0"/>
              <a:cs typeface="Open Sans" charset="0"/>
            </a:endParaRPr>
          </a:p>
        </p:txBody>
      </p:sp>
      <p:pic>
        <p:nvPicPr>
          <p:cNvPr id="1026" name="Picture 2" descr="C:\Users\hp\Desktop\28090559_WhatsApp-Image-2022-02-25-at-13.28.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43100"/>
            <a:ext cx="7596909" cy="569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003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6" y="8566254"/>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953000" y="395497"/>
            <a:ext cx="15822986" cy="769441"/>
          </a:xfrm>
          <a:prstGeom prst="rect">
            <a:avLst/>
          </a:prstGeom>
        </p:spPr>
        <p:txBody>
          <a:bodyPr wrap="square">
            <a:spAutoFit/>
          </a:bodyPr>
          <a:lstStyle/>
          <a:p>
            <a:r>
              <a:rPr lang="tr-TR" sz="4400" dirty="0" smtClean="0">
                <a:solidFill>
                  <a:schemeClr val="bg1">
                    <a:lumMod val="50000"/>
                  </a:schemeClr>
                </a:solidFill>
                <a:latin typeface="Open Sans Bold" charset="0"/>
                <a:ea typeface="Open Sans Bold" charset="0"/>
                <a:cs typeface="Open Sans Bold" charset="0"/>
              </a:rPr>
              <a:t>ÖDÜLLERİMİZİ ALDIK</a:t>
            </a:r>
            <a:endParaRPr lang="tr-TR" sz="4400" dirty="0">
              <a:solidFill>
                <a:schemeClr val="bg1">
                  <a:lumMod val="50000"/>
                </a:schemeClr>
              </a:solidFill>
              <a:latin typeface="Open Sans Bold" charset="0"/>
              <a:ea typeface="Open Sans Bold" charset="0"/>
              <a:cs typeface="Open Sans Bold" charset="0"/>
            </a:endParaRPr>
          </a:p>
        </p:txBody>
      </p:sp>
      <p:sp>
        <p:nvSpPr>
          <p:cNvPr id="6" name="Dikdörtgen 5"/>
          <p:cNvSpPr/>
          <p:nvPr/>
        </p:nvSpPr>
        <p:spPr>
          <a:xfrm>
            <a:off x="8763000" y="2552700"/>
            <a:ext cx="9144000" cy="3539430"/>
          </a:xfrm>
          <a:prstGeom prst="rect">
            <a:avLst/>
          </a:prstGeom>
        </p:spPr>
        <p:txBody>
          <a:bodyPr wrap="square">
            <a:spAutoFit/>
          </a:bodyPr>
          <a:lstStyle/>
          <a:p>
            <a:pPr algn="just"/>
            <a:r>
              <a:rPr lang="tr-TR" sz="2800" dirty="0"/>
              <a:t>2020-2021 Eğitim-Öğretim yılında yürütülen "Özel Çocuklara Özel Bilgiler" ve </a:t>
            </a:r>
            <a:r>
              <a:rPr lang="tr-TR" sz="2800" b="1" dirty="0"/>
              <a:t>"Ben Temizim Okulum Temiz"</a:t>
            </a:r>
            <a:r>
              <a:rPr lang="tr-TR" sz="2800" dirty="0"/>
              <a:t> projeleriyle </a:t>
            </a:r>
            <a:r>
              <a:rPr lang="tr-TR" sz="2800" dirty="0" err="1"/>
              <a:t>eTwinning</a:t>
            </a:r>
            <a:r>
              <a:rPr lang="tr-TR" sz="2800" dirty="0"/>
              <a:t> ulusal kalite etiketi almaya hak kazanan Kurum Müdür Yardımcımız İbrahim Halil BAŞIBEYAZ, kurum öğretmenlerimiz Gümüşhan AKTAŞ, Ufuk ATAY ve Çağlar ÇAKIR İl MEM konferans salonunda düzenlenen törenle ödüllerini aldılar. Ayrıca yürütülen projeler kapsamında kurumumuz </a:t>
            </a:r>
            <a:r>
              <a:rPr lang="tr-TR" sz="2800" dirty="0" err="1"/>
              <a:t>eTwinning</a:t>
            </a:r>
            <a:r>
              <a:rPr lang="tr-TR" sz="2800" dirty="0"/>
              <a:t> okul levhasına layık görüldü.</a:t>
            </a:r>
            <a:endParaRPr lang="tr-TR" sz="2800" dirty="0">
              <a:latin typeface="Open Sans" charset="0"/>
              <a:ea typeface="Open Sans" charset="0"/>
              <a:cs typeface="Open Sans" charset="0"/>
            </a:endParaRPr>
          </a:p>
        </p:txBody>
      </p:sp>
      <p:pic>
        <p:nvPicPr>
          <p:cNvPr id="3074" name="Picture 2" descr="C:\Users\hp\Desktop\25130323_WhatsApp-Image-2022-05-24-at-11.11.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0" y="2171701"/>
            <a:ext cx="8444490" cy="475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5839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8205" y="236585"/>
            <a:ext cx="17682288" cy="9859105"/>
          </a:xfrm>
          <a:prstGeom prst="rect">
            <a:avLst/>
          </a:prstGeom>
        </p:spPr>
        <p:style>
          <a:lnRef idx="1">
            <a:schemeClr val="accent3"/>
          </a:lnRef>
          <a:fillRef idx="2">
            <a:schemeClr val="accent3"/>
          </a:fillRef>
          <a:effectRef idx="1">
            <a:schemeClr val="accent3"/>
          </a:effectRef>
          <a:fontRef idx="minor">
            <a:schemeClr val="dk1"/>
          </a:fontRef>
        </p:style>
      </p:sp>
      <p:grpSp>
        <p:nvGrpSpPr>
          <p:cNvPr id="3" name="Group 3"/>
          <p:cNvGrpSpPr/>
          <p:nvPr/>
        </p:nvGrpSpPr>
        <p:grpSpPr>
          <a:xfrm>
            <a:off x="1765300" y="1651165"/>
            <a:ext cx="6403948" cy="3446569"/>
            <a:chOff x="0" y="-85725"/>
            <a:chExt cx="8538598" cy="4595425"/>
          </a:xfrm>
        </p:grpSpPr>
        <p:sp>
          <p:nvSpPr>
            <p:cNvPr id="4" name="TextBox 4"/>
            <p:cNvSpPr txBox="1"/>
            <p:nvPr/>
          </p:nvSpPr>
          <p:spPr>
            <a:xfrm>
              <a:off x="0" y="-85725"/>
              <a:ext cx="8538598" cy="4200525"/>
            </a:xfrm>
            <a:prstGeom prst="rect">
              <a:avLst/>
            </a:prstGeom>
          </p:spPr>
          <p:txBody>
            <a:bodyPr lIns="0" tIns="0" rIns="0" bIns="0" rtlCol="0" anchor="t">
              <a:spAutoFit/>
            </a:bodyPr>
            <a:lstStyle/>
            <a:p>
              <a:pPr algn="ctr">
                <a:lnSpc>
                  <a:spcPts val="6300"/>
                </a:lnSpc>
              </a:pPr>
              <a:r>
                <a:rPr lang="en-US" sz="4499" dirty="0">
                  <a:solidFill>
                    <a:srgbClr val="7E6B73"/>
                  </a:solidFill>
                  <a:latin typeface="Open Sans Bold"/>
                </a:rPr>
                <a:t>YÜRÜTTÜĞÜMÜZ </a:t>
              </a:r>
              <a:r>
                <a:rPr lang="en-US" sz="4499" dirty="0" err="1">
                  <a:solidFill>
                    <a:srgbClr val="7E6B73"/>
                  </a:solidFill>
                  <a:latin typeface="Open Sans Bold"/>
                </a:rPr>
                <a:t>ve</a:t>
              </a:r>
              <a:r>
                <a:rPr lang="en-US" sz="4499" dirty="0">
                  <a:solidFill>
                    <a:srgbClr val="7E6B73"/>
                  </a:solidFill>
                  <a:latin typeface="Open Sans Bold"/>
                </a:rPr>
                <a:t> ORTAĞI OLDUĞUMUZ PROJELER</a:t>
              </a:r>
            </a:p>
            <a:p>
              <a:pPr algn="ctr">
                <a:lnSpc>
                  <a:spcPts val="6299"/>
                </a:lnSpc>
              </a:pPr>
              <a:endParaRPr lang="en-US" sz="4499" dirty="0">
                <a:solidFill>
                  <a:srgbClr val="7E6B73"/>
                </a:solidFill>
                <a:latin typeface="Open Sans Bold"/>
              </a:endParaRPr>
            </a:p>
          </p:txBody>
        </p:sp>
        <p:sp>
          <p:nvSpPr>
            <p:cNvPr id="5" name="AutoShape 5"/>
            <p:cNvSpPr/>
            <p:nvPr/>
          </p:nvSpPr>
          <p:spPr>
            <a:xfrm>
              <a:off x="588397" y="4382700"/>
              <a:ext cx="7239001" cy="127000"/>
            </a:xfrm>
            <a:prstGeom prst="rect">
              <a:avLst/>
            </a:prstGeom>
            <a:solidFill>
              <a:srgbClr val="F8AC39"/>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84111" y="3848100"/>
            <a:ext cx="307143" cy="307143"/>
          </a:xfrm>
          <a:prstGeom prst="rect">
            <a:avLst/>
          </a:prstGeom>
        </p:spPr>
      </p:pic>
      <p:pic>
        <p:nvPicPr>
          <p:cNvPr id="7" name="Picture 7"/>
          <p:cNvPicPr>
            <a:picLocks noChangeAspect="1"/>
          </p:cNvPicPr>
          <p:nvPr/>
        </p:nvPicPr>
        <p:blipFill>
          <a:blip r:embed="rId4"/>
          <a:srcRect/>
          <a:stretch>
            <a:fillRect/>
          </a:stretch>
        </p:blipFill>
        <p:spPr>
          <a:xfrm>
            <a:off x="2350247" y="5375145"/>
            <a:ext cx="5234054" cy="3424511"/>
          </a:xfrm>
          <a:prstGeom prst="rect">
            <a:avLst/>
          </a:prstGeom>
        </p:spPr>
      </p:pic>
      <p:grpSp>
        <p:nvGrpSpPr>
          <p:cNvPr id="8" name="Group 8"/>
          <p:cNvGrpSpPr/>
          <p:nvPr/>
        </p:nvGrpSpPr>
        <p:grpSpPr>
          <a:xfrm>
            <a:off x="9623451" y="1740720"/>
            <a:ext cx="7635849" cy="10221050"/>
            <a:chOff x="-1" y="910100"/>
            <a:chExt cx="10181132" cy="13628066"/>
          </a:xfrm>
        </p:grpSpPr>
        <p:sp>
          <p:nvSpPr>
            <p:cNvPr id="9" name="TextBox 9"/>
            <p:cNvSpPr txBox="1"/>
            <p:nvPr/>
          </p:nvSpPr>
          <p:spPr>
            <a:xfrm>
              <a:off x="-1" y="910100"/>
              <a:ext cx="10181131" cy="6001642"/>
            </a:xfrm>
            <a:prstGeom prst="rect">
              <a:avLst/>
            </a:prstGeom>
          </p:spPr>
          <p:txBody>
            <a:bodyPr lIns="0" tIns="0" rIns="0" bIns="0" rtlCol="0" anchor="t">
              <a:spAutoFit/>
            </a:bodyPr>
            <a:lstStyle/>
            <a:p>
              <a:pPr>
                <a:lnSpc>
                  <a:spcPts val="3919"/>
                </a:lnSpc>
              </a:pPr>
              <a:endParaRPr dirty="0"/>
            </a:p>
            <a:p>
              <a:pPr>
                <a:lnSpc>
                  <a:spcPts val="3919"/>
                </a:lnSpc>
              </a:pPr>
              <a:r>
                <a:rPr lang="tr-TR" sz="2799" b="1" dirty="0" smtClean="0">
                  <a:solidFill>
                    <a:srgbClr val="F8AC39"/>
                  </a:solidFill>
                  <a:latin typeface="Open Sans Bold" charset="0"/>
                  <a:ea typeface="Open Sans Bold" charset="0"/>
                  <a:cs typeface="Open Sans Bold" charset="0"/>
                </a:rPr>
                <a:t>GÜLEN YÜZLER NEŞELİ YARINLAR</a:t>
              </a:r>
              <a:endParaRPr lang="en-US" sz="2799" b="1" dirty="0">
                <a:solidFill>
                  <a:srgbClr val="F8AC39"/>
                </a:solidFill>
                <a:latin typeface="Open Sans Bold" charset="0"/>
                <a:ea typeface="Open Sans Bold" charset="0"/>
                <a:cs typeface="Open Sans Bold" charset="0"/>
              </a:endParaRPr>
            </a:p>
            <a:p>
              <a:pPr>
                <a:lnSpc>
                  <a:spcPts val="3919"/>
                </a:lnSpc>
              </a:pPr>
              <a:r>
                <a:rPr lang="tr-TR" sz="2799" b="1" dirty="0" smtClean="0">
                  <a:solidFill>
                    <a:srgbClr val="004AAD"/>
                  </a:solidFill>
                  <a:latin typeface="Open Sans Bold" charset="0"/>
                  <a:ea typeface="Open Sans Bold" charset="0"/>
                  <a:cs typeface="Open Sans Bold" charset="0"/>
                </a:rPr>
                <a:t>EN İYİ REHBER ANNE</a:t>
              </a:r>
              <a:endParaRPr lang="en-US" sz="2799" b="1" dirty="0">
                <a:solidFill>
                  <a:srgbClr val="004AAD"/>
                </a:solidFill>
                <a:latin typeface="Open Sans Bold" charset="0"/>
                <a:ea typeface="Open Sans Bold" charset="0"/>
                <a:cs typeface="Open Sans Bold" charset="0"/>
              </a:endParaRPr>
            </a:p>
            <a:p>
              <a:pPr>
                <a:lnSpc>
                  <a:spcPts val="3919"/>
                </a:lnSpc>
              </a:pPr>
              <a:r>
                <a:rPr lang="tr-TR" sz="2799" b="1" dirty="0" smtClean="0">
                  <a:solidFill>
                    <a:srgbClr val="FFC000"/>
                  </a:solidFill>
                  <a:latin typeface="Open Sans Bold" charset="0"/>
                  <a:ea typeface="Open Sans Bold" charset="0"/>
                  <a:cs typeface="Open Sans Bold" charset="0"/>
                </a:rPr>
                <a:t>ETKİLEŞİM GRUBU ÇALIŞMALARI </a:t>
              </a:r>
            </a:p>
            <a:p>
              <a:pPr>
                <a:lnSpc>
                  <a:spcPts val="3919"/>
                </a:lnSpc>
              </a:pPr>
              <a:r>
                <a:rPr lang="tr-TR" sz="2799" b="1" dirty="0" smtClean="0">
                  <a:solidFill>
                    <a:srgbClr val="F8AC39"/>
                  </a:solidFill>
                  <a:latin typeface="Open Sans Bold" charset="0"/>
                  <a:ea typeface="Open Sans Bold" charset="0"/>
                  <a:cs typeface="Open Sans Bold" charset="0"/>
                </a:rPr>
                <a:t>EYYÜBİYE BAĞIMLILIĞA KARŞI EL ELE</a:t>
              </a:r>
              <a:endParaRPr lang="en-US" sz="2799" b="1" dirty="0">
                <a:solidFill>
                  <a:srgbClr val="F8AC39"/>
                </a:solidFill>
                <a:latin typeface="Open Sans Bold" charset="0"/>
                <a:ea typeface="Open Sans Bold" charset="0"/>
                <a:cs typeface="Open Sans Bold" charset="0"/>
              </a:endParaRPr>
            </a:p>
            <a:p>
              <a:pPr>
                <a:lnSpc>
                  <a:spcPts val="3919"/>
                </a:lnSpc>
              </a:pPr>
              <a:r>
                <a:rPr lang="tr-TR" sz="2799" b="1" dirty="0" smtClean="0">
                  <a:solidFill>
                    <a:srgbClr val="004AAD"/>
                  </a:solidFill>
                  <a:latin typeface="Open Sans Bold" charset="0"/>
                  <a:ea typeface="Open Sans Bold" charset="0"/>
                  <a:cs typeface="Open Sans Bold" charset="0"/>
                </a:rPr>
                <a:t>MİNİK KALPLER ÜŞÜMESİN</a:t>
              </a:r>
              <a:endParaRPr lang="en-US" sz="2799" b="1" dirty="0">
                <a:solidFill>
                  <a:srgbClr val="004AAD"/>
                </a:solidFill>
                <a:latin typeface="Open Sans Bold" charset="0"/>
                <a:ea typeface="Open Sans Bold" charset="0"/>
                <a:cs typeface="Open Sans Bold" charset="0"/>
              </a:endParaRPr>
            </a:p>
            <a:p>
              <a:pPr>
                <a:lnSpc>
                  <a:spcPts val="3919"/>
                </a:lnSpc>
              </a:pPr>
              <a:r>
                <a:rPr lang="tr-TR" sz="2799" b="1" dirty="0" smtClean="0">
                  <a:solidFill>
                    <a:srgbClr val="F8AC39"/>
                  </a:solidFill>
                  <a:latin typeface="Open Sans Bold" charset="0"/>
                  <a:ea typeface="Open Sans Bold" charset="0"/>
                  <a:cs typeface="Open Sans Bold" charset="0"/>
                </a:rPr>
                <a:t>RİSK YOK ÖNLEM VAR </a:t>
              </a:r>
            </a:p>
            <a:p>
              <a:pPr>
                <a:lnSpc>
                  <a:spcPts val="3919"/>
                </a:lnSpc>
              </a:pPr>
              <a:r>
                <a:rPr lang="tr-TR" sz="2799" b="1" dirty="0">
                  <a:solidFill>
                    <a:srgbClr val="004AAD"/>
                  </a:solidFill>
                  <a:latin typeface="Open Sans Bold" charset="0"/>
                  <a:ea typeface="Open Sans Bold" charset="0"/>
                  <a:cs typeface="Open Sans Bold" charset="0"/>
                </a:rPr>
                <a:t>REHBERLİK SOKAKTA</a:t>
              </a:r>
              <a:endParaRPr lang="en-US" sz="2799" b="1" dirty="0">
                <a:solidFill>
                  <a:srgbClr val="004AAD"/>
                </a:solidFill>
                <a:latin typeface="Open Sans Bold" charset="0"/>
                <a:ea typeface="Open Sans Bold" charset="0"/>
                <a:cs typeface="Open Sans Bold" charset="0"/>
              </a:endParaRPr>
            </a:p>
            <a:p>
              <a:pPr>
                <a:lnSpc>
                  <a:spcPts val="3919"/>
                </a:lnSpc>
              </a:pPr>
              <a:endParaRPr lang="en-US" sz="2799" b="1" dirty="0">
                <a:solidFill>
                  <a:srgbClr val="F8AC39"/>
                </a:solidFill>
                <a:latin typeface="Open Sans Bold" charset="0"/>
                <a:ea typeface="Open Sans Bold" charset="0"/>
                <a:cs typeface="Open Sans Bold" charset="0"/>
              </a:endParaRPr>
            </a:p>
          </p:txBody>
        </p:sp>
        <p:sp>
          <p:nvSpPr>
            <p:cNvPr id="10" name="TextBox 10"/>
            <p:cNvSpPr txBox="1"/>
            <p:nvPr/>
          </p:nvSpPr>
          <p:spPr>
            <a:xfrm>
              <a:off x="0" y="11161993"/>
              <a:ext cx="10181131" cy="624455"/>
            </a:xfrm>
            <a:prstGeom prst="rect">
              <a:avLst/>
            </a:prstGeom>
          </p:spPr>
          <p:txBody>
            <a:bodyPr lIns="0" tIns="0" rIns="0" bIns="0" rtlCol="0" anchor="t">
              <a:spAutoFit/>
            </a:bodyPr>
            <a:lstStyle/>
            <a:p>
              <a:pPr algn="l">
                <a:lnSpc>
                  <a:spcPts val="3920"/>
                </a:lnSpc>
              </a:pPr>
              <a:endParaRPr/>
            </a:p>
          </p:txBody>
        </p:sp>
        <p:sp>
          <p:nvSpPr>
            <p:cNvPr id="11" name="TextBox 11"/>
            <p:cNvSpPr txBox="1"/>
            <p:nvPr/>
          </p:nvSpPr>
          <p:spPr>
            <a:xfrm>
              <a:off x="0" y="13162668"/>
              <a:ext cx="10181131" cy="624455"/>
            </a:xfrm>
            <a:prstGeom prst="rect">
              <a:avLst/>
            </a:prstGeom>
          </p:spPr>
          <p:txBody>
            <a:bodyPr lIns="0" tIns="0" rIns="0" bIns="0" rtlCol="0" anchor="t">
              <a:spAutoFit/>
            </a:bodyPr>
            <a:lstStyle/>
            <a:p>
              <a:pPr algn="l">
                <a:lnSpc>
                  <a:spcPts val="3920"/>
                </a:lnSpc>
              </a:pPr>
              <a:endParaRPr/>
            </a:p>
          </p:txBody>
        </p:sp>
        <p:sp>
          <p:nvSpPr>
            <p:cNvPr id="12" name="TextBox 12"/>
            <p:cNvSpPr txBox="1"/>
            <p:nvPr/>
          </p:nvSpPr>
          <p:spPr>
            <a:xfrm>
              <a:off x="0" y="12090213"/>
              <a:ext cx="9876331" cy="447279"/>
            </a:xfrm>
            <a:prstGeom prst="rect">
              <a:avLst/>
            </a:prstGeom>
          </p:spPr>
          <p:txBody>
            <a:bodyPr lIns="0" tIns="0" rIns="0" bIns="0" rtlCol="0" anchor="t">
              <a:spAutoFit/>
            </a:bodyPr>
            <a:lstStyle/>
            <a:p>
              <a:pPr algn="l">
                <a:lnSpc>
                  <a:spcPts val="2800"/>
                </a:lnSpc>
              </a:pPr>
              <a:endParaRPr/>
            </a:p>
          </p:txBody>
        </p:sp>
        <p:sp>
          <p:nvSpPr>
            <p:cNvPr id="13" name="TextBox 13"/>
            <p:cNvSpPr txBox="1"/>
            <p:nvPr/>
          </p:nvSpPr>
          <p:spPr>
            <a:xfrm>
              <a:off x="0" y="14090887"/>
              <a:ext cx="9876331" cy="447279"/>
            </a:xfrm>
            <a:prstGeom prst="rect">
              <a:avLst/>
            </a:prstGeom>
          </p:spPr>
          <p:txBody>
            <a:bodyPr lIns="0" tIns="0" rIns="0" bIns="0" rtlCol="0" anchor="t">
              <a:spAutoFit/>
            </a:bodyPr>
            <a:lstStyle/>
            <a:p>
              <a:pPr algn="l">
                <a:lnSpc>
                  <a:spcPts val="2800"/>
                </a:lnSpc>
              </a:pPr>
              <a:endParaRPr/>
            </a:p>
          </p:txBody>
        </p:sp>
      </p:grpSp>
      <p:grpSp>
        <p:nvGrpSpPr>
          <p:cNvPr id="14" name="Group 14"/>
          <p:cNvGrpSpPr/>
          <p:nvPr/>
        </p:nvGrpSpPr>
        <p:grpSpPr>
          <a:xfrm>
            <a:off x="0" y="4547063"/>
            <a:ext cx="7635848" cy="3970723"/>
            <a:chOff x="0" y="0"/>
            <a:chExt cx="10181131" cy="5294297"/>
          </a:xfrm>
        </p:grpSpPr>
        <p:sp>
          <p:nvSpPr>
            <p:cNvPr id="15" name="TextBox 15"/>
            <p:cNvSpPr txBox="1"/>
            <p:nvPr/>
          </p:nvSpPr>
          <p:spPr>
            <a:xfrm>
              <a:off x="0" y="-57150"/>
              <a:ext cx="10181131" cy="624455"/>
            </a:xfrm>
            <a:prstGeom prst="rect">
              <a:avLst/>
            </a:prstGeom>
          </p:spPr>
          <p:txBody>
            <a:bodyPr lIns="0" tIns="0" rIns="0" bIns="0" rtlCol="0" anchor="t">
              <a:spAutoFit/>
            </a:bodyPr>
            <a:lstStyle/>
            <a:p>
              <a:pPr algn="l">
                <a:lnSpc>
                  <a:spcPts val="3920"/>
                </a:lnSpc>
              </a:pPr>
              <a:endParaRPr/>
            </a:p>
          </p:txBody>
        </p:sp>
        <p:sp>
          <p:nvSpPr>
            <p:cNvPr id="16" name="TextBox 16"/>
            <p:cNvSpPr txBox="1"/>
            <p:nvPr/>
          </p:nvSpPr>
          <p:spPr>
            <a:xfrm>
              <a:off x="0" y="3918799"/>
              <a:ext cx="10181131" cy="624455"/>
            </a:xfrm>
            <a:prstGeom prst="rect">
              <a:avLst/>
            </a:prstGeom>
          </p:spPr>
          <p:txBody>
            <a:bodyPr lIns="0" tIns="0" rIns="0" bIns="0" rtlCol="0" anchor="t">
              <a:spAutoFit/>
            </a:bodyPr>
            <a:lstStyle/>
            <a:p>
              <a:pPr algn="l">
                <a:lnSpc>
                  <a:spcPts val="3920"/>
                </a:lnSpc>
              </a:pPr>
              <a:endParaRPr/>
            </a:p>
          </p:txBody>
        </p:sp>
        <p:sp>
          <p:nvSpPr>
            <p:cNvPr id="17" name="TextBox 17"/>
            <p:cNvSpPr txBox="1"/>
            <p:nvPr/>
          </p:nvSpPr>
          <p:spPr>
            <a:xfrm>
              <a:off x="0" y="871070"/>
              <a:ext cx="9876331" cy="447279"/>
            </a:xfrm>
            <a:prstGeom prst="rect">
              <a:avLst/>
            </a:prstGeom>
          </p:spPr>
          <p:txBody>
            <a:bodyPr lIns="0" tIns="0" rIns="0" bIns="0" rtlCol="0" anchor="t">
              <a:spAutoFit/>
            </a:bodyPr>
            <a:lstStyle/>
            <a:p>
              <a:pPr algn="l">
                <a:lnSpc>
                  <a:spcPts val="2800"/>
                </a:lnSpc>
              </a:pPr>
              <a:endParaRPr/>
            </a:p>
          </p:txBody>
        </p:sp>
        <p:sp>
          <p:nvSpPr>
            <p:cNvPr id="18" name="TextBox 18"/>
            <p:cNvSpPr txBox="1"/>
            <p:nvPr/>
          </p:nvSpPr>
          <p:spPr>
            <a:xfrm>
              <a:off x="0" y="2846344"/>
              <a:ext cx="9876331" cy="447279"/>
            </a:xfrm>
            <a:prstGeom prst="rect">
              <a:avLst/>
            </a:prstGeom>
          </p:spPr>
          <p:txBody>
            <a:bodyPr lIns="0" tIns="0" rIns="0" bIns="0" rtlCol="0" anchor="t">
              <a:spAutoFit/>
            </a:bodyPr>
            <a:lstStyle/>
            <a:p>
              <a:pPr algn="l">
                <a:lnSpc>
                  <a:spcPts val="2800"/>
                </a:lnSpc>
              </a:pPr>
              <a:endParaRPr/>
            </a:p>
          </p:txBody>
        </p:sp>
        <p:sp>
          <p:nvSpPr>
            <p:cNvPr id="19" name="TextBox 19"/>
            <p:cNvSpPr txBox="1"/>
            <p:nvPr/>
          </p:nvSpPr>
          <p:spPr>
            <a:xfrm>
              <a:off x="0" y="4847019"/>
              <a:ext cx="9876331" cy="447279"/>
            </a:xfrm>
            <a:prstGeom prst="rect">
              <a:avLst/>
            </a:prstGeom>
          </p:spPr>
          <p:txBody>
            <a:bodyPr lIns="0" tIns="0" rIns="0" bIns="0" rtlCol="0" anchor="t">
              <a:spAutoFit/>
            </a:bodyPr>
            <a:lstStyle/>
            <a:p>
              <a:pPr algn="l">
                <a:lnSpc>
                  <a:spcPts val="2800"/>
                </a:lnSpc>
              </a:pPr>
              <a:endParaRPr/>
            </a:p>
          </p:txBody>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57640" y="4272281"/>
            <a:ext cx="307143" cy="307143"/>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57641" y="4801559"/>
            <a:ext cx="307143" cy="307143"/>
          </a:xfrm>
          <a:prstGeom prst="rect">
            <a:avLst/>
          </a:prstGeom>
        </p:spPr>
      </p:pic>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89349" y="5375145"/>
            <a:ext cx="307143" cy="307143"/>
          </a:xfrm>
          <a:prstGeom prst="rect">
            <a:avLst/>
          </a:prstGeom>
        </p:spPr>
      </p:pic>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89349" y="2354362"/>
            <a:ext cx="307143" cy="307143"/>
          </a:xfrm>
          <a:prstGeom prst="rect">
            <a:avLst/>
          </a:prstGeom>
        </p:spPr>
      </p:pic>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89349" y="2806733"/>
            <a:ext cx="307143" cy="307143"/>
          </a:xfrm>
          <a:prstGeom prst="rect">
            <a:avLst/>
          </a:prstGeom>
        </p:spPr>
      </p:pic>
      <p:pic>
        <p:nvPicPr>
          <p:cNvPr id="2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89349" y="3287859"/>
            <a:ext cx="307143" cy="307143"/>
          </a:xfrm>
          <a:prstGeom prst="rect">
            <a:avLst/>
          </a:prstGeom>
        </p:spPr>
      </p:pic>
    </p:spTree>
    <p:extLst>
      <p:ext uri="{BB962C8B-B14F-4D97-AF65-F5344CB8AC3E}">
        <p14:creationId xmlns:p14="http://schemas.microsoft.com/office/powerpoint/2010/main" val="11692353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72" y="8612502"/>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p:cNvPicPr>
          <p:nvPr/>
        </p:nvPicPr>
        <p:blipFill>
          <a:blip r:embed="rId3"/>
          <a:srcRect/>
          <a:stretch>
            <a:fillRect/>
          </a:stretch>
        </p:blipFill>
        <p:spPr>
          <a:xfrm>
            <a:off x="0" y="8948231"/>
            <a:ext cx="2019718" cy="1321451"/>
          </a:xfrm>
          <a:prstGeom prst="rect">
            <a:avLst/>
          </a:prstGeom>
        </p:spPr>
      </p:pic>
      <p:sp>
        <p:nvSpPr>
          <p:cNvPr id="13" name="TextBox 13"/>
          <p:cNvSpPr txBox="1"/>
          <p:nvPr/>
        </p:nvSpPr>
        <p:spPr>
          <a:xfrm>
            <a:off x="8890498" y="342900"/>
            <a:ext cx="9425355" cy="2308324"/>
          </a:xfrm>
          <a:prstGeom prst="rect">
            <a:avLst/>
          </a:prstGeom>
        </p:spPr>
        <p:txBody>
          <a:bodyPr wrap="square" lIns="0" tIns="0" rIns="0" bIns="0" rtlCol="0" anchor="t">
            <a:spAutoFit/>
          </a:bodyPr>
          <a:lstStyle/>
          <a:p>
            <a:pPr>
              <a:lnSpc>
                <a:spcPts val="5982"/>
              </a:lnSpc>
            </a:pPr>
            <a:endParaRPr sz="4000" dirty="0"/>
          </a:p>
          <a:p>
            <a:pPr algn="ctr">
              <a:lnSpc>
                <a:spcPts val="5982"/>
              </a:lnSpc>
            </a:pPr>
            <a:r>
              <a:rPr lang="tr-TR" sz="4800" dirty="0" smtClean="0">
                <a:solidFill>
                  <a:srgbClr val="7E6B73"/>
                </a:solidFill>
                <a:latin typeface="Open Sans Bold"/>
              </a:rPr>
              <a:t>GÜLEN YÜZLER NEŞELİ  YARINLAR</a:t>
            </a:r>
            <a:endParaRPr lang="en-US" sz="4800" dirty="0">
              <a:solidFill>
                <a:srgbClr val="7E6B73"/>
              </a:solidFill>
              <a:latin typeface="Open Sans Bold"/>
            </a:endParaRPr>
          </a:p>
        </p:txBody>
      </p:sp>
      <p:pic>
        <p:nvPicPr>
          <p:cNvPr id="14" name="Picture 6"/>
          <p:cNvPicPr>
            <a:picLocks noChangeAspect="1"/>
          </p:cNvPicPr>
          <p:nvPr/>
        </p:nvPicPr>
        <p:blipFill>
          <a:blip r:embed="rId4"/>
          <a:srcRect/>
          <a:stretch>
            <a:fillRect/>
          </a:stretch>
        </p:blipFill>
        <p:spPr>
          <a:xfrm>
            <a:off x="651164" y="342900"/>
            <a:ext cx="7772400" cy="4014987"/>
          </a:xfrm>
          <a:prstGeom prst="rect">
            <a:avLst/>
          </a:prstGeom>
        </p:spPr>
      </p:pic>
      <p:pic>
        <p:nvPicPr>
          <p:cNvPr id="16" name="Picture 7"/>
          <p:cNvPicPr>
            <a:picLocks noChangeAspect="1"/>
          </p:cNvPicPr>
          <p:nvPr/>
        </p:nvPicPr>
        <p:blipFill>
          <a:blip r:embed="rId5"/>
          <a:srcRect/>
          <a:stretch>
            <a:fillRect/>
          </a:stretch>
        </p:blipFill>
        <p:spPr>
          <a:xfrm>
            <a:off x="685800" y="4762500"/>
            <a:ext cx="7772400" cy="3850002"/>
          </a:xfrm>
          <a:prstGeom prst="rect">
            <a:avLst/>
          </a:prstGeom>
        </p:spPr>
      </p:pic>
      <p:sp>
        <p:nvSpPr>
          <p:cNvPr id="17" name="Dikdörtgen 16"/>
          <p:cNvSpPr/>
          <p:nvPr/>
        </p:nvSpPr>
        <p:spPr>
          <a:xfrm>
            <a:off x="8890498" y="2933700"/>
            <a:ext cx="9144000" cy="3116559"/>
          </a:xfrm>
          <a:prstGeom prst="rect">
            <a:avLst/>
          </a:prstGeom>
        </p:spPr>
        <p:txBody>
          <a:bodyPr>
            <a:spAutoFit/>
          </a:bodyPr>
          <a:lstStyle/>
          <a:p>
            <a:pPr marL="342900" lvl="0" indent="-342900">
              <a:lnSpc>
                <a:spcPts val="3431"/>
              </a:lnSpc>
              <a:buFont typeface="Arial" pitchFamily="34" charset="0"/>
              <a:buChar char="•"/>
            </a:pPr>
            <a:r>
              <a:rPr lang="en-US" sz="2800" dirty="0" err="1">
                <a:latin typeface="Open Sans"/>
              </a:rPr>
              <a:t>Proje</a:t>
            </a:r>
            <a:r>
              <a:rPr lang="en-US" sz="2800" dirty="0">
                <a:latin typeface="Open Sans"/>
              </a:rPr>
              <a:t> </a:t>
            </a:r>
            <a:r>
              <a:rPr lang="en-US" sz="2800" dirty="0" err="1">
                <a:latin typeface="Open Sans"/>
              </a:rPr>
              <a:t>kapsamında</a:t>
            </a:r>
            <a:r>
              <a:rPr lang="en-US" sz="2800" dirty="0">
                <a:latin typeface="Open Sans"/>
              </a:rPr>
              <a:t> </a:t>
            </a:r>
            <a:r>
              <a:rPr lang="en-US" sz="2800" dirty="0" err="1">
                <a:latin typeface="Open Sans"/>
              </a:rPr>
              <a:t>Psikolojik</a:t>
            </a:r>
            <a:r>
              <a:rPr lang="en-US" sz="2800" dirty="0">
                <a:latin typeface="Open Sans"/>
              </a:rPr>
              <a:t> </a:t>
            </a:r>
            <a:r>
              <a:rPr lang="en-US" sz="2800" dirty="0" err="1">
                <a:latin typeface="Open Sans"/>
              </a:rPr>
              <a:t>Danışmanı</a:t>
            </a:r>
            <a:r>
              <a:rPr lang="en-US" sz="2800" dirty="0">
                <a:latin typeface="Open Sans"/>
              </a:rPr>
              <a:t> </a:t>
            </a:r>
            <a:r>
              <a:rPr lang="en-US" sz="2800" dirty="0" err="1">
                <a:latin typeface="Open Sans"/>
              </a:rPr>
              <a:t>olmayan</a:t>
            </a:r>
            <a:r>
              <a:rPr lang="en-US" sz="2800" dirty="0">
                <a:latin typeface="Open Sans"/>
              </a:rPr>
              <a:t> </a:t>
            </a:r>
            <a:r>
              <a:rPr lang="en-US" sz="2800" dirty="0">
                <a:latin typeface="Open Sans Bold"/>
              </a:rPr>
              <a:t>25</a:t>
            </a:r>
            <a:r>
              <a:rPr lang="en-US" sz="2800" dirty="0">
                <a:latin typeface="Open Sans"/>
              </a:rPr>
              <a:t> </a:t>
            </a:r>
            <a:r>
              <a:rPr lang="en-US" sz="2800" dirty="0" err="1">
                <a:latin typeface="Open Sans"/>
              </a:rPr>
              <a:t>köy</a:t>
            </a:r>
            <a:r>
              <a:rPr lang="en-US" sz="2800" dirty="0">
                <a:latin typeface="Open Sans"/>
              </a:rPr>
              <a:t> </a:t>
            </a:r>
            <a:r>
              <a:rPr lang="en-US" sz="2800" dirty="0" err="1">
                <a:latin typeface="Open Sans"/>
              </a:rPr>
              <a:t>okulunda</a:t>
            </a:r>
            <a:r>
              <a:rPr lang="en-US" sz="2800" dirty="0">
                <a:latin typeface="Open Sans"/>
              </a:rPr>
              <a:t> </a:t>
            </a:r>
            <a:r>
              <a:rPr lang="en-US" sz="2800" dirty="0" err="1">
                <a:latin typeface="Open Sans"/>
              </a:rPr>
              <a:t>Psikolojik</a:t>
            </a:r>
            <a:r>
              <a:rPr lang="en-US" sz="2800" dirty="0">
                <a:latin typeface="Open Sans"/>
              </a:rPr>
              <a:t> </a:t>
            </a:r>
            <a:r>
              <a:rPr lang="en-US" sz="2800" dirty="0" err="1">
                <a:latin typeface="Open Sans"/>
              </a:rPr>
              <a:t>Danışma</a:t>
            </a:r>
            <a:r>
              <a:rPr lang="en-US" sz="2800" dirty="0">
                <a:latin typeface="Open Sans"/>
              </a:rPr>
              <a:t> </a:t>
            </a:r>
            <a:r>
              <a:rPr lang="en-US" sz="2800" dirty="0" err="1">
                <a:latin typeface="Open Sans"/>
              </a:rPr>
              <a:t>ve</a:t>
            </a:r>
            <a:r>
              <a:rPr lang="en-US" sz="2800" dirty="0">
                <a:latin typeface="Open Sans"/>
              </a:rPr>
              <a:t> </a:t>
            </a:r>
            <a:r>
              <a:rPr lang="en-US" sz="2800" dirty="0" err="1" smtClean="0">
                <a:latin typeface="Open Sans"/>
              </a:rPr>
              <a:t>Rehberlik</a:t>
            </a:r>
            <a:r>
              <a:rPr lang="en-US" sz="2800" dirty="0" smtClean="0">
                <a:latin typeface="Open Sans"/>
              </a:rPr>
              <a:t> </a:t>
            </a:r>
            <a:r>
              <a:rPr lang="en-US" sz="2800" dirty="0" err="1">
                <a:latin typeface="Open Sans"/>
              </a:rPr>
              <a:t>faaliyetlerinin</a:t>
            </a:r>
            <a:r>
              <a:rPr lang="en-US" sz="2800" dirty="0">
                <a:latin typeface="Open Sans"/>
              </a:rPr>
              <a:t> </a:t>
            </a:r>
            <a:r>
              <a:rPr lang="en-US" sz="2800" dirty="0" err="1">
                <a:latin typeface="Open Sans"/>
              </a:rPr>
              <a:t>yürütülerek</a:t>
            </a:r>
            <a:r>
              <a:rPr lang="en-US" sz="2800" dirty="0">
                <a:latin typeface="Open Sans"/>
              </a:rPr>
              <a:t> </a:t>
            </a:r>
            <a:r>
              <a:rPr lang="en-US" sz="2800" dirty="0" err="1">
                <a:latin typeface="Open Sans"/>
              </a:rPr>
              <a:t>öğrencilerimize</a:t>
            </a:r>
            <a:r>
              <a:rPr lang="en-US" sz="2800" dirty="0">
                <a:latin typeface="Open Sans"/>
              </a:rPr>
              <a:t> </a:t>
            </a:r>
            <a:r>
              <a:rPr lang="en-US" sz="2800" dirty="0" err="1">
                <a:latin typeface="Open Sans Bold"/>
              </a:rPr>
              <a:t>Mahremiyet</a:t>
            </a:r>
            <a:r>
              <a:rPr lang="en-US" sz="2800" dirty="0">
                <a:latin typeface="Open Sans"/>
              </a:rPr>
              <a:t>, </a:t>
            </a:r>
            <a:r>
              <a:rPr lang="en-US" sz="2800" dirty="0" err="1">
                <a:latin typeface="Open Sans Bold"/>
              </a:rPr>
              <a:t>Ergenlik</a:t>
            </a:r>
            <a:r>
              <a:rPr lang="en-US" sz="2800" dirty="0">
                <a:latin typeface="Open Sans"/>
              </a:rPr>
              <a:t> ,</a:t>
            </a:r>
            <a:r>
              <a:rPr lang="en-US" sz="2800" dirty="0">
                <a:latin typeface="Open Sans Bold"/>
              </a:rPr>
              <a:t>LGS-YKS</a:t>
            </a:r>
            <a:r>
              <a:rPr lang="en-US" sz="2800" dirty="0">
                <a:latin typeface="Open Sans"/>
              </a:rPr>
              <a:t>, </a:t>
            </a:r>
            <a:r>
              <a:rPr lang="en-US" sz="2800" dirty="0" err="1">
                <a:latin typeface="Open Sans Bold"/>
              </a:rPr>
              <a:t>Akran</a:t>
            </a:r>
            <a:r>
              <a:rPr lang="en-US" sz="2800" dirty="0">
                <a:latin typeface="Open Sans Bold"/>
              </a:rPr>
              <a:t> </a:t>
            </a:r>
            <a:r>
              <a:rPr lang="en-US" sz="2800" dirty="0" err="1">
                <a:latin typeface="Open Sans Bold"/>
              </a:rPr>
              <a:t>Zorbalığı</a:t>
            </a:r>
            <a:r>
              <a:rPr lang="en-US" sz="2800" dirty="0">
                <a:latin typeface="Open Sans"/>
              </a:rPr>
              <a:t>, </a:t>
            </a:r>
            <a:r>
              <a:rPr lang="tr-TR" sz="2800" b="1" dirty="0" err="1">
                <a:latin typeface="Open Sans"/>
              </a:rPr>
              <a:t>O</a:t>
            </a:r>
            <a:r>
              <a:rPr lang="en-US" sz="2800" dirty="0" err="1" smtClean="0">
                <a:latin typeface="Open Sans Bold"/>
              </a:rPr>
              <a:t>kul</a:t>
            </a:r>
            <a:r>
              <a:rPr lang="en-US" sz="2800" dirty="0" smtClean="0">
                <a:latin typeface="Open Sans Bold"/>
              </a:rPr>
              <a:t> </a:t>
            </a:r>
            <a:r>
              <a:rPr lang="en-US" sz="2800" dirty="0" err="1">
                <a:latin typeface="Open Sans Bold"/>
              </a:rPr>
              <a:t>Başarısı</a:t>
            </a:r>
            <a:r>
              <a:rPr lang="en-US" sz="2800" dirty="0">
                <a:latin typeface="Open Sans"/>
              </a:rPr>
              <a:t> </a:t>
            </a:r>
            <a:r>
              <a:rPr lang="en-US" sz="2800" dirty="0" err="1">
                <a:latin typeface="Open Sans"/>
              </a:rPr>
              <a:t>gibi</a:t>
            </a:r>
            <a:r>
              <a:rPr lang="en-US" sz="2800" dirty="0">
                <a:latin typeface="Open Sans"/>
              </a:rPr>
              <a:t> </a:t>
            </a:r>
            <a:r>
              <a:rPr lang="en-US" sz="2800" dirty="0" err="1">
                <a:latin typeface="Open Sans"/>
              </a:rPr>
              <a:t>konularda</a:t>
            </a:r>
            <a:r>
              <a:rPr lang="en-US" sz="2800" dirty="0">
                <a:latin typeface="Open Sans"/>
              </a:rPr>
              <a:t> </a:t>
            </a:r>
            <a:r>
              <a:rPr lang="en-US" sz="2800" dirty="0" err="1">
                <a:latin typeface="Open Sans"/>
              </a:rPr>
              <a:t>seminer</a:t>
            </a:r>
            <a:r>
              <a:rPr lang="en-US" sz="2800" dirty="0">
                <a:latin typeface="Open Sans"/>
              </a:rPr>
              <a:t> </a:t>
            </a:r>
            <a:r>
              <a:rPr lang="en-US" sz="2800" dirty="0" err="1">
                <a:latin typeface="Open Sans"/>
              </a:rPr>
              <a:t>verilmektedir</a:t>
            </a:r>
            <a:r>
              <a:rPr lang="en-US" sz="2800" dirty="0">
                <a:latin typeface="Open Sans"/>
              </a:rPr>
              <a:t>. </a:t>
            </a:r>
            <a:endParaRPr lang="tr-TR" sz="2800" dirty="0" smtClean="0">
              <a:latin typeface="Open Sans"/>
            </a:endParaRPr>
          </a:p>
          <a:p>
            <a:pPr marL="342900" lvl="0" indent="-342900">
              <a:lnSpc>
                <a:spcPts val="3431"/>
              </a:lnSpc>
              <a:buFont typeface="Arial" pitchFamily="34" charset="0"/>
              <a:buChar char="•"/>
            </a:pPr>
            <a:r>
              <a:rPr lang="en-US" sz="2800" dirty="0" err="1" smtClean="0">
                <a:latin typeface="Open Sans"/>
              </a:rPr>
              <a:t>Öğretmenlerimize</a:t>
            </a:r>
            <a:r>
              <a:rPr lang="en-US" sz="2800" dirty="0" smtClean="0">
                <a:latin typeface="Open Sans"/>
              </a:rPr>
              <a:t> </a:t>
            </a:r>
            <a:r>
              <a:rPr lang="en-US" sz="2800" dirty="0">
                <a:latin typeface="Open Sans"/>
              </a:rPr>
              <a:t>de </a:t>
            </a:r>
            <a:r>
              <a:rPr lang="en-US" sz="2800" dirty="0" err="1">
                <a:latin typeface="Open Sans"/>
              </a:rPr>
              <a:t>Özel</a:t>
            </a:r>
            <a:r>
              <a:rPr lang="en-US" sz="2800" dirty="0">
                <a:latin typeface="Open Sans"/>
              </a:rPr>
              <a:t> </a:t>
            </a:r>
            <a:r>
              <a:rPr lang="en-US" sz="2800" dirty="0" err="1">
                <a:latin typeface="Open Sans"/>
              </a:rPr>
              <a:t>Eğitim</a:t>
            </a:r>
            <a:r>
              <a:rPr lang="en-US" sz="2800" dirty="0">
                <a:latin typeface="Open Sans"/>
              </a:rPr>
              <a:t> </a:t>
            </a:r>
            <a:r>
              <a:rPr lang="en-US" sz="2800" dirty="0" err="1">
                <a:latin typeface="Open Sans"/>
              </a:rPr>
              <a:t>süreçleri</a:t>
            </a:r>
            <a:r>
              <a:rPr lang="en-US" sz="2800" dirty="0">
                <a:latin typeface="Open Sans"/>
              </a:rPr>
              <a:t> </a:t>
            </a:r>
            <a:r>
              <a:rPr lang="en-US" sz="2800" dirty="0" err="1">
                <a:latin typeface="Open Sans"/>
              </a:rPr>
              <a:t>hakkında</a:t>
            </a:r>
            <a:r>
              <a:rPr lang="en-US" sz="2800" dirty="0">
                <a:latin typeface="Open Sans"/>
              </a:rPr>
              <a:t> </a:t>
            </a:r>
            <a:r>
              <a:rPr lang="en-US" sz="2800" dirty="0" err="1">
                <a:latin typeface="Open Sans"/>
              </a:rPr>
              <a:t>bilgilendirmeler</a:t>
            </a:r>
            <a:r>
              <a:rPr lang="en-US" sz="2800" dirty="0">
                <a:latin typeface="Open Sans"/>
              </a:rPr>
              <a:t> </a:t>
            </a:r>
            <a:r>
              <a:rPr lang="en-US" sz="2800" dirty="0" err="1">
                <a:latin typeface="Open Sans"/>
              </a:rPr>
              <a:t>yapıldı</a:t>
            </a:r>
            <a:r>
              <a:rPr lang="en-US" sz="2800" dirty="0">
                <a:solidFill>
                  <a:srgbClr val="7E6B73"/>
                </a:solidFill>
                <a:latin typeface="Open Sans"/>
              </a:rPr>
              <a:t>.</a:t>
            </a:r>
          </a:p>
        </p:txBody>
      </p:sp>
    </p:spTree>
    <p:extLst>
      <p:ext uri="{BB962C8B-B14F-4D97-AF65-F5344CB8AC3E}">
        <p14:creationId xmlns:p14="http://schemas.microsoft.com/office/powerpoint/2010/main" val="4010093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502073"/>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p:cNvPicPr>
          <p:nvPr/>
        </p:nvPicPr>
        <p:blipFill>
          <a:blip r:embed="rId3"/>
          <a:srcRect/>
          <a:stretch>
            <a:fillRect/>
          </a:stretch>
        </p:blipFill>
        <p:spPr>
          <a:xfrm>
            <a:off x="91577" y="8758737"/>
            <a:ext cx="2019718" cy="1321451"/>
          </a:xfrm>
          <a:prstGeom prst="rect">
            <a:avLst/>
          </a:prstGeom>
        </p:spPr>
      </p:pic>
      <p:sp>
        <p:nvSpPr>
          <p:cNvPr id="9" name="TextBox 9"/>
          <p:cNvSpPr txBox="1"/>
          <p:nvPr/>
        </p:nvSpPr>
        <p:spPr>
          <a:xfrm>
            <a:off x="9032902" y="266700"/>
            <a:ext cx="9047765" cy="1538883"/>
          </a:xfrm>
          <a:prstGeom prst="rect">
            <a:avLst/>
          </a:prstGeom>
        </p:spPr>
        <p:txBody>
          <a:bodyPr lIns="0" tIns="0" rIns="0" bIns="0" rtlCol="0" anchor="t">
            <a:spAutoFit/>
          </a:bodyPr>
          <a:lstStyle/>
          <a:p>
            <a:pPr>
              <a:lnSpc>
                <a:spcPts val="5982"/>
              </a:lnSpc>
            </a:pPr>
            <a:endParaRPr sz="4800" dirty="0"/>
          </a:p>
          <a:p>
            <a:pPr algn="ctr">
              <a:lnSpc>
                <a:spcPts val="5982"/>
              </a:lnSpc>
            </a:pPr>
            <a:r>
              <a:rPr lang="tr-TR" sz="4800" dirty="0" smtClean="0">
                <a:solidFill>
                  <a:srgbClr val="7E6B73"/>
                </a:solidFill>
                <a:latin typeface="Open Sans Bold"/>
              </a:rPr>
              <a:t>EN İYİ REHBER ANNE</a:t>
            </a:r>
            <a:endParaRPr lang="en-US" sz="4800" dirty="0">
              <a:solidFill>
                <a:srgbClr val="7E6B73"/>
              </a:solidFill>
              <a:latin typeface="Open Sans Bold"/>
            </a:endParaRPr>
          </a:p>
        </p:txBody>
      </p:sp>
      <p:pic>
        <p:nvPicPr>
          <p:cNvPr id="10" name="Picture 6"/>
          <p:cNvPicPr>
            <a:picLocks noChangeAspect="1"/>
          </p:cNvPicPr>
          <p:nvPr/>
        </p:nvPicPr>
        <p:blipFill>
          <a:blip r:embed="rId4"/>
          <a:srcRect/>
          <a:stretch>
            <a:fillRect/>
          </a:stretch>
        </p:blipFill>
        <p:spPr>
          <a:xfrm>
            <a:off x="533400" y="876300"/>
            <a:ext cx="7081548" cy="5311161"/>
          </a:xfrm>
          <a:prstGeom prst="rect">
            <a:avLst/>
          </a:prstGeom>
        </p:spPr>
      </p:pic>
      <p:sp>
        <p:nvSpPr>
          <p:cNvPr id="12" name="Dikdörtgen 11"/>
          <p:cNvSpPr/>
          <p:nvPr/>
        </p:nvSpPr>
        <p:spPr>
          <a:xfrm>
            <a:off x="8143292" y="1999049"/>
            <a:ext cx="9763707" cy="3117200"/>
          </a:xfrm>
          <a:prstGeom prst="rect">
            <a:avLst/>
          </a:prstGeom>
        </p:spPr>
        <p:txBody>
          <a:bodyPr wrap="square">
            <a:spAutoFit/>
          </a:bodyPr>
          <a:lstStyle/>
          <a:p>
            <a:pPr lvl="0">
              <a:lnSpc>
                <a:spcPts val="3431"/>
              </a:lnSpc>
            </a:pPr>
            <a:r>
              <a:rPr lang="en-US" sz="2800" dirty="0" err="1">
                <a:latin typeface="Open Sans "/>
              </a:rPr>
              <a:t>Eyyübiye</a:t>
            </a:r>
            <a:r>
              <a:rPr lang="en-US" sz="2800" dirty="0">
                <a:latin typeface="Open Sans "/>
              </a:rPr>
              <a:t> </a:t>
            </a:r>
            <a:r>
              <a:rPr lang="en-US" sz="2800" dirty="0" err="1">
                <a:latin typeface="Open Sans "/>
              </a:rPr>
              <a:t>ilçemizdeki</a:t>
            </a:r>
            <a:r>
              <a:rPr lang="en-US" sz="2800" dirty="0">
                <a:latin typeface="Open Sans "/>
              </a:rPr>
              <a:t> </a:t>
            </a:r>
            <a:r>
              <a:rPr lang="en-US" sz="2800" b="1" dirty="0">
                <a:latin typeface="Open Sans "/>
              </a:rPr>
              <a:t>8</a:t>
            </a:r>
            <a:r>
              <a:rPr lang="en-US" sz="2800" dirty="0">
                <a:latin typeface="Open Sans "/>
              </a:rPr>
              <a:t> </a:t>
            </a:r>
            <a:r>
              <a:rPr lang="en-US" sz="2800" dirty="0" err="1">
                <a:latin typeface="Open Sans "/>
              </a:rPr>
              <a:t>Kadın</a:t>
            </a:r>
            <a:r>
              <a:rPr lang="en-US" sz="2800" dirty="0">
                <a:latin typeface="Open Sans "/>
              </a:rPr>
              <a:t> </a:t>
            </a:r>
            <a:r>
              <a:rPr lang="en-US" sz="2800" dirty="0" err="1">
                <a:latin typeface="Open Sans "/>
              </a:rPr>
              <a:t>Destek</a:t>
            </a:r>
            <a:r>
              <a:rPr lang="en-US" sz="2800" dirty="0">
                <a:latin typeface="Open Sans "/>
              </a:rPr>
              <a:t> </a:t>
            </a:r>
            <a:r>
              <a:rPr lang="en-US" sz="2800" dirty="0" err="1">
                <a:latin typeface="Open Sans "/>
              </a:rPr>
              <a:t>Merkezlerinde</a:t>
            </a:r>
            <a:r>
              <a:rPr lang="en-US" sz="2800" dirty="0">
                <a:latin typeface="Open Sans "/>
              </a:rPr>
              <a:t> </a:t>
            </a:r>
            <a:r>
              <a:rPr lang="tr-TR" sz="2800" dirty="0">
                <a:latin typeface="Open Sans "/>
              </a:rPr>
              <a:t>kurs</a:t>
            </a:r>
            <a:r>
              <a:rPr lang="en-US" sz="2800" dirty="0">
                <a:latin typeface="Open Sans "/>
              </a:rPr>
              <a:t> </a:t>
            </a:r>
            <a:r>
              <a:rPr lang="en-US" sz="2800" dirty="0" err="1">
                <a:latin typeface="Open Sans "/>
              </a:rPr>
              <a:t>gören</a:t>
            </a:r>
            <a:r>
              <a:rPr lang="en-US" sz="2800" dirty="0">
                <a:latin typeface="Open Sans "/>
              </a:rPr>
              <a:t> </a:t>
            </a:r>
            <a:r>
              <a:rPr lang="en-US" sz="2800" dirty="0" err="1">
                <a:latin typeface="Open Sans "/>
              </a:rPr>
              <a:t>kadınlarımıza</a:t>
            </a:r>
            <a:r>
              <a:rPr lang="en-US" sz="2800" dirty="0">
                <a:latin typeface="Open Sans "/>
              </a:rPr>
              <a:t> </a:t>
            </a:r>
            <a:r>
              <a:rPr lang="en-US" sz="2800" dirty="0" err="1">
                <a:latin typeface="Open Sans "/>
              </a:rPr>
              <a:t>Psikolojik</a:t>
            </a:r>
            <a:r>
              <a:rPr lang="en-US" sz="2800" dirty="0">
                <a:latin typeface="Open Sans "/>
              </a:rPr>
              <a:t> </a:t>
            </a:r>
            <a:r>
              <a:rPr lang="en-US" sz="2800" dirty="0" err="1">
                <a:latin typeface="Open Sans "/>
              </a:rPr>
              <a:t>Danışmanlarımız</a:t>
            </a:r>
            <a:r>
              <a:rPr lang="en-US" sz="2800" dirty="0">
                <a:latin typeface="Open Sans "/>
              </a:rPr>
              <a:t> </a:t>
            </a:r>
            <a:r>
              <a:rPr lang="en-US" sz="2800" dirty="0" err="1">
                <a:latin typeface="Open Sans "/>
              </a:rPr>
              <a:t>tarafından</a:t>
            </a:r>
            <a:r>
              <a:rPr lang="en-US" sz="2800" dirty="0">
                <a:latin typeface="Open Sans "/>
              </a:rPr>
              <a:t> </a:t>
            </a:r>
            <a:r>
              <a:rPr lang="en-US" sz="2800" b="1" dirty="0" err="1">
                <a:latin typeface="Open Sans "/>
              </a:rPr>
              <a:t>Mahremiyet</a:t>
            </a:r>
            <a:r>
              <a:rPr lang="en-US" sz="2800" b="1" dirty="0">
                <a:latin typeface="Open Sans "/>
              </a:rPr>
              <a:t>, </a:t>
            </a:r>
            <a:r>
              <a:rPr lang="en-US" sz="2800" b="1" dirty="0" err="1">
                <a:latin typeface="Open Sans "/>
              </a:rPr>
              <a:t>Şiddeti</a:t>
            </a:r>
            <a:r>
              <a:rPr lang="en-US" sz="2800" b="1" dirty="0">
                <a:latin typeface="Open Sans "/>
              </a:rPr>
              <a:t> </a:t>
            </a:r>
            <a:r>
              <a:rPr lang="en-US" sz="2800" b="1" dirty="0" err="1">
                <a:latin typeface="Open Sans "/>
              </a:rPr>
              <a:t>Önleme</a:t>
            </a:r>
            <a:r>
              <a:rPr lang="en-US" sz="2800" b="1" dirty="0">
                <a:latin typeface="Open Sans "/>
              </a:rPr>
              <a:t>, </a:t>
            </a:r>
            <a:r>
              <a:rPr lang="en-US" sz="2800" b="1" dirty="0" err="1">
                <a:latin typeface="Open Sans "/>
              </a:rPr>
              <a:t>Sağlıklı</a:t>
            </a:r>
            <a:r>
              <a:rPr lang="en-US" sz="2800" b="1" dirty="0">
                <a:latin typeface="Open Sans "/>
              </a:rPr>
              <a:t> </a:t>
            </a:r>
            <a:r>
              <a:rPr lang="en-US" sz="2800" b="1" dirty="0" err="1">
                <a:latin typeface="Open Sans "/>
              </a:rPr>
              <a:t>Yaşam</a:t>
            </a:r>
            <a:r>
              <a:rPr lang="en-US" sz="2800" b="1" dirty="0">
                <a:latin typeface="Open Sans "/>
              </a:rPr>
              <a:t>, </a:t>
            </a:r>
            <a:r>
              <a:rPr lang="en-US" sz="2800" b="1" dirty="0" err="1">
                <a:latin typeface="Open Sans "/>
              </a:rPr>
              <a:t>Madde</a:t>
            </a:r>
            <a:r>
              <a:rPr lang="en-US" sz="2800" b="1" dirty="0">
                <a:latin typeface="Open Sans "/>
              </a:rPr>
              <a:t> </a:t>
            </a:r>
            <a:r>
              <a:rPr lang="en-US" sz="2800" b="1" dirty="0" err="1">
                <a:latin typeface="Open Sans "/>
              </a:rPr>
              <a:t>Bağımlılığını</a:t>
            </a:r>
            <a:r>
              <a:rPr lang="en-US" sz="2800" b="1" dirty="0">
                <a:latin typeface="Open Sans "/>
              </a:rPr>
              <a:t> </a:t>
            </a:r>
            <a:r>
              <a:rPr lang="en-US" sz="2800" b="1" dirty="0" err="1">
                <a:latin typeface="Open Sans "/>
              </a:rPr>
              <a:t>Önleme</a:t>
            </a:r>
            <a:r>
              <a:rPr lang="en-US" sz="2800" b="1" dirty="0">
                <a:latin typeface="Open Sans "/>
              </a:rPr>
              <a:t>, </a:t>
            </a:r>
            <a:r>
              <a:rPr lang="en-US" sz="2800" b="1" dirty="0" err="1">
                <a:latin typeface="Open Sans "/>
              </a:rPr>
              <a:t>Okul</a:t>
            </a:r>
            <a:r>
              <a:rPr lang="en-US" sz="2800" b="1" dirty="0">
                <a:latin typeface="Open Sans "/>
              </a:rPr>
              <a:t> </a:t>
            </a:r>
            <a:r>
              <a:rPr lang="en-US" sz="2800" b="1" dirty="0" err="1">
                <a:latin typeface="Open Sans "/>
              </a:rPr>
              <a:t>Başarısını</a:t>
            </a:r>
            <a:r>
              <a:rPr lang="en-US" sz="2800" b="1" dirty="0">
                <a:latin typeface="Open Sans "/>
              </a:rPr>
              <a:t> </a:t>
            </a:r>
            <a:r>
              <a:rPr lang="en-US" sz="2800" b="1" dirty="0" err="1">
                <a:latin typeface="Open Sans "/>
              </a:rPr>
              <a:t>Artırmada</a:t>
            </a:r>
            <a:r>
              <a:rPr lang="en-US" sz="2800" b="1" dirty="0">
                <a:latin typeface="Open Sans "/>
              </a:rPr>
              <a:t> </a:t>
            </a:r>
            <a:r>
              <a:rPr lang="en-US" sz="2800" b="1" dirty="0" err="1">
                <a:latin typeface="Open Sans "/>
              </a:rPr>
              <a:t>Ailenin</a:t>
            </a:r>
            <a:r>
              <a:rPr lang="en-US" sz="2800" b="1" dirty="0">
                <a:latin typeface="Open Sans "/>
              </a:rPr>
              <a:t> </a:t>
            </a:r>
            <a:r>
              <a:rPr lang="en-US" sz="2800" b="1" dirty="0" err="1">
                <a:latin typeface="Open Sans "/>
              </a:rPr>
              <a:t>Rolü</a:t>
            </a:r>
            <a:r>
              <a:rPr lang="en-US" sz="2800" b="1" dirty="0">
                <a:latin typeface="Open Sans "/>
              </a:rPr>
              <a:t> </a:t>
            </a:r>
            <a:r>
              <a:rPr lang="en-US" sz="2800" dirty="0" err="1">
                <a:latin typeface="Open Sans "/>
              </a:rPr>
              <a:t>konularında</a:t>
            </a:r>
            <a:r>
              <a:rPr lang="en-US" sz="2800" dirty="0">
                <a:latin typeface="Open Sans "/>
              </a:rPr>
              <a:t> </a:t>
            </a:r>
            <a:r>
              <a:rPr lang="en-US" sz="2800" dirty="0" err="1">
                <a:latin typeface="Open Sans "/>
              </a:rPr>
              <a:t>seminerler</a:t>
            </a:r>
            <a:r>
              <a:rPr lang="en-US" sz="2800" dirty="0">
                <a:latin typeface="Open Sans "/>
              </a:rPr>
              <a:t> </a:t>
            </a:r>
            <a:r>
              <a:rPr lang="en-US" sz="2800" dirty="0" err="1">
                <a:latin typeface="Open Sans "/>
              </a:rPr>
              <a:t>düzenlenerek</a:t>
            </a:r>
            <a:r>
              <a:rPr lang="en-US" sz="2800" dirty="0">
                <a:latin typeface="Open Sans "/>
              </a:rPr>
              <a:t> </a:t>
            </a:r>
            <a:r>
              <a:rPr lang="en-US" sz="2800" dirty="0" err="1">
                <a:latin typeface="Open Sans "/>
              </a:rPr>
              <a:t>ailenin</a:t>
            </a:r>
            <a:r>
              <a:rPr lang="en-US" sz="2800" dirty="0">
                <a:latin typeface="Open Sans "/>
              </a:rPr>
              <a:t> </a:t>
            </a:r>
            <a:r>
              <a:rPr lang="en-US" sz="2800" dirty="0" err="1">
                <a:latin typeface="Open Sans "/>
              </a:rPr>
              <a:t>eğitimdeki</a:t>
            </a:r>
            <a:r>
              <a:rPr lang="en-US" sz="2800" dirty="0">
                <a:latin typeface="Open Sans "/>
              </a:rPr>
              <a:t> </a:t>
            </a:r>
            <a:r>
              <a:rPr lang="en-US" sz="2800" dirty="0" err="1">
                <a:latin typeface="Open Sans "/>
              </a:rPr>
              <a:t>rolünü</a:t>
            </a:r>
            <a:r>
              <a:rPr lang="en-US" sz="2800" dirty="0">
                <a:latin typeface="Open Sans "/>
              </a:rPr>
              <a:t> </a:t>
            </a:r>
            <a:r>
              <a:rPr lang="en-US" sz="2800" dirty="0" err="1">
                <a:latin typeface="Open Sans "/>
              </a:rPr>
              <a:t>artırmayı</a:t>
            </a:r>
            <a:r>
              <a:rPr lang="en-US" sz="2800" dirty="0">
                <a:latin typeface="Open Sans "/>
              </a:rPr>
              <a:t> </a:t>
            </a:r>
            <a:r>
              <a:rPr lang="en-US" sz="2800" dirty="0" err="1">
                <a:latin typeface="Open Sans "/>
              </a:rPr>
              <a:t>amaçladık</a:t>
            </a:r>
            <a:r>
              <a:rPr lang="en-US" sz="2800" dirty="0">
                <a:latin typeface="Open Sans "/>
              </a:rPr>
              <a:t>. </a:t>
            </a:r>
            <a:r>
              <a:rPr lang="en-US" sz="2800" dirty="0" err="1">
                <a:latin typeface="Open Sans "/>
              </a:rPr>
              <a:t>Proje</a:t>
            </a:r>
            <a:r>
              <a:rPr lang="en-US" sz="2800" dirty="0">
                <a:latin typeface="Open Sans "/>
              </a:rPr>
              <a:t> </a:t>
            </a:r>
            <a:r>
              <a:rPr lang="en-US" sz="2800" dirty="0" err="1">
                <a:latin typeface="Open Sans "/>
              </a:rPr>
              <a:t>kapsamında</a:t>
            </a:r>
            <a:r>
              <a:rPr lang="en-US" sz="2800" dirty="0">
                <a:latin typeface="Open Sans "/>
              </a:rPr>
              <a:t> </a:t>
            </a:r>
            <a:r>
              <a:rPr lang="en-US" sz="2800" dirty="0" err="1">
                <a:latin typeface="Open Sans "/>
              </a:rPr>
              <a:t>toplamda</a:t>
            </a:r>
            <a:r>
              <a:rPr lang="en-US" sz="2800" dirty="0">
                <a:latin typeface="Open Sans "/>
              </a:rPr>
              <a:t> </a:t>
            </a:r>
            <a:r>
              <a:rPr lang="en-US" sz="2800" b="1" dirty="0">
                <a:latin typeface="Open Sans "/>
              </a:rPr>
              <a:t>752</a:t>
            </a:r>
            <a:r>
              <a:rPr lang="en-US" sz="2800" dirty="0">
                <a:latin typeface="Open Sans "/>
              </a:rPr>
              <a:t> </a:t>
            </a:r>
            <a:r>
              <a:rPr lang="en-US" sz="2800" dirty="0" err="1">
                <a:latin typeface="Open Sans "/>
              </a:rPr>
              <a:t>kursiyerimize</a:t>
            </a:r>
            <a:r>
              <a:rPr lang="en-US" sz="2800" dirty="0">
                <a:latin typeface="Open Sans "/>
              </a:rPr>
              <a:t> </a:t>
            </a:r>
            <a:r>
              <a:rPr lang="en-US" sz="2800" dirty="0" err="1">
                <a:latin typeface="Open Sans "/>
              </a:rPr>
              <a:t>eğitim</a:t>
            </a:r>
            <a:r>
              <a:rPr lang="en-US" sz="2800" dirty="0">
                <a:latin typeface="Open Sans "/>
              </a:rPr>
              <a:t> </a:t>
            </a:r>
            <a:r>
              <a:rPr lang="en-US" sz="2800" dirty="0" err="1">
                <a:latin typeface="Open Sans "/>
              </a:rPr>
              <a:t>verildi</a:t>
            </a:r>
            <a:r>
              <a:rPr lang="en-US" sz="2800" dirty="0">
                <a:latin typeface="Open Sans "/>
              </a:rPr>
              <a:t>. </a:t>
            </a:r>
          </a:p>
        </p:txBody>
      </p:sp>
      <p:pic>
        <p:nvPicPr>
          <p:cNvPr id="13" name="Picture 7"/>
          <p:cNvPicPr>
            <a:picLocks noChangeAspect="1"/>
          </p:cNvPicPr>
          <p:nvPr/>
        </p:nvPicPr>
        <p:blipFill>
          <a:blip r:embed="rId5"/>
          <a:srcRect/>
          <a:stretch>
            <a:fillRect/>
          </a:stretch>
        </p:blipFill>
        <p:spPr>
          <a:xfrm>
            <a:off x="9829800" y="5675883"/>
            <a:ext cx="7477708" cy="4387564"/>
          </a:xfrm>
          <a:prstGeom prst="rect">
            <a:avLst/>
          </a:prstGeom>
        </p:spPr>
      </p:pic>
    </p:spTree>
    <p:extLst>
      <p:ext uri="{BB962C8B-B14F-4D97-AF65-F5344CB8AC3E}">
        <p14:creationId xmlns:p14="http://schemas.microsoft.com/office/powerpoint/2010/main" val="619154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522855"/>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p:cNvPicPr>
          <p:nvPr/>
        </p:nvPicPr>
        <p:blipFill>
          <a:blip r:embed="rId3"/>
          <a:srcRect/>
          <a:stretch>
            <a:fillRect/>
          </a:stretch>
        </p:blipFill>
        <p:spPr>
          <a:xfrm>
            <a:off x="28024" y="8770179"/>
            <a:ext cx="2019718" cy="1321451"/>
          </a:xfrm>
          <a:prstGeom prst="rect">
            <a:avLst/>
          </a:prstGeom>
        </p:spPr>
      </p:pic>
      <p:sp>
        <p:nvSpPr>
          <p:cNvPr id="9" name="TextBox 9"/>
          <p:cNvSpPr txBox="1"/>
          <p:nvPr/>
        </p:nvSpPr>
        <p:spPr>
          <a:xfrm>
            <a:off x="9144000" y="88250"/>
            <a:ext cx="9068434" cy="637995"/>
          </a:xfrm>
          <a:prstGeom prst="rect">
            <a:avLst/>
          </a:prstGeom>
        </p:spPr>
        <p:txBody>
          <a:bodyPr lIns="0" tIns="0" rIns="0" bIns="0" rtlCol="0" anchor="t">
            <a:spAutoFit/>
          </a:bodyPr>
          <a:lstStyle/>
          <a:p>
            <a:pPr>
              <a:lnSpc>
                <a:spcPts val="5995"/>
              </a:lnSpc>
            </a:pPr>
            <a:endParaRPr dirty="0"/>
          </a:p>
        </p:txBody>
      </p:sp>
      <p:sp>
        <p:nvSpPr>
          <p:cNvPr id="10" name="TextBox 8"/>
          <p:cNvSpPr txBox="1"/>
          <p:nvPr/>
        </p:nvSpPr>
        <p:spPr>
          <a:xfrm>
            <a:off x="3581322" y="424925"/>
            <a:ext cx="13820251" cy="716352"/>
          </a:xfrm>
          <a:prstGeom prst="rect">
            <a:avLst/>
          </a:prstGeom>
        </p:spPr>
        <p:txBody>
          <a:bodyPr lIns="0" tIns="0" rIns="0" bIns="0" rtlCol="0" anchor="t">
            <a:spAutoFit/>
          </a:bodyPr>
          <a:lstStyle/>
          <a:p>
            <a:pPr algn="l">
              <a:lnSpc>
                <a:spcPts val="5979"/>
              </a:lnSpc>
            </a:pPr>
            <a:r>
              <a:rPr lang="en-US" sz="4400" dirty="0">
                <a:solidFill>
                  <a:srgbClr val="7E6B73"/>
                </a:solidFill>
                <a:latin typeface="Open Sans Bold"/>
              </a:rPr>
              <a:t>EYYÜBİYE BAĞIMLILIĞA KARŞI EL ELE </a:t>
            </a:r>
          </a:p>
        </p:txBody>
      </p:sp>
      <p:pic>
        <p:nvPicPr>
          <p:cNvPr id="11" name="Picture 6"/>
          <p:cNvPicPr>
            <a:picLocks noChangeAspect="1"/>
          </p:cNvPicPr>
          <p:nvPr/>
        </p:nvPicPr>
        <p:blipFill>
          <a:blip r:embed="rId4"/>
          <a:srcRect/>
          <a:stretch>
            <a:fillRect/>
          </a:stretch>
        </p:blipFill>
        <p:spPr>
          <a:xfrm>
            <a:off x="2082522" y="3957552"/>
            <a:ext cx="4411027" cy="5886097"/>
          </a:xfrm>
          <a:prstGeom prst="rect">
            <a:avLst/>
          </a:prstGeom>
        </p:spPr>
      </p:pic>
      <p:pic>
        <p:nvPicPr>
          <p:cNvPr id="12" name="Picture 7"/>
          <p:cNvPicPr>
            <a:picLocks noChangeAspect="1"/>
          </p:cNvPicPr>
          <p:nvPr/>
        </p:nvPicPr>
        <p:blipFill>
          <a:blip r:embed="rId5"/>
          <a:srcRect/>
          <a:stretch>
            <a:fillRect/>
          </a:stretch>
        </p:blipFill>
        <p:spPr>
          <a:xfrm>
            <a:off x="10491448" y="4093076"/>
            <a:ext cx="6373537" cy="5730828"/>
          </a:xfrm>
          <a:prstGeom prst="rect">
            <a:avLst/>
          </a:prstGeom>
        </p:spPr>
      </p:pic>
      <p:sp>
        <p:nvSpPr>
          <p:cNvPr id="13" name="TextBox 10"/>
          <p:cNvSpPr txBox="1"/>
          <p:nvPr/>
        </p:nvSpPr>
        <p:spPr>
          <a:xfrm>
            <a:off x="1089838" y="1099093"/>
            <a:ext cx="16108324" cy="3024226"/>
          </a:xfrm>
          <a:prstGeom prst="rect">
            <a:avLst/>
          </a:prstGeom>
        </p:spPr>
        <p:txBody>
          <a:bodyPr lIns="0" tIns="0" rIns="0" bIns="0" rtlCol="0" anchor="t">
            <a:spAutoFit/>
          </a:bodyPr>
          <a:lstStyle/>
          <a:p>
            <a:pPr algn="l">
              <a:lnSpc>
                <a:spcPts val="3431"/>
              </a:lnSpc>
            </a:pPr>
            <a:endParaRPr dirty="0">
              <a:latin typeface="Open Sans" charset="0"/>
              <a:ea typeface="Open Sans" charset="0"/>
              <a:cs typeface="Open Sans" charset="0"/>
            </a:endParaRPr>
          </a:p>
          <a:p>
            <a:pPr algn="l">
              <a:lnSpc>
                <a:spcPts val="3431"/>
              </a:lnSpc>
            </a:pPr>
            <a:r>
              <a:rPr lang="en-US" sz="2800" dirty="0" err="1">
                <a:latin typeface="Open Sans" charset="0"/>
                <a:ea typeface="Open Sans" charset="0"/>
                <a:cs typeface="Open Sans" charset="0"/>
              </a:rPr>
              <a:t>Kurumumuz</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İlçe</a:t>
            </a:r>
            <a:r>
              <a:rPr lang="en-US" sz="2800" dirty="0">
                <a:latin typeface="Open Sans" charset="0"/>
                <a:ea typeface="Open Sans" charset="0"/>
                <a:cs typeface="Open Sans" charset="0"/>
              </a:rPr>
              <a:t> Milli </a:t>
            </a:r>
            <a:r>
              <a:rPr lang="en-US" sz="2800" dirty="0" err="1">
                <a:latin typeface="Open Sans" charset="0"/>
                <a:ea typeface="Open Sans" charset="0"/>
                <a:cs typeface="Open Sans" charset="0"/>
              </a:rPr>
              <a:t>Eğitim</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Müdürlüğümüzün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işbirliği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kapsamında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Eyyübiye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ilçesindeki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öğretmenleri</a:t>
            </a:r>
            <a:r>
              <a:rPr lang="tr-TR" sz="2800" dirty="0">
                <a:latin typeface="Open Sans" charset="0"/>
                <a:ea typeface="Open Sans" charset="0"/>
                <a:cs typeface="Open Sans" charset="0"/>
              </a:rPr>
              <a:t>n </a:t>
            </a:r>
            <a:r>
              <a:rPr lang="en-US" sz="2800" dirty="0" err="1">
                <a:latin typeface="Open Sans" charset="0"/>
                <a:ea typeface="Open Sans" charset="0"/>
                <a:cs typeface="Open Sans" charset="0"/>
              </a:rPr>
              <a:t>ve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öğrencilerin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teknoloji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madde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tütün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alkol</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bağımlılığı</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konularında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bilgilendirilmesi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farkındalık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oluşturulması</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amaçlanarak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Okul</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Psikolojik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Danışmanlarımız</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tarafından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tüm</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okullarımızda</a:t>
            </a:r>
            <a:r>
              <a:rPr lang="en-US" sz="2800" dirty="0">
                <a:latin typeface="Open Sans" charset="0"/>
                <a:ea typeface="Open Sans" charset="0"/>
                <a:cs typeface="Open Sans" charset="0"/>
              </a:rPr>
              <a:t> </a:t>
            </a:r>
            <a:r>
              <a:rPr lang="en-US" sz="2800" b="1" dirty="0">
                <a:latin typeface="Open Sans" charset="0"/>
                <a:ea typeface="Open Sans" charset="0"/>
                <a:cs typeface="Open Sans" charset="0"/>
              </a:rPr>
              <a:t>25363</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öğrenciye</a:t>
            </a:r>
            <a:r>
              <a:rPr lang="en-US" sz="2800" b="1" dirty="0">
                <a:latin typeface="Open Sans" charset="0"/>
                <a:ea typeface="Open Sans" charset="0"/>
                <a:cs typeface="Open Sans" charset="0"/>
              </a:rPr>
              <a:t>, 2021 </a:t>
            </a:r>
            <a:r>
              <a:rPr lang="en-US" sz="2800" dirty="0" err="1">
                <a:latin typeface="Open Sans" charset="0"/>
                <a:ea typeface="Open Sans" charset="0"/>
                <a:cs typeface="Open Sans" charset="0"/>
              </a:rPr>
              <a:t>öğretmene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okul</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yardımcı</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personeline</a:t>
            </a:r>
            <a:r>
              <a:rPr lang="en-US" sz="2800" dirty="0">
                <a:latin typeface="Open Sans" charset="0"/>
                <a:ea typeface="Open Sans" charset="0"/>
                <a:cs typeface="Open Sans" charset="0"/>
              </a:rPr>
              <a:t>, </a:t>
            </a:r>
            <a:r>
              <a:rPr lang="en-US" sz="2800" b="1" dirty="0">
                <a:latin typeface="Open Sans" charset="0"/>
                <a:ea typeface="Open Sans" charset="0"/>
                <a:cs typeface="Open Sans" charset="0"/>
              </a:rPr>
              <a:t>4623</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veliye</a:t>
            </a:r>
            <a:r>
              <a:rPr lang="en-US" sz="2800" dirty="0">
                <a:latin typeface="Open Sans" charset="0"/>
                <a:ea typeface="Open Sans" charset="0"/>
                <a:cs typeface="Open Sans" charset="0"/>
              </a:rPr>
              <a:t> TBM </a:t>
            </a:r>
            <a:r>
              <a:rPr lang="en-US" sz="2800" dirty="0" err="1">
                <a:latin typeface="Open Sans" charset="0"/>
                <a:ea typeface="Open Sans" charset="0"/>
                <a:cs typeface="Open Sans" charset="0"/>
              </a:rPr>
              <a:t>materyalleri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kullanılarak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seminer</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verilmiştir</a:t>
            </a:r>
            <a:r>
              <a:rPr lang="en-US" sz="2800" dirty="0">
                <a:latin typeface="Open Sans" charset="0"/>
                <a:ea typeface="Open Sans" charset="0"/>
                <a:cs typeface="Open Sans" charset="0"/>
              </a:rPr>
              <a:t>.</a:t>
            </a:r>
          </a:p>
          <a:p>
            <a:pPr algn="l">
              <a:lnSpc>
                <a:spcPts val="3431"/>
              </a:lnSpc>
            </a:pPr>
            <a:endParaRPr lang="en-US" sz="2450" dirty="0">
              <a:solidFill>
                <a:srgbClr val="7E6B73"/>
              </a:solidFill>
              <a:latin typeface="Open Sans"/>
            </a:endParaRPr>
          </a:p>
        </p:txBody>
      </p:sp>
    </p:spTree>
    <p:extLst>
      <p:ext uri="{BB962C8B-B14F-4D97-AF65-F5344CB8AC3E}">
        <p14:creationId xmlns:p14="http://schemas.microsoft.com/office/powerpoint/2010/main" val="8826618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7" y="8535279"/>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p:cNvPicPr>
          <p:nvPr/>
        </p:nvPicPr>
        <p:blipFill>
          <a:blip r:embed="rId3"/>
          <a:srcRect/>
          <a:stretch>
            <a:fillRect/>
          </a:stretch>
        </p:blipFill>
        <p:spPr>
          <a:xfrm>
            <a:off x="18841" y="8801100"/>
            <a:ext cx="2019718" cy="1321451"/>
          </a:xfrm>
          <a:prstGeom prst="rect">
            <a:avLst/>
          </a:prstGeom>
        </p:spPr>
      </p:pic>
      <p:sp>
        <p:nvSpPr>
          <p:cNvPr id="13" name="TextBox 8"/>
          <p:cNvSpPr txBox="1"/>
          <p:nvPr/>
        </p:nvSpPr>
        <p:spPr>
          <a:xfrm>
            <a:off x="4952999" y="753401"/>
            <a:ext cx="13820251" cy="1464997"/>
          </a:xfrm>
          <a:prstGeom prst="rect">
            <a:avLst/>
          </a:prstGeom>
        </p:spPr>
        <p:txBody>
          <a:bodyPr lIns="0" tIns="0" rIns="0" bIns="0" rtlCol="0" anchor="t">
            <a:spAutoFit/>
          </a:bodyPr>
          <a:lstStyle/>
          <a:p>
            <a:pPr>
              <a:lnSpc>
                <a:spcPts val="5979"/>
              </a:lnSpc>
            </a:pPr>
            <a:r>
              <a:rPr lang="en-US" sz="4271" dirty="0">
                <a:solidFill>
                  <a:srgbClr val="7E6B73"/>
                </a:solidFill>
                <a:latin typeface="Open Sans Bold"/>
              </a:rPr>
              <a:t>MİNİK KALPLER ÜŞÜMESİN </a:t>
            </a:r>
          </a:p>
          <a:p>
            <a:pPr algn="l">
              <a:lnSpc>
                <a:spcPts val="5979"/>
              </a:lnSpc>
            </a:pPr>
            <a:endParaRPr lang="en-US" sz="4271" dirty="0">
              <a:solidFill>
                <a:srgbClr val="7E6B73"/>
              </a:solidFill>
              <a:latin typeface="Open Sans Bold"/>
            </a:endParaRPr>
          </a:p>
        </p:txBody>
      </p:sp>
      <p:sp>
        <p:nvSpPr>
          <p:cNvPr id="14" name="TextBox 10"/>
          <p:cNvSpPr txBox="1"/>
          <p:nvPr/>
        </p:nvSpPr>
        <p:spPr>
          <a:xfrm>
            <a:off x="1050471" y="1485900"/>
            <a:ext cx="16108324" cy="1744067"/>
          </a:xfrm>
          <a:prstGeom prst="rect">
            <a:avLst/>
          </a:prstGeom>
        </p:spPr>
        <p:txBody>
          <a:bodyPr lIns="0" tIns="0" rIns="0" bIns="0" rtlCol="0" anchor="t">
            <a:spAutoFit/>
          </a:bodyPr>
          <a:lstStyle/>
          <a:p>
            <a:pPr algn="l">
              <a:lnSpc>
                <a:spcPts val="3431"/>
              </a:lnSpc>
            </a:pPr>
            <a:endParaRPr sz="2800" dirty="0">
              <a:latin typeface="Open Sans" charset="0"/>
              <a:ea typeface="Open Sans" charset="0"/>
              <a:cs typeface="Open Sans" charset="0"/>
            </a:endParaRPr>
          </a:p>
          <a:p>
            <a:pPr algn="l">
              <a:lnSpc>
                <a:spcPts val="3431"/>
              </a:lnSpc>
            </a:pPr>
            <a:r>
              <a:rPr lang="en-US" sz="2800" dirty="0" err="1">
                <a:latin typeface="Open Sans" charset="0"/>
                <a:ea typeface="Open Sans" charset="0"/>
                <a:cs typeface="Open Sans" charset="0"/>
              </a:rPr>
              <a:t>Özel</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Eğitim</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Sınıflarımızda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eğitim</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gören</a:t>
            </a:r>
            <a:r>
              <a:rPr lang="en-US" sz="2800" dirty="0">
                <a:latin typeface="Open Sans" charset="0"/>
                <a:ea typeface="Open Sans" charset="0"/>
                <a:cs typeface="Open Sans" charset="0"/>
              </a:rPr>
              <a:t> </a:t>
            </a:r>
            <a:r>
              <a:rPr lang="en-US" sz="2800" b="1" dirty="0">
                <a:latin typeface="Open Sans" charset="0"/>
                <a:ea typeface="Open Sans" charset="0"/>
                <a:cs typeface="Open Sans" charset="0"/>
              </a:rPr>
              <a:t>75</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öğrencimize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kışlık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ayakkabı</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mont</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yardımı</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yapılarak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ailelerimize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özel</a:t>
            </a:r>
            <a:r>
              <a:rPr lang="en-US" sz="2800" dirty="0">
                <a:latin typeface="Open Sans" charset="0"/>
                <a:ea typeface="Open Sans" charset="0"/>
                <a:cs typeface="Open Sans" charset="0"/>
              </a:rPr>
              <a:t> gereksinimli </a:t>
            </a:r>
            <a:r>
              <a:rPr lang="en-US" sz="2800" dirty="0" err="1">
                <a:latin typeface="Open Sans" charset="0"/>
                <a:ea typeface="Open Sans" charset="0"/>
                <a:cs typeface="Open Sans" charset="0"/>
              </a:rPr>
              <a:t>bireylerin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eğitimi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hakkında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bilgiler</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verildi</a:t>
            </a:r>
            <a:r>
              <a:rPr lang="en-US" sz="2800" dirty="0">
                <a:latin typeface="Open Sans" charset="0"/>
                <a:ea typeface="Open Sans" charset="0"/>
                <a:cs typeface="Open Sans" charset="0"/>
              </a:rPr>
              <a:t>.</a:t>
            </a:r>
          </a:p>
          <a:p>
            <a:pPr algn="l">
              <a:lnSpc>
                <a:spcPts val="3431"/>
              </a:lnSpc>
            </a:pPr>
            <a:endParaRPr lang="en-US" sz="2450" dirty="0">
              <a:solidFill>
                <a:srgbClr val="7E6B73"/>
              </a:solidFill>
              <a:latin typeface="Open Sans"/>
            </a:endParaRPr>
          </a:p>
        </p:txBody>
      </p:sp>
      <p:pic>
        <p:nvPicPr>
          <p:cNvPr id="15" name="Picture 6"/>
          <p:cNvPicPr>
            <a:picLocks noChangeAspect="1"/>
          </p:cNvPicPr>
          <p:nvPr/>
        </p:nvPicPr>
        <p:blipFill>
          <a:blip r:embed="rId4"/>
          <a:srcRect/>
          <a:stretch>
            <a:fillRect/>
          </a:stretch>
        </p:blipFill>
        <p:spPr>
          <a:xfrm>
            <a:off x="1028701" y="3322665"/>
            <a:ext cx="6896100" cy="5152439"/>
          </a:xfrm>
          <a:prstGeom prst="rect">
            <a:avLst/>
          </a:prstGeom>
        </p:spPr>
      </p:pic>
      <p:pic>
        <p:nvPicPr>
          <p:cNvPr id="16" name="Picture 7"/>
          <p:cNvPicPr>
            <a:picLocks noChangeAspect="1"/>
          </p:cNvPicPr>
          <p:nvPr/>
        </p:nvPicPr>
        <p:blipFill>
          <a:blip r:embed="rId5"/>
          <a:srcRect/>
          <a:stretch>
            <a:fillRect/>
          </a:stretch>
        </p:blipFill>
        <p:spPr>
          <a:xfrm>
            <a:off x="9906000" y="3322665"/>
            <a:ext cx="6096000" cy="5114693"/>
          </a:xfrm>
          <a:prstGeom prst="rect">
            <a:avLst/>
          </a:prstGeom>
        </p:spPr>
      </p:pic>
    </p:spTree>
    <p:extLst>
      <p:ext uri="{BB962C8B-B14F-4D97-AF65-F5344CB8AC3E}">
        <p14:creationId xmlns:p14="http://schemas.microsoft.com/office/powerpoint/2010/main" val="18181965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581001"/>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p:cNvPicPr>
          <p:nvPr/>
        </p:nvPicPr>
        <p:blipFill>
          <a:blip r:embed="rId3"/>
          <a:srcRect/>
          <a:stretch>
            <a:fillRect/>
          </a:stretch>
        </p:blipFill>
        <p:spPr>
          <a:xfrm>
            <a:off x="0" y="8709317"/>
            <a:ext cx="2019718" cy="1321451"/>
          </a:xfrm>
          <a:prstGeom prst="rect">
            <a:avLst/>
          </a:prstGeom>
        </p:spPr>
      </p:pic>
      <p:sp>
        <p:nvSpPr>
          <p:cNvPr id="9" name="TextBox 9"/>
          <p:cNvSpPr txBox="1"/>
          <p:nvPr/>
        </p:nvSpPr>
        <p:spPr>
          <a:xfrm>
            <a:off x="7315201" y="398793"/>
            <a:ext cx="10581834" cy="1538883"/>
          </a:xfrm>
          <a:prstGeom prst="rect">
            <a:avLst/>
          </a:prstGeom>
        </p:spPr>
        <p:txBody>
          <a:bodyPr wrap="square" lIns="0" tIns="0" rIns="0" bIns="0" rtlCol="0" anchor="t">
            <a:spAutoFit/>
          </a:bodyPr>
          <a:lstStyle/>
          <a:p>
            <a:pPr>
              <a:lnSpc>
                <a:spcPts val="6036"/>
              </a:lnSpc>
            </a:pPr>
            <a:endParaRPr dirty="0"/>
          </a:p>
          <a:p>
            <a:pPr algn="ctr">
              <a:lnSpc>
                <a:spcPts val="6036"/>
              </a:lnSpc>
            </a:pPr>
            <a:r>
              <a:rPr lang="tr-TR" sz="4311" dirty="0" smtClean="0">
                <a:solidFill>
                  <a:srgbClr val="7E6B73"/>
                </a:solidFill>
                <a:latin typeface="Open Sans Bold"/>
              </a:rPr>
              <a:t>ETKİLEŞİM GRUBU ÇALIŞMALARI</a:t>
            </a:r>
            <a:endParaRPr lang="en-US" sz="4311" dirty="0">
              <a:solidFill>
                <a:srgbClr val="7E6B73"/>
              </a:solidFill>
              <a:latin typeface="Open Sans Bold"/>
            </a:endParaRPr>
          </a:p>
        </p:txBody>
      </p:sp>
      <p:pic>
        <p:nvPicPr>
          <p:cNvPr id="10" name="Picture 6"/>
          <p:cNvPicPr>
            <a:picLocks noChangeAspect="1"/>
          </p:cNvPicPr>
          <p:nvPr/>
        </p:nvPicPr>
        <p:blipFill>
          <a:blip r:embed="rId4"/>
          <a:srcRect/>
          <a:stretch>
            <a:fillRect/>
          </a:stretch>
        </p:blipFill>
        <p:spPr>
          <a:xfrm>
            <a:off x="2040500" y="5905500"/>
            <a:ext cx="6036700" cy="3767307"/>
          </a:xfrm>
          <a:prstGeom prst="rect">
            <a:avLst/>
          </a:prstGeom>
        </p:spPr>
      </p:pic>
      <p:pic>
        <p:nvPicPr>
          <p:cNvPr id="11" name="Picture 7"/>
          <p:cNvPicPr>
            <a:picLocks noChangeAspect="1"/>
          </p:cNvPicPr>
          <p:nvPr/>
        </p:nvPicPr>
        <p:blipFill>
          <a:blip r:embed="rId5"/>
          <a:srcRect/>
          <a:stretch>
            <a:fillRect/>
          </a:stretch>
        </p:blipFill>
        <p:spPr>
          <a:xfrm>
            <a:off x="10363200" y="5880689"/>
            <a:ext cx="7010400" cy="3945974"/>
          </a:xfrm>
          <a:prstGeom prst="rect">
            <a:avLst/>
          </a:prstGeom>
        </p:spPr>
      </p:pic>
      <p:sp>
        <p:nvSpPr>
          <p:cNvPr id="12" name="Dikdörtgen 11"/>
          <p:cNvSpPr/>
          <p:nvPr/>
        </p:nvSpPr>
        <p:spPr>
          <a:xfrm>
            <a:off x="8229600" y="1923778"/>
            <a:ext cx="9144000" cy="1836400"/>
          </a:xfrm>
          <a:prstGeom prst="rect">
            <a:avLst/>
          </a:prstGeom>
        </p:spPr>
        <p:txBody>
          <a:bodyPr>
            <a:spAutoFit/>
          </a:bodyPr>
          <a:lstStyle/>
          <a:p>
            <a:pPr lvl="0">
              <a:lnSpc>
                <a:spcPts val="3431"/>
              </a:lnSpc>
            </a:pPr>
            <a:r>
              <a:rPr lang="en-US" sz="2450" dirty="0" err="1">
                <a:latin typeface="Open Sans"/>
              </a:rPr>
              <a:t>Hizmet</a:t>
            </a:r>
            <a:r>
              <a:rPr lang="en-US" sz="2450" dirty="0">
                <a:latin typeface="Open Sans"/>
              </a:rPr>
              <a:t> </a:t>
            </a:r>
            <a:r>
              <a:rPr lang="en-US" sz="2450" dirty="0" err="1">
                <a:latin typeface="Open Sans"/>
              </a:rPr>
              <a:t>bölgemizdeki</a:t>
            </a:r>
            <a:r>
              <a:rPr lang="en-US" sz="2450" dirty="0">
                <a:latin typeface="Open Sans"/>
              </a:rPr>
              <a:t> </a:t>
            </a:r>
            <a:r>
              <a:rPr lang="en-US" sz="2450" dirty="0" err="1">
                <a:latin typeface="Open Sans"/>
              </a:rPr>
              <a:t>psikolojik</a:t>
            </a:r>
            <a:r>
              <a:rPr lang="en-US" sz="2450" dirty="0">
                <a:latin typeface="Open Sans"/>
              </a:rPr>
              <a:t> </a:t>
            </a:r>
            <a:r>
              <a:rPr lang="en-US" sz="2450" dirty="0" err="1">
                <a:latin typeface="Open Sans"/>
              </a:rPr>
              <a:t>danışmanlarla</a:t>
            </a:r>
            <a:r>
              <a:rPr lang="en-US" sz="2450" dirty="0">
                <a:latin typeface="Open Sans"/>
              </a:rPr>
              <a:t> </a:t>
            </a:r>
            <a:r>
              <a:rPr lang="en-US" sz="2450" dirty="0" err="1">
                <a:latin typeface="Open Sans"/>
              </a:rPr>
              <a:t>birlikte</a:t>
            </a:r>
            <a:r>
              <a:rPr lang="en-US" sz="2450" dirty="0">
                <a:latin typeface="Open Sans"/>
              </a:rPr>
              <a:t> </a:t>
            </a:r>
            <a:r>
              <a:rPr lang="en-US" sz="2450" dirty="0" err="1">
                <a:latin typeface="Open Sans"/>
              </a:rPr>
              <a:t>yürüttüğümüz</a:t>
            </a:r>
            <a:r>
              <a:rPr lang="en-US" sz="2450" dirty="0">
                <a:latin typeface="Open Sans"/>
              </a:rPr>
              <a:t> </a:t>
            </a:r>
            <a:r>
              <a:rPr lang="en-US" sz="2450" dirty="0" err="1">
                <a:latin typeface="Open Sans"/>
              </a:rPr>
              <a:t>etkileşim</a:t>
            </a:r>
            <a:r>
              <a:rPr lang="en-US" sz="2450" dirty="0">
                <a:latin typeface="Open Sans"/>
              </a:rPr>
              <a:t> </a:t>
            </a:r>
            <a:r>
              <a:rPr lang="en-US" sz="2450" dirty="0" err="1">
                <a:latin typeface="Open Sans"/>
              </a:rPr>
              <a:t>gruplarını</a:t>
            </a:r>
            <a:r>
              <a:rPr lang="en-US" sz="2450" dirty="0">
                <a:latin typeface="Open Sans"/>
              </a:rPr>
              <a:t> 8 </a:t>
            </a:r>
            <a:r>
              <a:rPr lang="en-US" sz="2450" dirty="0" err="1">
                <a:latin typeface="Open Sans"/>
              </a:rPr>
              <a:t>oturum</a:t>
            </a:r>
            <a:r>
              <a:rPr lang="en-US" sz="2450" dirty="0">
                <a:latin typeface="Open Sans"/>
              </a:rPr>
              <a:t> </a:t>
            </a:r>
            <a:r>
              <a:rPr lang="en-US" sz="2450" dirty="0" err="1">
                <a:latin typeface="Open Sans"/>
              </a:rPr>
              <a:t>olarak</a:t>
            </a:r>
            <a:r>
              <a:rPr lang="en-US" sz="2450" dirty="0">
                <a:latin typeface="Open Sans"/>
              </a:rPr>
              <a:t> </a:t>
            </a:r>
            <a:r>
              <a:rPr lang="en-US" sz="2450" dirty="0" err="1">
                <a:latin typeface="Open Sans"/>
              </a:rPr>
              <a:t>gerçekleştirdik</a:t>
            </a:r>
            <a:r>
              <a:rPr lang="en-US" sz="2450" dirty="0">
                <a:latin typeface="Open Sans"/>
              </a:rPr>
              <a:t>. </a:t>
            </a:r>
            <a:r>
              <a:rPr lang="en-US" sz="2450" dirty="0">
                <a:latin typeface="Open Sans Bold"/>
              </a:rPr>
              <a:t>30 </a:t>
            </a:r>
            <a:r>
              <a:rPr lang="en-US" sz="2450" dirty="0" err="1">
                <a:latin typeface="Open Sans Bold"/>
              </a:rPr>
              <a:t>psikolojik</a:t>
            </a:r>
            <a:r>
              <a:rPr lang="en-US" sz="2450" dirty="0">
                <a:latin typeface="Open Sans Bold"/>
              </a:rPr>
              <a:t> </a:t>
            </a:r>
            <a:r>
              <a:rPr lang="en-US" sz="2450" dirty="0" err="1">
                <a:latin typeface="Open Sans Bold"/>
              </a:rPr>
              <a:t>danışmanın</a:t>
            </a:r>
            <a:r>
              <a:rPr lang="en-US" sz="2450" dirty="0">
                <a:latin typeface="Open Sans"/>
              </a:rPr>
              <a:t> </a:t>
            </a:r>
            <a:r>
              <a:rPr lang="en-US" sz="2450" dirty="0" err="1">
                <a:latin typeface="Open Sans"/>
              </a:rPr>
              <a:t>katılım</a:t>
            </a:r>
            <a:r>
              <a:rPr lang="en-US" sz="2450" dirty="0">
                <a:latin typeface="Open Sans"/>
              </a:rPr>
              <a:t> </a:t>
            </a:r>
            <a:r>
              <a:rPr lang="en-US" sz="2450" dirty="0" err="1">
                <a:latin typeface="Open Sans"/>
              </a:rPr>
              <a:t>gösterdiği</a:t>
            </a:r>
            <a:r>
              <a:rPr lang="en-US" sz="2450" dirty="0">
                <a:latin typeface="Open Sans"/>
              </a:rPr>
              <a:t> </a:t>
            </a:r>
            <a:r>
              <a:rPr lang="en-US" sz="2450" dirty="0" err="1">
                <a:latin typeface="Open Sans"/>
              </a:rPr>
              <a:t>etkileşim</a:t>
            </a:r>
            <a:r>
              <a:rPr lang="en-US" sz="2450" dirty="0">
                <a:latin typeface="Open Sans"/>
              </a:rPr>
              <a:t> </a:t>
            </a:r>
            <a:r>
              <a:rPr lang="en-US" sz="2450" dirty="0" err="1" smtClean="0">
                <a:latin typeface="Open Sans"/>
              </a:rPr>
              <a:t>grupları</a:t>
            </a:r>
            <a:r>
              <a:rPr lang="tr-TR" sz="2450" dirty="0" err="1" smtClean="0">
                <a:latin typeface="Open Sans"/>
              </a:rPr>
              <a:t>nda</a:t>
            </a:r>
            <a:r>
              <a:rPr lang="tr-TR" sz="2450" dirty="0" smtClean="0">
                <a:latin typeface="Open Sans"/>
              </a:rPr>
              <a:t> mesleki anlamda paylaşımda bulunduk.</a:t>
            </a:r>
            <a:endParaRPr lang="en-US" sz="2450" dirty="0">
              <a:solidFill>
                <a:srgbClr val="7E6B73"/>
              </a:solidFill>
              <a:latin typeface="Open Sans"/>
            </a:endParaRPr>
          </a:p>
        </p:txBody>
      </p:sp>
      <p:pic>
        <p:nvPicPr>
          <p:cNvPr id="15363" name="Picture 3" descr="C:\Users\win10\Desktop\WhatsApp Image 2022-06-20 at 10.31.39.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689785"/>
            <a:ext cx="6459777" cy="484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376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651916"/>
            <a:ext cx="18544599"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p:cNvPicPr>
          <p:nvPr/>
        </p:nvPicPr>
        <p:blipFill>
          <a:blip r:embed="rId3"/>
          <a:srcRect/>
          <a:stretch>
            <a:fillRect/>
          </a:stretch>
        </p:blipFill>
        <p:spPr>
          <a:xfrm>
            <a:off x="18841" y="8965549"/>
            <a:ext cx="2019718" cy="1321451"/>
          </a:xfrm>
          <a:prstGeom prst="rect">
            <a:avLst/>
          </a:prstGeom>
        </p:spPr>
      </p:pic>
      <p:grpSp>
        <p:nvGrpSpPr>
          <p:cNvPr id="11" name="Group 11"/>
          <p:cNvGrpSpPr/>
          <p:nvPr/>
        </p:nvGrpSpPr>
        <p:grpSpPr>
          <a:xfrm>
            <a:off x="6042427" y="463056"/>
            <a:ext cx="11926482" cy="1886542"/>
            <a:chOff x="-3866731" y="205101"/>
            <a:chExt cx="15901977" cy="2515387"/>
          </a:xfrm>
        </p:grpSpPr>
        <p:sp>
          <p:nvSpPr>
            <p:cNvPr id="12" name="TextBox 12"/>
            <p:cNvSpPr txBox="1"/>
            <p:nvPr/>
          </p:nvSpPr>
          <p:spPr>
            <a:xfrm>
              <a:off x="0" y="2256943"/>
              <a:ext cx="12035246" cy="463545"/>
            </a:xfrm>
            <a:prstGeom prst="rect">
              <a:avLst/>
            </a:prstGeom>
          </p:spPr>
          <p:txBody>
            <a:bodyPr lIns="0" tIns="0" rIns="0" bIns="0" rtlCol="0" anchor="t">
              <a:spAutoFit/>
            </a:bodyPr>
            <a:lstStyle/>
            <a:p>
              <a:pPr algn="l">
                <a:lnSpc>
                  <a:spcPts val="2909"/>
                </a:lnSpc>
              </a:pPr>
              <a:endParaRPr lang="en-US" sz="2077" dirty="0">
                <a:solidFill>
                  <a:srgbClr val="7E6B73"/>
                </a:solidFill>
                <a:latin typeface="Open Sans"/>
              </a:endParaRPr>
            </a:p>
          </p:txBody>
        </p:sp>
        <p:sp>
          <p:nvSpPr>
            <p:cNvPr id="13" name="TextBox 13"/>
            <p:cNvSpPr txBox="1"/>
            <p:nvPr/>
          </p:nvSpPr>
          <p:spPr>
            <a:xfrm>
              <a:off x="-3866731" y="205101"/>
              <a:ext cx="12091246" cy="2051842"/>
            </a:xfrm>
            <a:prstGeom prst="rect">
              <a:avLst/>
            </a:prstGeom>
          </p:spPr>
          <p:txBody>
            <a:bodyPr lIns="0" tIns="0" rIns="0" bIns="0" rtlCol="0" anchor="t">
              <a:spAutoFit/>
            </a:bodyPr>
            <a:lstStyle/>
            <a:p>
              <a:pPr>
                <a:lnSpc>
                  <a:spcPts val="5995"/>
                </a:lnSpc>
              </a:pPr>
              <a:endParaRPr dirty="0"/>
            </a:p>
            <a:p>
              <a:pPr algn="ctr">
                <a:lnSpc>
                  <a:spcPts val="5995"/>
                </a:lnSpc>
              </a:pPr>
              <a:r>
                <a:rPr lang="tr-TR" sz="4400" dirty="0" smtClean="0">
                  <a:solidFill>
                    <a:srgbClr val="7E6B73"/>
                  </a:solidFill>
                  <a:latin typeface="Open Sans Bold"/>
                </a:rPr>
                <a:t>RİSK YOK ÖNLEM VAR</a:t>
              </a:r>
              <a:endParaRPr lang="en-US" sz="4400" dirty="0">
                <a:solidFill>
                  <a:srgbClr val="7E6B73"/>
                </a:solidFill>
                <a:latin typeface="Open Sans Bold"/>
              </a:endParaRPr>
            </a:p>
          </p:txBody>
        </p:sp>
      </p:grpSp>
      <p:sp>
        <p:nvSpPr>
          <p:cNvPr id="14" name="Metin kutusu 13"/>
          <p:cNvSpPr txBox="1"/>
          <p:nvPr/>
        </p:nvSpPr>
        <p:spPr>
          <a:xfrm>
            <a:off x="7303288" y="5810484"/>
            <a:ext cx="9972250" cy="523220"/>
          </a:xfrm>
          <a:prstGeom prst="rect">
            <a:avLst/>
          </a:prstGeom>
          <a:noFill/>
          <a:ln>
            <a:solidFill>
              <a:schemeClr val="accent1"/>
            </a:solidFill>
          </a:ln>
        </p:spPr>
        <p:txBody>
          <a:bodyPr wrap="square" rtlCol="0">
            <a:spAutoFit/>
          </a:bodyPr>
          <a:lstStyle/>
          <a:p>
            <a:pPr marL="285750" indent="-285750">
              <a:buFont typeface="Arial" pitchFamily="34" charset="0"/>
              <a:buChar char="•"/>
            </a:pPr>
            <a:endParaRPr lang="tr-TR" sz="28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60" y="380013"/>
            <a:ext cx="3962400" cy="474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47133" y="5121823"/>
            <a:ext cx="5081638" cy="450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0215" y="5810484"/>
            <a:ext cx="5241786" cy="447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5206015"/>
            <a:ext cx="5225448" cy="435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5334001" y="2175768"/>
            <a:ext cx="11941538" cy="2677656"/>
          </a:xfrm>
          <a:prstGeom prst="rect">
            <a:avLst/>
          </a:prstGeom>
          <a:noFill/>
        </p:spPr>
        <p:txBody>
          <a:bodyPr wrap="square" rtlCol="0">
            <a:spAutoFit/>
          </a:bodyPr>
          <a:lstStyle/>
          <a:p>
            <a:pPr marL="285750" indent="-285750" algn="just">
              <a:buFont typeface="Arial" pitchFamily="34" charset="0"/>
              <a:buChar char="•"/>
            </a:pPr>
            <a:r>
              <a:rPr lang="tr-TR" sz="2800" dirty="0" err="1">
                <a:latin typeface="Open Sans" charset="0"/>
                <a:ea typeface="Open Sans" charset="0"/>
                <a:cs typeface="Open Sans" charset="0"/>
              </a:rPr>
              <a:t>Eyyübiye</a:t>
            </a:r>
            <a:r>
              <a:rPr lang="tr-TR" sz="2800" dirty="0">
                <a:latin typeface="Open Sans" charset="0"/>
                <a:ea typeface="Open Sans" charset="0"/>
                <a:cs typeface="Open Sans" charset="0"/>
              </a:rPr>
              <a:t> ilçemizde uygulanan Risk Yok Önlem  Var projesi kapsamında okullarımızda uygulanan Risk Haritaları kapsamında tespit edilen  </a:t>
            </a:r>
            <a:r>
              <a:rPr lang="tr-TR" sz="2800" b="1" dirty="0">
                <a:latin typeface="Open Sans" charset="0"/>
                <a:ea typeface="Open Sans" charset="0"/>
                <a:cs typeface="Open Sans" charset="0"/>
              </a:rPr>
              <a:t>riskli </a:t>
            </a:r>
            <a:r>
              <a:rPr lang="tr-TR" sz="2800" dirty="0">
                <a:latin typeface="Open Sans" charset="0"/>
                <a:ea typeface="Open Sans" charset="0"/>
                <a:cs typeface="Open Sans" charset="0"/>
              </a:rPr>
              <a:t>öğrencilerimizin  takibinin  yapılması sağlanmıştır. Proje kapsamında toplamda </a:t>
            </a:r>
            <a:r>
              <a:rPr lang="tr-TR" sz="2800" b="1" dirty="0">
                <a:latin typeface="Open Sans" charset="0"/>
                <a:ea typeface="Open Sans" charset="0"/>
                <a:cs typeface="Open Sans" charset="0"/>
              </a:rPr>
              <a:t> 589 </a:t>
            </a:r>
            <a:r>
              <a:rPr lang="tr-TR" sz="2800" dirty="0">
                <a:latin typeface="Open Sans" charset="0"/>
                <a:ea typeface="Open Sans" charset="0"/>
                <a:cs typeface="Open Sans" charset="0"/>
              </a:rPr>
              <a:t>veli ziyareti/görüşmesi düzenlenmiş </a:t>
            </a:r>
            <a:r>
              <a:rPr lang="tr-TR" sz="2800" b="1" dirty="0">
                <a:latin typeface="Open Sans" charset="0"/>
                <a:ea typeface="Open Sans" charset="0"/>
                <a:cs typeface="Open Sans" charset="0"/>
              </a:rPr>
              <a:t>2346 </a:t>
            </a:r>
            <a:r>
              <a:rPr lang="tr-TR" sz="2800" dirty="0">
                <a:latin typeface="Open Sans" charset="0"/>
                <a:ea typeface="Open Sans" charset="0"/>
                <a:cs typeface="Open Sans" charset="0"/>
              </a:rPr>
              <a:t>veliye seminer verilmiş </a:t>
            </a:r>
            <a:r>
              <a:rPr lang="tr-TR" sz="2800" b="1" dirty="0">
                <a:latin typeface="Open Sans" charset="0"/>
                <a:ea typeface="Open Sans" charset="0"/>
                <a:cs typeface="Open Sans" charset="0"/>
              </a:rPr>
              <a:t>4470</a:t>
            </a:r>
            <a:r>
              <a:rPr lang="tr-TR" sz="2800" dirty="0">
                <a:latin typeface="Open Sans" charset="0"/>
                <a:ea typeface="Open Sans" charset="0"/>
                <a:cs typeface="Open Sans" charset="0"/>
              </a:rPr>
              <a:t> öğrenciye </a:t>
            </a:r>
            <a:r>
              <a:rPr lang="tr-TR" sz="2800" dirty="0" err="1">
                <a:latin typeface="Open Sans" charset="0"/>
                <a:ea typeface="Open Sans" charset="0"/>
                <a:cs typeface="Open Sans" charset="0"/>
              </a:rPr>
              <a:t>psiko</a:t>
            </a:r>
            <a:r>
              <a:rPr lang="tr-TR" sz="2800" dirty="0">
                <a:latin typeface="Open Sans" charset="0"/>
                <a:ea typeface="Open Sans" charset="0"/>
                <a:cs typeface="Open Sans" charset="0"/>
              </a:rPr>
              <a:t> eğitim programı uygulanmıştır.</a:t>
            </a:r>
            <a:endParaRPr lang="tr-TR" sz="2800" b="1" dirty="0">
              <a:latin typeface="Open Sans" charset="0"/>
              <a:ea typeface="Open Sans" charset="0"/>
              <a:cs typeface="Open Sans" charset="0"/>
            </a:endParaRPr>
          </a:p>
        </p:txBody>
      </p:sp>
    </p:spTree>
    <p:extLst>
      <p:ext uri="{BB962C8B-B14F-4D97-AF65-F5344CB8AC3E}">
        <p14:creationId xmlns:p14="http://schemas.microsoft.com/office/powerpoint/2010/main" val="283972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prstClr val="black"/>
              <a:srgbClr val="91E072">
                <a:tint val="45000"/>
                <a:satMod val="400000"/>
              </a:srgbClr>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8613287"/>
            <a:ext cx="18288000"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8765180"/>
            <a:ext cx="2209801" cy="144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1430000" y="2148713"/>
            <a:ext cx="6629400" cy="5262979"/>
          </a:xfrm>
          <a:prstGeom prst="rect">
            <a:avLst/>
          </a:prstGeom>
          <a:noFill/>
        </p:spPr>
        <p:txBody>
          <a:bodyPr wrap="square" rtlCol="0">
            <a:spAutoFit/>
          </a:bodyPr>
          <a:lstStyle/>
          <a:p>
            <a:r>
              <a:rPr lang="tr-TR" sz="2800" dirty="0">
                <a:latin typeface="Open Sans "/>
              </a:rPr>
              <a:t>Kurumumuz Özel Eğitim Hizmetleri ve Rehberlik ve Psikolojik </a:t>
            </a:r>
            <a:r>
              <a:rPr lang="tr-TR" sz="2800" dirty="0" smtClean="0">
                <a:latin typeface="Open Sans "/>
              </a:rPr>
              <a:t>Danışmanlık </a:t>
            </a:r>
            <a:r>
              <a:rPr lang="tr-TR" sz="2800" dirty="0">
                <a:latin typeface="Open Sans "/>
              </a:rPr>
              <a:t>hizmetleri bölümümüz tarafından GAP Mesleki ve Teknik Anadolu Lisesi Konferans Salonunda  Özel Eğitim ve PDR süreçleri hakkında bilgilendirme toplantısı yapıldı. Toplantıda Özel Eğitim yönlendirme süreçleri, Özel Gereksinimli Bireylerin takibi, okullarda PDR hizmetleri vb. konularda </a:t>
            </a:r>
            <a:r>
              <a:rPr lang="tr-TR" sz="2800" dirty="0" err="1">
                <a:latin typeface="Open Sans "/>
              </a:rPr>
              <a:t>Eyyübiyemizde</a:t>
            </a:r>
            <a:r>
              <a:rPr lang="tr-TR" sz="2800" dirty="0">
                <a:latin typeface="Open Sans "/>
              </a:rPr>
              <a:t> görev yapan </a:t>
            </a:r>
            <a:r>
              <a:rPr lang="tr-TR" sz="2800" b="1" dirty="0" smtClean="0">
                <a:latin typeface="Open Sans "/>
              </a:rPr>
              <a:t>100 </a:t>
            </a:r>
            <a:r>
              <a:rPr lang="tr-TR" sz="2800" b="1" dirty="0" smtClean="0">
                <a:latin typeface="Open Sans "/>
              </a:rPr>
              <a:t>idarecimize </a:t>
            </a:r>
            <a:r>
              <a:rPr lang="tr-TR" sz="2800" dirty="0">
                <a:latin typeface="Open Sans "/>
              </a:rPr>
              <a:t>bilgiler verildi</a:t>
            </a:r>
            <a:r>
              <a:rPr lang="tr-TR" sz="2800" dirty="0" smtClean="0">
                <a:latin typeface="Open Sans "/>
              </a:rPr>
              <a:t>.</a:t>
            </a:r>
            <a:endParaRPr lang="tr-TR" sz="2800" dirty="0">
              <a:latin typeface="Open Sans "/>
              <a:ea typeface="Open Sans" charset="0"/>
              <a:cs typeface="Open Sans" charset="0"/>
            </a:endParaRPr>
          </a:p>
        </p:txBody>
      </p:sp>
      <p:sp>
        <p:nvSpPr>
          <p:cNvPr id="3" name="Metin kutusu 2"/>
          <p:cNvSpPr txBox="1"/>
          <p:nvPr/>
        </p:nvSpPr>
        <p:spPr>
          <a:xfrm>
            <a:off x="652235" y="571500"/>
            <a:ext cx="17407165" cy="2308324"/>
          </a:xfrm>
          <a:prstGeom prst="rect">
            <a:avLst/>
          </a:prstGeom>
          <a:noFill/>
        </p:spPr>
        <p:txBody>
          <a:bodyPr wrap="square" rtlCol="0">
            <a:spAutoFit/>
          </a:bodyPr>
          <a:lstStyle/>
          <a:p>
            <a:r>
              <a:rPr lang="tr-TR" sz="4800" dirty="0" smtClean="0">
                <a:solidFill>
                  <a:srgbClr val="7E6B73"/>
                </a:solidFill>
                <a:latin typeface="Open Sans Bold"/>
              </a:rPr>
              <a:t>OKUL MÜDÜR YARDIMCILARINA ÖZEL EĞİTİM SÜREÇLERİ BİLGİLENDİRME TOPLANTISI </a:t>
            </a:r>
            <a:r>
              <a:rPr lang="tr-TR" sz="4800" dirty="0" smtClean="0">
                <a:solidFill>
                  <a:srgbClr val="7E6B73"/>
                </a:solidFill>
                <a:latin typeface="Open Sans Bold"/>
              </a:rPr>
              <a:t>DÜZENLENDİ</a:t>
            </a:r>
          </a:p>
          <a:p>
            <a:endParaRPr lang="tr-TR" sz="4800" dirty="0"/>
          </a:p>
        </p:txBody>
      </p:sp>
      <p:pic>
        <p:nvPicPr>
          <p:cNvPr id="4" name="Picture 2" descr="C:\Users\hp\Desktop\sene sonu slayt\30090117_WhatsApp-Image-2021-09-28-at-15.37.2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6963" y="3354514"/>
            <a:ext cx="4825381" cy="27189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sene sonu slayt\30094200_WhatsApp-Image-2021-09-28-at-15.37.27-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2532302"/>
            <a:ext cx="59944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347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503904"/>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p:cNvPicPr>
          <p:nvPr/>
        </p:nvPicPr>
        <p:blipFill>
          <a:blip r:embed="rId3"/>
          <a:srcRect/>
          <a:stretch>
            <a:fillRect/>
          </a:stretch>
        </p:blipFill>
        <p:spPr>
          <a:xfrm>
            <a:off x="16268282" y="8751228"/>
            <a:ext cx="2019718" cy="1321451"/>
          </a:xfrm>
          <a:prstGeom prst="rect">
            <a:avLst/>
          </a:prstGeom>
        </p:spPr>
      </p:pic>
      <p:sp>
        <p:nvSpPr>
          <p:cNvPr id="9" name="TextBox 9"/>
          <p:cNvSpPr txBox="1"/>
          <p:nvPr/>
        </p:nvSpPr>
        <p:spPr>
          <a:xfrm>
            <a:off x="8209707" y="109808"/>
            <a:ext cx="9068434" cy="1538883"/>
          </a:xfrm>
          <a:prstGeom prst="rect">
            <a:avLst/>
          </a:prstGeom>
        </p:spPr>
        <p:txBody>
          <a:bodyPr lIns="0" tIns="0" rIns="0" bIns="0" rtlCol="0" anchor="t">
            <a:spAutoFit/>
          </a:bodyPr>
          <a:lstStyle/>
          <a:p>
            <a:pPr>
              <a:lnSpc>
                <a:spcPts val="5995"/>
              </a:lnSpc>
            </a:pPr>
            <a:endParaRPr dirty="0"/>
          </a:p>
          <a:p>
            <a:pPr algn="ctr">
              <a:lnSpc>
                <a:spcPts val="5995"/>
              </a:lnSpc>
            </a:pPr>
            <a:r>
              <a:rPr lang="tr-TR" sz="4800" dirty="0" smtClean="0">
                <a:solidFill>
                  <a:srgbClr val="7E6B73"/>
                </a:solidFill>
                <a:latin typeface="Open Sans Bold"/>
              </a:rPr>
              <a:t>REHBERLİK SOKAKTA</a:t>
            </a:r>
            <a:endParaRPr lang="en-US" sz="4800" dirty="0">
              <a:solidFill>
                <a:srgbClr val="7E6B73"/>
              </a:solidFill>
              <a:latin typeface="Open Sans Bold"/>
            </a:endParaRPr>
          </a:p>
        </p:txBody>
      </p:sp>
      <p:pic>
        <p:nvPicPr>
          <p:cNvPr id="10" name="Picture 7"/>
          <p:cNvPicPr>
            <a:picLocks noChangeAspect="1"/>
          </p:cNvPicPr>
          <p:nvPr/>
        </p:nvPicPr>
        <p:blipFill>
          <a:blip r:embed="rId4"/>
          <a:srcRect/>
          <a:stretch>
            <a:fillRect/>
          </a:stretch>
        </p:blipFill>
        <p:spPr>
          <a:xfrm>
            <a:off x="387926" y="722801"/>
            <a:ext cx="5770419" cy="4327815"/>
          </a:xfrm>
          <a:prstGeom prst="rect">
            <a:avLst/>
          </a:prstGeom>
        </p:spPr>
      </p:pic>
      <p:pic>
        <p:nvPicPr>
          <p:cNvPr id="11" name="Picture 6"/>
          <p:cNvPicPr>
            <a:picLocks noChangeAspect="1"/>
          </p:cNvPicPr>
          <p:nvPr/>
        </p:nvPicPr>
        <p:blipFill>
          <a:blip r:embed="rId5"/>
          <a:srcRect/>
          <a:stretch>
            <a:fillRect/>
          </a:stretch>
        </p:blipFill>
        <p:spPr>
          <a:xfrm>
            <a:off x="387927" y="5372100"/>
            <a:ext cx="5770419" cy="4333450"/>
          </a:xfrm>
          <a:prstGeom prst="rect">
            <a:avLst/>
          </a:prstGeom>
        </p:spPr>
      </p:pic>
      <p:sp>
        <p:nvSpPr>
          <p:cNvPr id="14" name="TextBox 10"/>
          <p:cNvSpPr txBox="1"/>
          <p:nvPr/>
        </p:nvSpPr>
        <p:spPr>
          <a:xfrm>
            <a:off x="7543800" y="1638300"/>
            <a:ext cx="9866728" cy="5651932"/>
          </a:xfrm>
          <a:prstGeom prst="rect">
            <a:avLst/>
          </a:prstGeom>
        </p:spPr>
        <p:txBody>
          <a:bodyPr wrap="square" lIns="0" tIns="0" rIns="0" bIns="0" rtlCol="0" anchor="t">
            <a:spAutoFit/>
          </a:bodyPr>
          <a:lstStyle/>
          <a:p>
            <a:pPr algn="l">
              <a:lnSpc>
                <a:spcPts val="3431"/>
              </a:lnSpc>
            </a:pPr>
            <a:endParaRPr sz="2800" dirty="0">
              <a:latin typeface="Open Sans" charset="0"/>
              <a:ea typeface="Open Sans" charset="0"/>
              <a:cs typeface="Open Sans" charset="0"/>
            </a:endParaRPr>
          </a:p>
          <a:p>
            <a:pPr marL="342900" indent="-342900" algn="l">
              <a:lnSpc>
                <a:spcPts val="3431"/>
              </a:lnSpc>
              <a:buFont typeface="Arial" pitchFamily="34" charset="0"/>
              <a:buChar char="•"/>
            </a:pPr>
            <a:r>
              <a:rPr lang="en-US" sz="2800" dirty="0" err="1">
                <a:latin typeface="Open Sans" charset="0"/>
                <a:ea typeface="Open Sans" charset="0"/>
                <a:cs typeface="Open Sans" charset="0"/>
              </a:rPr>
              <a:t>Eyyübiye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ilçemizde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uygulanan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Rehberlik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Sokakta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projesi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kapsamında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ilçemizde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görev</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yapan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gönüllü</a:t>
            </a:r>
            <a:r>
              <a:rPr lang="en-US" sz="2800" dirty="0">
                <a:latin typeface="Open Sans" charset="0"/>
                <a:ea typeface="Open Sans" charset="0"/>
                <a:cs typeface="Open Sans" charset="0"/>
              </a:rPr>
              <a:t> </a:t>
            </a:r>
            <a:r>
              <a:rPr lang="en-US" sz="2800" b="1" dirty="0">
                <a:latin typeface="Open Sans" charset="0"/>
                <a:ea typeface="Open Sans" charset="0"/>
                <a:cs typeface="Open Sans" charset="0"/>
              </a:rPr>
              <a:t>29 </a:t>
            </a:r>
            <a:r>
              <a:rPr lang="en-US" sz="2800" dirty="0" err="1">
                <a:latin typeface="Open Sans" charset="0"/>
                <a:ea typeface="Open Sans" charset="0"/>
                <a:cs typeface="Open Sans" charset="0"/>
              </a:rPr>
              <a:t>Psikolojik</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Danışman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arkadaşımız</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Eyyübiye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ilçemizdeki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dezavantajlı</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mahallelerde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ikamet</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eden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velilerimize</a:t>
            </a:r>
            <a:r>
              <a:rPr lang="en-US" sz="2800" dirty="0">
                <a:latin typeface="Open Sans" charset="0"/>
                <a:ea typeface="Open Sans" charset="0"/>
                <a:cs typeface="Open Sans" charset="0"/>
              </a:rPr>
              <a:t> 14 </a:t>
            </a:r>
            <a:r>
              <a:rPr lang="en-US" sz="2800" dirty="0" err="1">
                <a:latin typeface="Open Sans" charset="0"/>
                <a:ea typeface="Open Sans" charset="0"/>
                <a:cs typeface="Open Sans" charset="0"/>
              </a:rPr>
              <a:t>hafta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boyunca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ziyaret</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gerçekleştirdi</a:t>
            </a:r>
            <a:r>
              <a:rPr lang="en-US" sz="2800" dirty="0">
                <a:latin typeface="Open Sans" charset="0"/>
                <a:ea typeface="Open Sans" charset="0"/>
                <a:cs typeface="Open Sans" charset="0"/>
              </a:rPr>
              <a:t>. </a:t>
            </a:r>
            <a:r>
              <a:rPr lang="en-US" sz="2800" dirty="0" err="1" smtClean="0">
                <a:latin typeface="Open Sans" charset="0"/>
                <a:ea typeface="Open Sans" charset="0"/>
                <a:cs typeface="Open Sans" charset="0"/>
              </a:rPr>
              <a:t>Çatkapı</a:t>
            </a:r>
            <a:r>
              <a:rPr lang="en-US" sz="2800" dirty="0" smtClean="0">
                <a:latin typeface="Open Sans" charset="0"/>
                <a:ea typeface="Open Sans" charset="0"/>
                <a:cs typeface="Open Sans" charset="0"/>
              </a:rPr>
              <a:t> </a:t>
            </a:r>
            <a:r>
              <a:rPr lang="en-US" sz="2800" dirty="0" err="1">
                <a:latin typeface="Open Sans" charset="0"/>
                <a:ea typeface="Open Sans" charset="0"/>
                <a:cs typeface="Open Sans" charset="0"/>
              </a:rPr>
              <a:t>yapılan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ziyaretlerde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velilerimize</a:t>
            </a:r>
            <a:r>
              <a:rPr lang="en-US" sz="2800" dirty="0">
                <a:latin typeface="Open Sans" charset="0"/>
                <a:ea typeface="Open Sans" charset="0"/>
                <a:cs typeface="Open Sans" charset="0"/>
              </a:rPr>
              <a:t> </a:t>
            </a:r>
            <a:r>
              <a:rPr lang="en-US" sz="2800" b="1" dirty="0" err="1">
                <a:latin typeface="Open Sans" charset="0"/>
                <a:ea typeface="Open Sans" charset="0"/>
                <a:cs typeface="Open Sans" charset="0"/>
              </a:rPr>
              <a:t>Mahremiyet</a:t>
            </a:r>
            <a:r>
              <a:rPr lang="en-US" sz="2800" b="1" dirty="0">
                <a:latin typeface="Open Sans" charset="0"/>
                <a:ea typeface="Open Sans" charset="0"/>
                <a:cs typeface="Open Sans" charset="0"/>
              </a:rPr>
              <a:t>, </a:t>
            </a:r>
            <a:r>
              <a:rPr lang="en-US" sz="2800" b="1" dirty="0" err="1">
                <a:latin typeface="Open Sans" charset="0"/>
                <a:ea typeface="Open Sans" charset="0"/>
                <a:cs typeface="Open Sans" charset="0"/>
              </a:rPr>
              <a:t>Bağımlılı</a:t>
            </a:r>
            <a:r>
              <a:rPr lang="tr-TR" sz="2800" b="1" dirty="0">
                <a:latin typeface="Open Sans" charset="0"/>
                <a:ea typeface="Open Sans" charset="0"/>
                <a:cs typeface="Open Sans" charset="0"/>
              </a:rPr>
              <a:t>k</a:t>
            </a:r>
            <a:r>
              <a:rPr lang="en-US" sz="2800" b="1" dirty="0">
                <a:latin typeface="Open Sans" charset="0"/>
                <a:ea typeface="Open Sans" charset="0"/>
                <a:cs typeface="Open Sans" charset="0"/>
              </a:rPr>
              <a:t>, </a:t>
            </a:r>
            <a:r>
              <a:rPr lang="en-US" sz="2800" b="1" dirty="0" err="1">
                <a:latin typeface="Open Sans" charset="0"/>
                <a:ea typeface="Open Sans" charset="0"/>
                <a:cs typeface="Open Sans" charset="0"/>
              </a:rPr>
              <a:t>Temizlik-Hijyen</a:t>
            </a:r>
            <a:r>
              <a:rPr lang="en-US" sz="2800" b="1" dirty="0">
                <a:latin typeface="Open Sans" charset="0"/>
                <a:ea typeface="Open Sans" charset="0"/>
                <a:cs typeface="Open Sans" charset="0"/>
              </a:rPr>
              <a:t>, </a:t>
            </a:r>
            <a:r>
              <a:rPr lang="en-US" sz="2800" b="1" dirty="0" err="1">
                <a:latin typeface="Open Sans" charset="0"/>
                <a:ea typeface="Open Sans" charset="0"/>
                <a:cs typeface="Open Sans" charset="0"/>
              </a:rPr>
              <a:t>Okul</a:t>
            </a:r>
            <a:r>
              <a:rPr lang="en-US" sz="2800" b="1" dirty="0">
                <a:latin typeface="Open Sans" charset="0"/>
                <a:ea typeface="Open Sans" charset="0"/>
                <a:cs typeface="Open Sans" charset="0"/>
              </a:rPr>
              <a:t> </a:t>
            </a:r>
            <a:r>
              <a:rPr lang="en-US" sz="2800" b="1" dirty="0" err="1">
                <a:latin typeface="Open Sans" charset="0"/>
                <a:ea typeface="Open Sans" charset="0"/>
                <a:cs typeface="Open Sans" charset="0"/>
              </a:rPr>
              <a:t>Başarısını</a:t>
            </a:r>
            <a:r>
              <a:rPr lang="en-US" sz="2800" b="1" dirty="0">
                <a:latin typeface="Open Sans" charset="0"/>
                <a:ea typeface="Open Sans" charset="0"/>
                <a:cs typeface="Open Sans" charset="0"/>
              </a:rPr>
              <a:t> </a:t>
            </a:r>
            <a:r>
              <a:rPr lang="en-US" sz="2800" b="1" dirty="0" err="1">
                <a:latin typeface="Open Sans" charset="0"/>
                <a:ea typeface="Open Sans" charset="0"/>
                <a:cs typeface="Open Sans" charset="0"/>
              </a:rPr>
              <a:t>artırma</a:t>
            </a:r>
            <a:r>
              <a:rPr lang="tr-TR" sz="2800" b="1" dirty="0">
                <a:latin typeface="Open Sans" charset="0"/>
                <a:ea typeface="Open Sans" charset="0"/>
                <a:cs typeface="Open Sans" charset="0"/>
              </a:rPr>
              <a:t>, Aile İçi İletişim, Şiddeti Önleme</a:t>
            </a:r>
            <a:r>
              <a:rPr lang="en-US" sz="2800" b="1" dirty="0">
                <a:latin typeface="Open Sans" charset="0"/>
                <a:ea typeface="Open Sans" charset="0"/>
                <a:cs typeface="Open Sans" charset="0"/>
              </a:rPr>
              <a:t> </a:t>
            </a:r>
            <a:r>
              <a:rPr lang="en-US" sz="2800" dirty="0" err="1">
                <a:latin typeface="Open Sans" charset="0"/>
                <a:ea typeface="Open Sans" charset="0"/>
                <a:cs typeface="Open Sans" charset="0"/>
              </a:rPr>
              <a:t>konularda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bilgilendirmeler</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yapıldı</a:t>
            </a:r>
            <a:r>
              <a:rPr lang="en-US" sz="2800" dirty="0">
                <a:latin typeface="Open Sans" charset="0"/>
                <a:ea typeface="Open Sans" charset="0"/>
                <a:cs typeface="Open Sans" charset="0"/>
              </a:rPr>
              <a:t>. </a:t>
            </a:r>
            <a:endParaRPr lang="tr-TR" sz="2800" dirty="0" smtClean="0">
              <a:latin typeface="Open Sans" charset="0"/>
              <a:ea typeface="Open Sans" charset="0"/>
              <a:cs typeface="Open Sans" charset="0"/>
            </a:endParaRPr>
          </a:p>
          <a:p>
            <a:pPr marL="342900" indent="-342900" algn="l">
              <a:lnSpc>
                <a:spcPts val="3431"/>
              </a:lnSpc>
              <a:buFont typeface="Arial" pitchFamily="34" charset="0"/>
              <a:buChar char="•"/>
            </a:pPr>
            <a:r>
              <a:rPr lang="en-US" sz="2800" dirty="0" err="1" smtClean="0">
                <a:latin typeface="Open Sans" charset="0"/>
                <a:ea typeface="Open Sans" charset="0"/>
                <a:cs typeface="Open Sans" charset="0"/>
              </a:rPr>
              <a:t>Okula</a:t>
            </a:r>
            <a:r>
              <a:rPr lang="en-US" sz="2800" dirty="0" smtClean="0">
                <a:latin typeface="Open Sans" charset="0"/>
                <a:ea typeface="Open Sans" charset="0"/>
                <a:cs typeface="Open Sans" charset="0"/>
              </a:rPr>
              <a:t> </a:t>
            </a:r>
            <a:r>
              <a:rPr lang="en-US" sz="2800" dirty="0" err="1">
                <a:latin typeface="Open Sans" charset="0"/>
                <a:ea typeface="Open Sans" charset="0"/>
                <a:cs typeface="Open Sans" charset="0"/>
              </a:rPr>
              <a:t>devam</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etmeyen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öğrenciler</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ve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özel</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gereksinimli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öğrenciler</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tespit</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edilerek</a:t>
            </a:r>
            <a:r>
              <a:rPr lang="en-US" sz="2800" b="1" dirty="0">
                <a:latin typeface="Open Sans" charset="0"/>
                <a:ea typeface="Open Sans" charset="0"/>
                <a:cs typeface="Open Sans" charset="0"/>
              </a:rPr>
              <a:t> 7 </a:t>
            </a:r>
            <a:r>
              <a:rPr lang="en-US" sz="2800" dirty="0" err="1">
                <a:latin typeface="Open Sans" charset="0"/>
                <a:ea typeface="Open Sans" charset="0"/>
                <a:cs typeface="Open Sans" charset="0"/>
              </a:rPr>
              <a:t>öğrencimizin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okullara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devamı</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sağlandı</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Sene</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boyunca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yapılan</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ziyaretler</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kapsamında</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toplam</a:t>
            </a:r>
            <a:r>
              <a:rPr lang="en-US" sz="2800" b="1" dirty="0">
                <a:latin typeface="Open Sans" charset="0"/>
                <a:ea typeface="Open Sans" charset="0"/>
                <a:cs typeface="Open Sans" charset="0"/>
              </a:rPr>
              <a:t> 1355 </a:t>
            </a:r>
            <a:r>
              <a:rPr lang="en-US" sz="2800" dirty="0" err="1">
                <a:latin typeface="Open Sans" charset="0"/>
                <a:ea typeface="Open Sans" charset="0"/>
                <a:cs typeface="Open Sans" charset="0"/>
              </a:rPr>
              <a:t>ev</a:t>
            </a:r>
            <a:r>
              <a:rPr lang="en-US" sz="2800" dirty="0">
                <a:latin typeface="Open Sans" charset="0"/>
                <a:ea typeface="Open Sans" charset="0"/>
                <a:cs typeface="Open Sans" charset="0"/>
              </a:rPr>
              <a:t>/</a:t>
            </a:r>
            <a:r>
              <a:rPr lang="en-US" sz="2800" dirty="0" err="1">
                <a:latin typeface="Open Sans" charset="0"/>
                <a:ea typeface="Open Sans" charset="0"/>
                <a:cs typeface="Open Sans" charset="0"/>
              </a:rPr>
              <a:t>iş</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yeri</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ziyaret</a:t>
            </a:r>
            <a:r>
              <a:rPr lang="en-US" sz="2800" dirty="0">
                <a:latin typeface="Open Sans" charset="0"/>
                <a:ea typeface="Open Sans" charset="0"/>
                <a:cs typeface="Open Sans" charset="0"/>
              </a:rPr>
              <a:t> </a:t>
            </a:r>
            <a:r>
              <a:rPr lang="en-US" sz="2800" dirty="0" err="1">
                <a:latin typeface="Open Sans" charset="0"/>
                <a:ea typeface="Open Sans" charset="0"/>
                <a:cs typeface="Open Sans" charset="0"/>
              </a:rPr>
              <a:t>edildi</a:t>
            </a:r>
            <a:r>
              <a:rPr lang="en-US" sz="2800" dirty="0">
                <a:latin typeface="Open Sans" charset="0"/>
                <a:ea typeface="Open Sans" charset="0"/>
                <a:cs typeface="Open Sans" charset="0"/>
              </a:rPr>
              <a:t>.</a:t>
            </a:r>
          </a:p>
        </p:txBody>
      </p:sp>
    </p:spTree>
    <p:extLst>
      <p:ext uri="{BB962C8B-B14F-4D97-AF65-F5344CB8AC3E}">
        <p14:creationId xmlns:p14="http://schemas.microsoft.com/office/powerpoint/2010/main" val="35651098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503904"/>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p:cNvPicPr>
          <p:nvPr/>
        </p:nvPicPr>
        <p:blipFill>
          <a:blip r:embed="rId3"/>
          <a:srcRect/>
          <a:stretch>
            <a:fillRect/>
          </a:stretch>
        </p:blipFill>
        <p:spPr>
          <a:xfrm>
            <a:off x="16268282" y="8751228"/>
            <a:ext cx="2019718" cy="1321451"/>
          </a:xfrm>
          <a:prstGeom prst="rect">
            <a:avLst/>
          </a:prstGeom>
        </p:spPr>
      </p:pic>
      <p:sp>
        <p:nvSpPr>
          <p:cNvPr id="9" name="TextBox 9"/>
          <p:cNvSpPr txBox="1"/>
          <p:nvPr/>
        </p:nvSpPr>
        <p:spPr>
          <a:xfrm>
            <a:off x="1447800" y="-190500"/>
            <a:ext cx="16306800" cy="2000548"/>
          </a:xfrm>
          <a:prstGeom prst="rect">
            <a:avLst/>
          </a:prstGeom>
        </p:spPr>
        <p:txBody>
          <a:bodyPr wrap="square" lIns="0" tIns="0" rIns="0" bIns="0" rtlCol="0" anchor="t">
            <a:spAutoFit/>
          </a:bodyPr>
          <a:lstStyle/>
          <a:p>
            <a:pPr>
              <a:lnSpc>
                <a:spcPts val="5995"/>
              </a:lnSpc>
            </a:pPr>
            <a:endParaRPr dirty="0"/>
          </a:p>
          <a:p>
            <a:r>
              <a:rPr lang="tr-TR" sz="4000" dirty="0" smtClean="0">
                <a:solidFill>
                  <a:srgbClr val="7E6B73"/>
                </a:solidFill>
                <a:latin typeface="Open Sans Bold"/>
              </a:rPr>
              <a:t>İL MİLLİ EĞİTİM MÜDÜRÜMÜZÜN KATILIMIYLA REHBERLİK SOKAKTA PROJEMİZİ SONA ERDİRDİK!</a:t>
            </a:r>
            <a:endParaRPr lang="en-US" sz="4000" dirty="0">
              <a:solidFill>
                <a:srgbClr val="7E6B73"/>
              </a:solidFill>
              <a:latin typeface="Open Sans Bold"/>
            </a:endParaRPr>
          </a:p>
        </p:txBody>
      </p:sp>
      <p:sp>
        <p:nvSpPr>
          <p:cNvPr id="14" name="TextBox 10"/>
          <p:cNvSpPr txBox="1"/>
          <p:nvPr/>
        </p:nvSpPr>
        <p:spPr>
          <a:xfrm>
            <a:off x="7543800" y="2489548"/>
            <a:ext cx="10210800" cy="2599814"/>
          </a:xfrm>
          <a:prstGeom prst="rect">
            <a:avLst/>
          </a:prstGeom>
        </p:spPr>
        <p:txBody>
          <a:bodyPr wrap="square" lIns="0" tIns="0" rIns="0" bIns="0" rtlCol="0" anchor="t">
            <a:spAutoFit/>
          </a:bodyPr>
          <a:lstStyle/>
          <a:p>
            <a:pPr algn="l">
              <a:lnSpc>
                <a:spcPts val="3431"/>
              </a:lnSpc>
            </a:pPr>
            <a:endParaRPr sz="2800" dirty="0">
              <a:latin typeface="Open Sans" charset="0"/>
              <a:ea typeface="Open Sans" charset="0"/>
              <a:cs typeface="Open Sans" charset="0"/>
            </a:endParaRPr>
          </a:p>
          <a:p>
            <a:pPr marL="342900" indent="-342900" algn="l">
              <a:lnSpc>
                <a:spcPts val="3431"/>
              </a:lnSpc>
              <a:buFont typeface="Arial" pitchFamily="34" charset="0"/>
              <a:buChar char="•"/>
            </a:pPr>
            <a:r>
              <a:rPr lang="tr-TR" sz="2800" dirty="0" smtClean="0">
                <a:latin typeface="Open Sans" charset="0"/>
                <a:ea typeface="Open Sans" charset="0"/>
                <a:cs typeface="Open Sans" charset="0"/>
              </a:rPr>
              <a:t>İlçemiz genelinde yürüttüğümüz Rehberlik Sokakta projemizi İl Milli Eğitim Müdürümüz Sn. Fevzi </a:t>
            </a:r>
            <a:r>
              <a:rPr lang="tr-TR" sz="2800" dirty="0" err="1" smtClean="0">
                <a:latin typeface="Open Sans" charset="0"/>
                <a:ea typeface="Open Sans" charset="0"/>
                <a:cs typeface="Open Sans" charset="0"/>
              </a:rPr>
              <a:t>KURT’un</a:t>
            </a:r>
            <a:r>
              <a:rPr lang="tr-TR" sz="2800" dirty="0" smtClean="0">
                <a:latin typeface="Open Sans" charset="0"/>
                <a:ea typeface="Open Sans" charset="0"/>
                <a:cs typeface="Open Sans" charset="0"/>
              </a:rPr>
              <a:t> katılımıyla sonlandırdık. Programda konuşan Müdürümüz arkadaşlarımıza teşekkür ederek önümüzdeki sene de böyle güzel projelerin devam etmesini istedi.</a:t>
            </a:r>
          </a:p>
        </p:txBody>
      </p:sp>
      <p:pic>
        <p:nvPicPr>
          <p:cNvPr id="2050" name="Picture 2" descr="C:\Users\hp\Desktop\10102558_WhatsApp-Image-2022-06-08-at-15.4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10048"/>
            <a:ext cx="5257800" cy="39588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0102527_WhatsApp-Image-2022-06-08-at-15.43.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057900"/>
            <a:ext cx="6629400" cy="372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807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71" y="8693979"/>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295401" y="723899"/>
            <a:ext cx="16677122" cy="769441"/>
          </a:xfrm>
          <a:prstGeom prst="rect">
            <a:avLst/>
          </a:prstGeom>
        </p:spPr>
        <p:txBody>
          <a:bodyPr wrap="square">
            <a:spAutoFit/>
          </a:bodyPr>
          <a:lstStyle/>
          <a:p>
            <a:r>
              <a:rPr lang="tr-TR" sz="4400" dirty="0">
                <a:solidFill>
                  <a:schemeClr val="bg1">
                    <a:lumMod val="50000"/>
                  </a:schemeClr>
                </a:solidFill>
                <a:latin typeface="Open Sans Bold" charset="0"/>
                <a:ea typeface="Open Sans Bold" charset="0"/>
                <a:cs typeface="Open Sans Bold" charset="0"/>
              </a:rPr>
              <a:t>SAYIN VALİMİZ SALİH AYHAN İLE BİR ARAYA GELDİK</a:t>
            </a:r>
          </a:p>
        </p:txBody>
      </p:sp>
      <p:pic>
        <p:nvPicPr>
          <p:cNvPr id="11266" name="Picture 2" descr="SAYIN VALİMİZ SALİH AYHAN İLE BİR ARAYA GELD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19282"/>
            <a:ext cx="6324599" cy="41652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13-06-2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096073"/>
            <a:ext cx="7239000" cy="4814217"/>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6781800" y="1819282"/>
            <a:ext cx="10058400" cy="3108543"/>
          </a:xfrm>
          <a:prstGeom prst="rect">
            <a:avLst/>
          </a:prstGeom>
        </p:spPr>
        <p:txBody>
          <a:bodyPr wrap="square">
            <a:spAutoFit/>
          </a:bodyPr>
          <a:lstStyle/>
          <a:p>
            <a:r>
              <a:rPr lang="tr-TR" sz="2800" dirty="0">
                <a:latin typeface="Open Sans" charset="0"/>
                <a:ea typeface="Open Sans" charset="0"/>
                <a:cs typeface="Open Sans" charset="0"/>
              </a:rPr>
              <a:t>Şanlıurfa Valimiz Sayın Salih Ayhan "Rehberlik Sokakta" projemizde görev alan Psikolojik Danışman arkadaşlarımızla toplantı gerçekleştirdi. Sohbet havasında geçen toplantı kapsamında uyguladığımız projelerin sunumunu dinleyen Valimiz projelerimize katışım gösteren Psikolojik Danışmanlarımıza teşekkür ederek yapılan işin çok kıymetli olduğundan bahsetti.</a:t>
            </a:r>
          </a:p>
        </p:txBody>
      </p:sp>
      <p:pic>
        <p:nvPicPr>
          <p:cNvPr id="7" name="Picture 5"/>
          <p:cNvPicPr>
            <a:picLocks noChangeAspect="1"/>
          </p:cNvPicPr>
          <p:nvPr/>
        </p:nvPicPr>
        <p:blipFill>
          <a:blip r:embed="rId5"/>
          <a:srcRect/>
          <a:stretch>
            <a:fillRect/>
          </a:stretch>
        </p:blipFill>
        <p:spPr>
          <a:xfrm>
            <a:off x="15830341" y="8965549"/>
            <a:ext cx="2019718" cy="1321451"/>
          </a:xfrm>
          <a:prstGeom prst="rect">
            <a:avLst/>
          </a:prstGeom>
        </p:spPr>
      </p:pic>
    </p:spTree>
    <p:extLst>
      <p:ext uri="{BB962C8B-B14F-4D97-AF65-F5344CB8AC3E}">
        <p14:creationId xmlns:p14="http://schemas.microsoft.com/office/powerpoint/2010/main" val="31895564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29491" y="495296"/>
            <a:ext cx="17509106" cy="9363805"/>
          </a:xfrm>
          <a:prstGeom prst="rect">
            <a:avLst/>
          </a:prstGeom>
        </p:spPr>
        <p:style>
          <a:lnRef idx="1">
            <a:schemeClr val="accent3"/>
          </a:lnRef>
          <a:fillRef idx="2">
            <a:schemeClr val="accent3"/>
          </a:fillRef>
          <a:effectRef idx="1">
            <a:schemeClr val="accent3"/>
          </a:effectRef>
          <a:fontRef idx="minor">
            <a:schemeClr val="dk1"/>
          </a:fontRef>
        </p:style>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128" y="4000500"/>
            <a:ext cx="4114800"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5791200" y="2171698"/>
            <a:ext cx="8763000" cy="1015663"/>
          </a:xfrm>
          <a:prstGeom prst="rect">
            <a:avLst/>
          </a:prstGeom>
          <a:noFill/>
        </p:spPr>
        <p:txBody>
          <a:bodyPr wrap="square" rtlCol="0">
            <a:spAutoFit/>
          </a:bodyPr>
          <a:lstStyle/>
          <a:p>
            <a:pPr algn="just"/>
            <a:r>
              <a:rPr lang="tr-TR" sz="6000" dirty="0" smtClean="0">
                <a:solidFill>
                  <a:schemeClr val="tx2"/>
                </a:solidFill>
                <a:latin typeface="Open Sans Bold" charset="0"/>
                <a:ea typeface="Open Sans Bold" charset="0"/>
                <a:cs typeface="Open Sans Bold" charset="0"/>
              </a:rPr>
              <a:t>YAYINLARIMIZ</a:t>
            </a:r>
            <a:endParaRPr lang="tr-TR" sz="6000" dirty="0">
              <a:solidFill>
                <a:schemeClr val="tx2"/>
              </a:solidFill>
              <a:latin typeface="Open Sans Bold" charset="0"/>
              <a:ea typeface="Open Sans Bold" charset="0"/>
              <a:cs typeface="Open Sans Bold" charset="0"/>
            </a:endParaRPr>
          </a:p>
        </p:txBody>
      </p:sp>
    </p:spTree>
    <p:extLst>
      <p:ext uri="{BB962C8B-B14F-4D97-AF65-F5344CB8AC3E}">
        <p14:creationId xmlns:p14="http://schemas.microsoft.com/office/powerpoint/2010/main" val="9392711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duotone>
              <a:prstClr val="black"/>
              <a:srgbClr val="91E072">
                <a:tint val="45000"/>
                <a:satMod val="400000"/>
              </a:srgbClr>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588" y="8581448"/>
            <a:ext cx="18289588" cy="1736725"/>
          </a:xfrm>
          <a:prstGeom prst="rect">
            <a:avLst/>
          </a:prstGeom>
          <a:ln/>
        </p:spPr>
        <p:style>
          <a:lnRef idx="0">
            <a:schemeClr val="accent3"/>
          </a:lnRef>
          <a:fillRef idx="3">
            <a:schemeClr val="accent3"/>
          </a:fillRef>
          <a:effectRef idx="3">
            <a:schemeClr val="accent3"/>
          </a:effectRef>
          <a:fontRef idx="minor">
            <a:schemeClr val="lt1"/>
          </a:fontRef>
        </p:style>
      </p:pic>
      <p:pic>
        <p:nvPicPr>
          <p:cNvPr id="3" name="Picture 5"/>
          <p:cNvPicPr>
            <a:picLocks noChangeAspect="1"/>
          </p:cNvPicPr>
          <p:nvPr/>
        </p:nvPicPr>
        <p:blipFill>
          <a:blip r:embed="rId4"/>
          <a:srcRect/>
          <a:stretch>
            <a:fillRect/>
          </a:stretch>
        </p:blipFill>
        <p:spPr>
          <a:xfrm>
            <a:off x="0" y="8789082"/>
            <a:ext cx="2019718" cy="1321451"/>
          </a:xfrm>
          <a:prstGeom prst="rect">
            <a:avLst/>
          </a:prstGeom>
        </p:spPr>
      </p:pic>
      <p:sp>
        <p:nvSpPr>
          <p:cNvPr id="4" name="Metin kutusu 3"/>
          <p:cNvSpPr txBox="1"/>
          <p:nvPr/>
        </p:nvSpPr>
        <p:spPr>
          <a:xfrm>
            <a:off x="762000" y="786916"/>
            <a:ext cx="15925800" cy="3754874"/>
          </a:xfrm>
          <a:prstGeom prst="rect">
            <a:avLst/>
          </a:prstGeom>
          <a:noFill/>
        </p:spPr>
        <p:txBody>
          <a:bodyPr wrap="square" rtlCol="0">
            <a:spAutoFit/>
          </a:bodyPr>
          <a:lstStyle/>
          <a:p>
            <a:r>
              <a:rPr lang="tr-TR" sz="4400" dirty="0" smtClean="0">
                <a:solidFill>
                  <a:schemeClr val="bg1">
                    <a:lumMod val="50000"/>
                  </a:schemeClr>
                </a:solidFill>
                <a:latin typeface="Open Sans Bold" charset="0"/>
                <a:ea typeface="Open Sans Bold" charset="0"/>
                <a:cs typeface="Open Sans Bold" charset="0"/>
              </a:rPr>
              <a:t>«YABANCI UYRUKLU ÖĞRENCİLERLE ÇALIŞAN PSİKOLOJİK DANIŞMANLARIN ÖZ YETERLİLİKLERİ İLE ÇOK KÜLTÜRLÜLÜK ALGILARI ARASINDAKİ İLİŞKİNİN İNCELENMESİ» ADLI MAKALEMİZ MİLLİ </a:t>
            </a:r>
            <a:r>
              <a:rPr lang="tr-TR" sz="4400" dirty="0">
                <a:solidFill>
                  <a:schemeClr val="bg1">
                    <a:lumMod val="50000"/>
                  </a:schemeClr>
                </a:solidFill>
                <a:latin typeface="Open Sans Bold" charset="0"/>
                <a:ea typeface="Open Sans Bold" charset="0"/>
                <a:cs typeface="Open Sans Bold" charset="0"/>
              </a:rPr>
              <a:t>EĞİTİM DERGİSİ 2021 YILI ÖZEL SAYISINDA MAKALEMİZ </a:t>
            </a:r>
            <a:r>
              <a:rPr lang="tr-TR" sz="4400" dirty="0" smtClean="0">
                <a:solidFill>
                  <a:schemeClr val="bg1">
                    <a:lumMod val="50000"/>
                  </a:schemeClr>
                </a:solidFill>
                <a:latin typeface="Open Sans Bold" charset="0"/>
                <a:ea typeface="Open Sans Bold" charset="0"/>
                <a:cs typeface="Open Sans Bold" charset="0"/>
              </a:rPr>
              <a:t>YAYINLANDI</a:t>
            </a:r>
            <a:endParaRPr lang="tr-TR" sz="4400" dirty="0">
              <a:solidFill>
                <a:schemeClr val="bg1">
                  <a:lumMod val="50000"/>
                </a:schemeClr>
              </a:solidFill>
              <a:latin typeface="Open Sans Bold" charset="0"/>
              <a:ea typeface="Open Sans Bold" charset="0"/>
              <a:cs typeface="Open Sans Bold" charset="0"/>
            </a:endParaRPr>
          </a:p>
          <a:p>
            <a:endParaRPr lang="tr-TR" dirty="0">
              <a:solidFill>
                <a:schemeClr val="bg1">
                  <a:lumMod val="50000"/>
                </a:schemeClr>
              </a:solidFill>
            </a:endParaRPr>
          </a:p>
        </p:txBody>
      </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352925"/>
            <a:ext cx="155448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636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duotone>
              <a:prstClr val="black"/>
              <a:srgbClr val="91E072">
                <a:tint val="45000"/>
                <a:satMod val="400000"/>
              </a:srgbClr>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588" y="8581448"/>
            <a:ext cx="18289588" cy="1736725"/>
          </a:xfrm>
          <a:prstGeom prst="rect">
            <a:avLst/>
          </a:prstGeom>
          <a:ln/>
        </p:spPr>
        <p:style>
          <a:lnRef idx="0">
            <a:schemeClr val="accent3"/>
          </a:lnRef>
          <a:fillRef idx="3">
            <a:schemeClr val="accent3"/>
          </a:fillRef>
          <a:effectRef idx="3">
            <a:schemeClr val="accent3"/>
          </a:effectRef>
          <a:fontRef idx="minor">
            <a:schemeClr val="lt1"/>
          </a:fontRef>
        </p:style>
      </p:pic>
      <p:pic>
        <p:nvPicPr>
          <p:cNvPr id="3" name="Picture 5"/>
          <p:cNvPicPr>
            <a:picLocks noChangeAspect="1"/>
          </p:cNvPicPr>
          <p:nvPr/>
        </p:nvPicPr>
        <p:blipFill>
          <a:blip r:embed="rId4"/>
          <a:srcRect/>
          <a:stretch>
            <a:fillRect/>
          </a:stretch>
        </p:blipFill>
        <p:spPr>
          <a:xfrm>
            <a:off x="0" y="8789082"/>
            <a:ext cx="2019718" cy="1321451"/>
          </a:xfrm>
          <a:prstGeom prst="rect">
            <a:avLst/>
          </a:prstGeom>
        </p:spPr>
      </p:pic>
      <p:sp>
        <p:nvSpPr>
          <p:cNvPr id="4" name="Metin kutusu 3"/>
          <p:cNvSpPr txBox="1"/>
          <p:nvPr/>
        </p:nvSpPr>
        <p:spPr>
          <a:xfrm>
            <a:off x="762000" y="786916"/>
            <a:ext cx="15925800" cy="3754874"/>
          </a:xfrm>
          <a:prstGeom prst="rect">
            <a:avLst/>
          </a:prstGeom>
          <a:noFill/>
        </p:spPr>
        <p:txBody>
          <a:bodyPr wrap="square" rtlCol="0">
            <a:spAutoFit/>
          </a:bodyPr>
          <a:lstStyle/>
          <a:p>
            <a:r>
              <a:rPr lang="tr-TR" sz="4400" dirty="0" smtClean="0">
                <a:solidFill>
                  <a:schemeClr val="bg1">
                    <a:lumMod val="50000"/>
                  </a:schemeClr>
                </a:solidFill>
                <a:latin typeface="Open Sans Bold" charset="0"/>
                <a:ea typeface="Open Sans Bold" charset="0"/>
                <a:cs typeface="Open Sans Bold" charset="0"/>
              </a:rPr>
              <a:t>«OKUL PSİKOLOJİK DANIŞMANLARININ PSİKOLOJİK DANIŞMA ÖZ YETKİNLİKLERİ İLE İKİNCİL TRAVMATİK STRES DÜZEYLERİ ARASINDAKİ İLİŞKİNİN İNCELENMESİ» ADLI MAKALEMİZ MİLLİ EĞİTİM BAKANLIĞI DERGİSİNDE YAYINLANDI</a:t>
            </a:r>
            <a:endParaRPr lang="tr-TR" sz="4400" dirty="0">
              <a:solidFill>
                <a:schemeClr val="bg1">
                  <a:lumMod val="50000"/>
                </a:schemeClr>
              </a:solidFill>
              <a:latin typeface="Open Sans Bold" charset="0"/>
              <a:ea typeface="Open Sans Bold" charset="0"/>
              <a:cs typeface="Open Sans Bold" charset="0"/>
            </a:endParaRPr>
          </a:p>
          <a:p>
            <a:endParaRPr lang="tr-TR" b="1" dirty="0">
              <a:solidFill>
                <a:schemeClr val="bg1">
                  <a:lumMod val="50000"/>
                </a:schemeClr>
              </a:solidFill>
            </a:endParaRPr>
          </a:p>
        </p:txBody>
      </p:sp>
      <p:pic>
        <p:nvPicPr>
          <p:cNvPr id="1026" name="Picture 2" descr="C:\Users\hp\Desktop\AdsızS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229100"/>
            <a:ext cx="130302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0962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6700" y="9258300"/>
            <a:ext cx="18840450" cy="133350"/>
          </a:xfrm>
          <a:prstGeom prst="rect">
            <a:avLst/>
          </a:prstGeom>
          <a:solidFill>
            <a:srgbClr val="469739"/>
          </a:solidFill>
        </p:spPr>
      </p:sp>
      <p:pic>
        <p:nvPicPr>
          <p:cNvPr id="3" name="Picture 3"/>
          <p:cNvPicPr>
            <a:picLocks noChangeAspect="1"/>
          </p:cNvPicPr>
          <p:nvPr/>
        </p:nvPicPr>
        <p:blipFill>
          <a:blip r:embed="rId2"/>
          <a:srcRect/>
          <a:stretch>
            <a:fillRect/>
          </a:stretch>
        </p:blipFill>
        <p:spPr>
          <a:xfrm>
            <a:off x="3422112" y="1233918"/>
            <a:ext cx="11770925" cy="4438619"/>
          </a:xfrm>
          <a:prstGeom prst="rect">
            <a:avLst/>
          </a:prstGeom>
        </p:spPr>
      </p:pic>
      <p:pic>
        <p:nvPicPr>
          <p:cNvPr id="4" name="Picture 4"/>
          <p:cNvPicPr>
            <a:picLocks noChangeAspect="1"/>
          </p:cNvPicPr>
          <p:nvPr/>
        </p:nvPicPr>
        <p:blipFill>
          <a:blip r:embed="rId3"/>
          <a:srcRect/>
          <a:stretch>
            <a:fillRect/>
          </a:stretch>
        </p:blipFill>
        <p:spPr>
          <a:xfrm>
            <a:off x="8297716" y="7318070"/>
            <a:ext cx="2019718" cy="1321451"/>
          </a:xfrm>
          <a:prstGeom prst="rect">
            <a:avLst/>
          </a:prstGeom>
        </p:spPr>
      </p:pic>
      <p:sp>
        <p:nvSpPr>
          <p:cNvPr id="5" name="TextBox 5"/>
          <p:cNvSpPr txBox="1"/>
          <p:nvPr/>
        </p:nvSpPr>
        <p:spPr>
          <a:xfrm>
            <a:off x="1028700" y="6402432"/>
            <a:ext cx="16265498" cy="465201"/>
          </a:xfrm>
          <a:prstGeom prst="rect">
            <a:avLst/>
          </a:prstGeom>
        </p:spPr>
        <p:txBody>
          <a:bodyPr lIns="0" tIns="0" rIns="0" bIns="0" rtlCol="0" anchor="t">
            <a:spAutoFit/>
          </a:bodyPr>
          <a:lstStyle/>
          <a:p>
            <a:pPr algn="l">
              <a:lnSpc>
                <a:spcPts val="3758"/>
              </a:lnSpc>
            </a:pPr>
            <a:r>
              <a:rPr lang="en-US" sz="2684">
                <a:solidFill>
                  <a:srgbClr val="7E6B73"/>
                </a:solidFill>
                <a:latin typeface="Open Sans"/>
              </a:rPr>
              <a:t>Eyyübiye RAM olarak basılmış </a:t>
            </a:r>
            <a:r>
              <a:rPr lang="en-US" sz="2684">
                <a:solidFill>
                  <a:srgbClr val="00C2CB"/>
                </a:solidFill>
                <a:latin typeface="Open Sans Bold"/>
              </a:rPr>
              <a:t>5 kitapçık</a:t>
            </a:r>
            <a:r>
              <a:rPr lang="en-US" sz="2684">
                <a:solidFill>
                  <a:srgbClr val="7E6B73"/>
                </a:solidFill>
                <a:latin typeface="Open Sans Bold"/>
              </a:rPr>
              <a:t> </a:t>
            </a:r>
            <a:r>
              <a:rPr lang="en-US" sz="2684">
                <a:solidFill>
                  <a:srgbClr val="FF1616"/>
                </a:solidFill>
                <a:latin typeface="Open Sans Bold"/>
              </a:rPr>
              <a:t>28 broşür</a:t>
            </a:r>
            <a:r>
              <a:rPr lang="en-US" sz="2684">
                <a:solidFill>
                  <a:srgbClr val="7E6B73"/>
                </a:solidFill>
                <a:latin typeface="Open Sans"/>
              </a:rPr>
              <a:t> ve basılmamış onlarca yayınla hizmet vermekteyiz.</a:t>
            </a:r>
          </a:p>
        </p:txBody>
      </p:sp>
      <p:grpSp>
        <p:nvGrpSpPr>
          <p:cNvPr id="6" name="Group 6"/>
          <p:cNvGrpSpPr/>
          <p:nvPr/>
        </p:nvGrpSpPr>
        <p:grpSpPr>
          <a:xfrm>
            <a:off x="5001025" y="38798"/>
            <a:ext cx="8613100" cy="1908367"/>
            <a:chOff x="0" y="-95249"/>
            <a:chExt cx="11484133" cy="2544489"/>
          </a:xfrm>
        </p:grpSpPr>
        <p:sp>
          <p:nvSpPr>
            <p:cNvPr id="7" name="TextBox 7"/>
            <p:cNvSpPr txBox="1"/>
            <p:nvPr/>
          </p:nvSpPr>
          <p:spPr>
            <a:xfrm>
              <a:off x="0" y="-95249"/>
              <a:ext cx="11484133" cy="1231364"/>
            </a:xfrm>
            <a:prstGeom prst="rect">
              <a:avLst/>
            </a:prstGeom>
          </p:spPr>
          <p:txBody>
            <a:bodyPr lIns="0" tIns="0" rIns="0" bIns="0" rtlCol="0" anchor="t">
              <a:spAutoFit/>
            </a:bodyPr>
            <a:lstStyle/>
            <a:p>
              <a:pPr algn="ctr">
                <a:lnSpc>
                  <a:spcPts val="7736"/>
                </a:lnSpc>
              </a:pPr>
              <a:endParaRPr lang="en-US" sz="5526" dirty="0">
                <a:solidFill>
                  <a:srgbClr val="469739"/>
                </a:solidFill>
                <a:latin typeface="Open Sans Bold"/>
              </a:endParaRPr>
            </a:p>
          </p:txBody>
        </p:sp>
        <p:sp>
          <p:nvSpPr>
            <p:cNvPr id="8" name="TextBox 8"/>
            <p:cNvSpPr txBox="1"/>
            <p:nvPr/>
          </p:nvSpPr>
          <p:spPr>
            <a:xfrm>
              <a:off x="0" y="1646364"/>
              <a:ext cx="11328169" cy="802876"/>
            </a:xfrm>
            <a:prstGeom prst="rect">
              <a:avLst/>
            </a:prstGeom>
          </p:spPr>
          <p:txBody>
            <a:bodyPr lIns="0" tIns="0" rIns="0" bIns="0" rtlCol="0" anchor="t">
              <a:spAutoFit/>
            </a:bodyPr>
            <a:lstStyle/>
            <a:p>
              <a:pPr algn="l">
                <a:lnSpc>
                  <a:spcPts val="5157"/>
                </a:lnSpc>
              </a:pPr>
              <a:endParaRPr/>
            </a:p>
          </p:txBody>
        </p:sp>
      </p:grpSp>
    </p:spTree>
    <p:extLst>
      <p:ext uri="{BB962C8B-B14F-4D97-AF65-F5344CB8AC3E}">
        <p14:creationId xmlns:p14="http://schemas.microsoft.com/office/powerpoint/2010/main" val="3606762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6700" y="9258300"/>
            <a:ext cx="18840450" cy="133350"/>
          </a:xfrm>
          <a:prstGeom prst="rect">
            <a:avLst/>
          </a:prstGeom>
          <a:solidFill>
            <a:srgbClr val="469739"/>
          </a:solidFill>
        </p:spPr>
      </p:sp>
      <p:pic>
        <p:nvPicPr>
          <p:cNvPr id="4" name="Picture 4"/>
          <p:cNvPicPr>
            <a:picLocks noChangeAspect="1"/>
          </p:cNvPicPr>
          <p:nvPr/>
        </p:nvPicPr>
        <p:blipFill>
          <a:blip r:embed="rId2"/>
          <a:srcRect/>
          <a:stretch>
            <a:fillRect/>
          </a:stretch>
        </p:blipFill>
        <p:spPr>
          <a:xfrm>
            <a:off x="8297716" y="7936849"/>
            <a:ext cx="2019718" cy="1321451"/>
          </a:xfrm>
          <a:prstGeom prst="rect">
            <a:avLst/>
          </a:prstGeom>
        </p:spPr>
      </p:pic>
      <p:grpSp>
        <p:nvGrpSpPr>
          <p:cNvPr id="6" name="Group 6"/>
          <p:cNvGrpSpPr/>
          <p:nvPr/>
        </p:nvGrpSpPr>
        <p:grpSpPr>
          <a:xfrm>
            <a:off x="5001025" y="38798"/>
            <a:ext cx="8613100" cy="1908367"/>
            <a:chOff x="0" y="-95249"/>
            <a:chExt cx="11484133" cy="2544489"/>
          </a:xfrm>
        </p:grpSpPr>
        <p:sp>
          <p:nvSpPr>
            <p:cNvPr id="7" name="TextBox 7"/>
            <p:cNvSpPr txBox="1"/>
            <p:nvPr/>
          </p:nvSpPr>
          <p:spPr>
            <a:xfrm>
              <a:off x="0" y="-95249"/>
              <a:ext cx="11484133" cy="1231364"/>
            </a:xfrm>
            <a:prstGeom prst="rect">
              <a:avLst/>
            </a:prstGeom>
          </p:spPr>
          <p:txBody>
            <a:bodyPr lIns="0" tIns="0" rIns="0" bIns="0" rtlCol="0" anchor="t">
              <a:spAutoFit/>
            </a:bodyPr>
            <a:lstStyle/>
            <a:p>
              <a:pPr algn="ctr">
                <a:lnSpc>
                  <a:spcPts val="7736"/>
                </a:lnSpc>
              </a:pPr>
              <a:r>
                <a:rPr lang="tr-TR" sz="5526" dirty="0" smtClean="0">
                  <a:solidFill>
                    <a:srgbClr val="469739"/>
                  </a:solidFill>
                  <a:latin typeface="Open Sans Bold"/>
                </a:rPr>
                <a:t>İSTATİSTİKLER</a:t>
              </a:r>
              <a:endParaRPr lang="en-US" sz="5526" dirty="0">
                <a:solidFill>
                  <a:srgbClr val="469739"/>
                </a:solidFill>
                <a:latin typeface="Open Sans Bold"/>
              </a:endParaRPr>
            </a:p>
          </p:txBody>
        </p:sp>
        <p:sp>
          <p:nvSpPr>
            <p:cNvPr id="8" name="TextBox 8"/>
            <p:cNvSpPr txBox="1"/>
            <p:nvPr/>
          </p:nvSpPr>
          <p:spPr>
            <a:xfrm>
              <a:off x="0" y="1646364"/>
              <a:ext cx="11328169" cy="802876"/>
            </a:xfrm>
            <a:prstGeom prst="rect">
              <a:avLst/>
            </a:prstGeom>
          </p:spPr>
          <p:txBody>
            <a:bodyPr lIns="0" tIns="0" rIns="0" bIns="0" rtlCol="0" anchor="t">
              <a:spAutoFit/>
            </a:bodyPr>
            <a:lstStyle/>
            <a:p>
              <a:pPr algn="l">
                <a:lnSpc>
                  <a:spcPts val="5157"/>
                </a:lnSpc>
              </a:pPr>
              <a:endParaRPr/>
            </a:p>
          </p:txBody>
        </p:sp>
      </p:grpSp>
      <p:graphicFrame>
        <p:nvGraphicFramePr>
          <p:cNvPr id="9" name="Tablo 8"/>
          <p:cNvGraphicFramePr>
            <a:graphicFrameLocks noGrp="1"/>
          </p:cNvGraphicFramePr>
          <p:nvPr>
            <p:extLst>
              <p:ext uri="{D42A27DB-BD31-4B8C-83A1-F6EECF244321}">
                <p14:modId xmlns:p14="http://schemas.microsoft.com/office/powerpoint/2010/main" val="3597342840"/>
              </p:ext>
            </p:extLst>
          </p:nvPr>
        </p:nvGraphicFramePr>
        <p:xfrm>
          <a:off x="2819400" y="2095500"/>
          <a:ext cx="13249276" cy="5593080"/>
        </p:xfrm>
        <a:graphic>
          <a:graphicData uri="http://schemas.openxmlformats.org/drawingml/2006/table">
            <a:tbl>
              <a:tblPr firstRow="1" bandRow="1">
                <a:tableStyleId>{5C22544A-7EE6-4342-B048-85BDC9FD1C3A}</a:tableStyleId>
              </a:tblPr>
              <a:tblGrid>
                <a:gridCol w="3312319"/>
                <a:gridCol w="3312319"/>
                <a:gridCol w="3312319"/>
                <a:gridCol w="3312319"/>
              </a:tblGrid>
              <a:tr h="1346200">
                <a:tc>
                  <a:txBody>
                    <a:bodyPr/>
                    <a:lstStyle/>
                    <a:p>
                      <a:pPr algn="ctr"/>
                      <a:endParaRPr lang="tr-TR" dirty="0"/>
                    </a:p>
                  </a:txBody>
                  <a:tcPr>
                    <a:noFill/>
                  </a:tcPr>
                </a:tc>
                <a:tc>
                  <a:txBody>
                    <a:bodyPr/>
                    <a:lstStyle/>
                    <a:p>
                      <a:pPr algn="ctr"/>
                      <a:r>
                        <a:rPr lang="tr-TR" sz="3600" b="1" dirty="0" smtClean="0"/>
                        <a:t>ERKEK</a:t>
                      </a:r>
                      <a:endParaRPr lang="tr-TR" sz="3600" b="1" dirty="0"/>
                    </a:p>
                  </a:txBody>
                  <a:tcPr/>
                </a:tc>
                <a:tc>
                  <a:txBody>
                    <a:bodyPr/>
                    <a:lstStyle/>
                    <a:p>
                      <a:pPr algn="ctr"/>
                      <a:r>
                        <a:rPr lang="tr-TR" sz="3600" b="1" dirty="0" smtClean="0"/>
                        <a:t>KIZ</a:t>
                      </a:r>
                      <a:endParaRPr lang="tr-TR" sz="3600" b="1" dirty="0"/>
                    </a:p>
                  </a:txBody>
                  <a:tcPr/>
                </a:tc>
                <a:tc>
                  <a:txBody>
                    <a:bodyPr/>
                    <a:lstStyle/>
                    <a:p>
                      <a:pPr algn="ctr"/>
                      <a:r>
                        <a:rPr lang="tr-TR" sz="3600" b="1" dirty="0" smtClean="0"/>
                        <a:t>TOPLAM</a:t>
                      </a:r>
                      <a:endParaRPr lang="tr-TR" sz="3600" b="1" dirty="0"/>
                    </a:p>
                  </a:txBody>
                  <a:tcPr/>
                </a:tc>
              </a:tr>
              <a:tr h="1346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b="1" dirty="0" smtClean="0"/>
                        <a:t>İNCELEMEYE</a:t>
                      </a:r>
                      <a:r>
                        <a:rPr lang="tr-TR" sz="2400" b="1" baseline="0" dirty="0" smtClean="0"/>
                        <a:t> ALINAN BİREY SAYISI</a:t>
                      </a:r>
                      <a:endParaRPr lang="tr-TR" sz="2400" b="1" dirty="0" smtClean="0"/>
                    </a:p>
                    <a:p>
                      <a:pPr algn="ctr"/>
                      <a:endParaRPr lang="tr-TR" sz="2400" b="1" dirty="0"/>
                    </a:p>
                  </a:txBody>
                  <a:tcPr>
                    <a:solidFill>
                      <a:schemeClr val="accent2"/>
                    </a:solidFill>
                  </a:tcPr>
                </a:tc>
                <a:tc>
                  <a:txBody>
                    <a:bodyPr/>
                    <a:lstStyle/>
                    <a:p>
                      <a:pPr algn="ctr"/>
                      <a:r>
                        <a:rPr lang="tr-TR" sz="3600" dirty="0" smtClean="0"/>
                        <a:t>3716</a:t>
                      </a:r>
                      <a:endParaRPr lang="tr-TR" sz="3600" dirty="0"/>
                    </a:p>
                  </a:txBody>
                  <a:tcPr/>
                </a:tc>
                <a:tc>
                  <a:txBody>
                    <a:bodyPr/>
                    <a:lstStyle/>
                    <a:p>
                      <a:pPr algn="ctr"/>
                      <a:r>
                        <a:rPr lang="tr-TR" sz="3600" dirty="0" smtClean="0"/>
                        <a:t>2460</a:t>
                      </a:r>
                      <a:endParaRPr lang="tr-TR" sz="3600" dirty="0"/>
                    </a:p>
                  </a:txBody>
                  <a:tcPr/>
                </a:tc>
                <a:tc>
                  <a:txBody>
                    <a:bodyPr/>
                    <a:lstStyle/>
                    <a:p>
                      <a:pPr algn="ctr"/>
                      <a:r>
                        <a:rPr lang="tr-TR" sz="3600" dirty="0" smtClean="0"/>
                        <a:t>6176</a:t>
                      </a:r>
                      <a:endParaRPr lang="tr-TR" sz="3600" dirty="0"/>
                    </a:p>
                  </a:txBody>
                  <a:tcPr/>
                </a:tc>
              </a:tr>
              <a:tr h="1346200">
                <a:tc>
                  <a:txBody>
                    <a:bodyPr/>
                    <a:lstStyle/>
                    <a:p>
                      <a:pPr algn="ctr"/>
                      <a:r>
                        <a:rPr lang="tr-TR" sz="2400" b="1" dirty="0" smtClean="0"/>
                        <a:t>DESTEK EĞİTİM ÖNERİLEN BİREY SAYISI</a:t>
                      </a:r>
                      <a:endParaRPr lang="tr-TR" sz="2400" b="1" dirty="0"/>
                    </a:p>
                  </a:txBody>
                  <a:tcPr>
                    <a:solidFill>
                      <a:schemeClr val="accent2"/>
                    </a:solidFill>
                  </a:tcPr>
                </a:tc>
                <a:tc>
                  <a:txBody>
                    <a:bodyPr/>
                    <a:lstStyle/>
                    <a:p>
                      <a:pPr algn="ctr"/>
                      <a:r>
                        <a:rPr lang="tr-TR" sz="3600" dirty="0" smtClean="0"/>
                        <a:t>3155</a:t>
                      </a:r>
                      <a:endParaRPr lang="tr-TR" sz="3600" dirty="0"/>
                    </a:p>
                  </a:txBody>
                  <a:tcPr/>
                </a:tc>
                <a:tc>
                  <a:txBody>
                    <a:bodyPr/>
                    <a:lstStyle/>
                    <a:p>
                      <a:pPr algn="ctr"/>
                      <a:r>
                        <a:rPr lang="tr-TR" sz="3600" dirty="0" smtClean="0"/>
                        <a:t>2123</a:t>
                      </a:r>
                      <a:endParaRPr lang="tr-TR" sz="3600" dirty="0"/>
                    </a:p>
                  </a:txBody>
                  <a:tcPr/>
                </a:tc>
                <a:tc>
                  <a:txBody>
                    <a:bodyPr/>
                    <a:lstStyle/>
                    <a:p>
                      <a:pPr algn="ctr"/>
                      <a:r>
                        <a:rPr lang="tr-TR" sz="3600" dirty="0" smtClean="0"/>
                        <a:t>5278</a:t>
                      </a:r>
                      <a:endParaRPr lang="tr-TR" sz="3600" dirty="0"/>
                    </a:p>
                  </a:txBody>
                  <a:tcPr/>
                </a:tc>
              </a:tr>
              <a:tr h="1346200">
                <a:tc>
                  <a:txBody>
                    <a:bodyPr/>
                    <a:lstStyle/>
                    <a:p>
                      <a:pPr algn="ctr"/>
                      <a:r>
                        <a:rPr lang="tr-TR" sz="2400" b="1" dirty="0" smtClean="0"/>
                        <a:t>SUNULAN DANIŞMA HİZMETİ (PSİKOLOJİK DANIŞMA,</a:t>
                      </a:r>
                      <a:r>
                        <a:rPr lang="tr-TR" sz="2400" b="1" baseline="0" dirty="0" smtClean="0"/>
                        <a:t> TERCİH DANIŞMANLIĞI )</a:t>
                      </a:r>
                      <a:endParaRPr lang="tr-TR" sz="2400" b="1" dirty="0"/>
                    </a:p>
                  </a:txBody>
                  <a:tcPr>
                    <a:solidFill>
                      <a:schemeClr val="accent2"/>
                    </a:solidFill>
                  </a:tcPr>
                </a:tc>
                <a:tc>
                  <a:txBody>
                    <a:bodyPr/>
                    <a:lstStyle/>
                    <a:p>
                      <a:pPr algn="ctr"/>
                      <a:r>
                        <a:rPr lang="tr-TR" sz="3600" dirty="0" smtClean="0"/>
                        <a:t>216</a:t>
                      </a:r>
                      <a:endParaRPr lang="tr-TR" sz="3600" dirty="0"/>
                    </a:p>
                  </a:txBody>
                  <a:tcPr/>
                </a:tc>
                <a:tc>
                  <a:txBody>
                    <a:bodyPr/>
                    <a:lstStyle/>
                    <a:p>
                      <a:pPr algn="ctr"/>
                      <a:r>
                        <a:rPr lang="tr-TR" sz="3600" dirty="0" smtClean="0"/>
                        <a:t>85</a:t>
                      </a:r>
                      <a:endParaRPr lang="tr-TR" sz="3600" dirty="0"/>
                    </a:p>
                  </a:txBody>
                  <a:tcPr/>
                </a:tc>
                <a:tc>
                  <a:txBody>
                    <a:bodyPr/>
                    <a:lstStyle/>
                    <a:p>
                      <a:pPr algn="ctr"/>
                      <a:r>
                        <a:rPr lang="tr-TR" sz="3600" dirty="0" smtClean="0"/>
                        <a:t>301</a:t>
                      </a:r>
                      <a:endParaRPr lang="tr-TR" sz="3600" dirty="0"/>
                    </a:p>
                  </a:txBody>
                  <a:tcPr/>
                </a:tc>
              </a:tr>
            </a:tbl>
          </a:graphicData>
        </a:graphic>
      </p:graphicFrame>
      <p:sp>
        <p:nvSpPr>
          <p:cNvPr id="10" name="Metin kutusu 9"/>
          <p:cNvSpPr txBox="1"/>
          <p:nvPr/>
        </p:nvSpPr>
        <p:spPr>
          <a:xfrm>
            <a:off x="5001025" y="962321"/>
            <a:ext cx="10820400" cy="707886"/>
          </a:xfrm>
          <a:prstGeom prst="rect">
            <a:avLst/>
          </a:prstGeom>
          <a:noFill/>
        </p:spPr>
        <p:txBody>
          <a:bodyPr wrap="square" rtlCol="0">
            <a:spAutoFit/>
          </a:bodyPr>
          <a:lstStyle/>
          <a:p>
            <a:r>
              <a:rPr lang="tr-TR" sz="4000" b="1" dirty="0" smtClean="0"/>
              <a:t>01.06.2021-24.06.2022 TARİHLERİ ARASINDA</a:t>
            </a:r>
            <a:endParaRPr lang="tr-TR" sz="4000" b="1" dirty="0"/>
          </a:p>
        </p:txBody>
      </p:sp>
    </p:spTree>
    <p:extLst>
      <p:ext uri="{BB962C8B-B14F-4D97-AF65-F5344CB8AC3E}">
        <p14:creationId xmlns:p14="http://schemas.microsoft.com/office/powerpoint/2010/main" val="592266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29491" y="495296"/>
            <a:ext cx="17509106" cy="9363805"/>
          </a:xfrm>
          <a:prstGeom prst="rect">
            <a:avLst/>
          </a:prstGeom>
        </p:spPr>
        <p:style>
          <a:lnRef idx="1">
            <a:schemeClr val="accent3"/>
          </a:lnRef>
          <a:fillRef idx="2">
            <a:schemeClr val="accent3"/>
          </a:fillRef>
          <a:effectRef idx="1">
            <a:schemeClr val="accent3"/>
          </a:effectRef>
          <a:fontRef idx="minor">
            <a:schemeClr val="dk1"/>
          </a:fontRef>
        </p:style>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128" y="4000500"/>
            <a:ext cx="4114800"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5410200" y="2171697"/>
            <a:ext cx="8763000" cy="1015663"/>
          </a:xfrm>
          <a:prstGeom prst="rect">
            <a:avLst/>
          </a:prstGeom>
          <a:noFill/>
        </p:spPr>
        <p:txBody>
          <a:bodyPr wrap="square" rtlCol="0">
            <a:spAutoFit/>
          </a:bodyPr>
          <a:lstStyle/>
          <a:p>
            <a:pPr algn="just"/>
            <a:r>
              <a:rPr lang="tr-TR" sz="6000" dirty="0" smtClean="0">
                <a:solidFill>
                  <a:schemeClr val="tx2"/>
                </a:solidFill>
                <a:latin typeface="Open Sans Bold" charset="0"/>
                <a:ea typeface="Open Sans Bold" charset="0"/>
                <a:cs typeface="Open Sans Bold" charset="0"/>
              </a:rPr>
              <a:t>BİZDEN KARELER</a:t>
            </a:r>
            <a:endParaRPr lang="tr-TR" sz="6000" dirty="0">
              <a:solidFill>
                <a:schemeClr val="tx2"/>
              </a:solidFill>
              <a:latin typeface="Open Sans Bold" charset="0"/>
              <a:ea typeface="Open Sans Bold" charset="0"/>
              <a:cs typeface="Open Sans Bold" charset="0"/>
            </a:endParaRPr>
          </a:p>
        </p:txBody>
      </p:sp>
    </p:spTree>
    <p:extLst>
      <p:ext uri="{BB962C8B-B14F-4D97-AF65-F5344CB8AC3E}">
        <p14:creationId xmlns:p14="http://schemas.microsoft.com/office/powerpoint/2010/main" val="14840137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p\Desktop\sene sonu slayt\WhatsApp Image 2022-06-23 at 08.51.1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8288000" cy="1021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43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57443"/>
            <a:ext cx="201771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duotone>
              <a:prstClr val="black"/>
              <a:srgbClr val="91E072">
                <a:tint val="45000"/>
                <a:satMod val="400000"/>
              </a:srgb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588" y="8550275"/>
            <a:ext cx="1828958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0196946" y="1562100"/>
            <a:ext cx="7772400" cy="5262979"/>
          </a:xfrm>
          <a:prstGeom prst="rect">
            <a:avLst/>
          </a:prstGeom>
          <a:noFill/>
        </p:spPr>
        <p:txBody>
          <a:bodyPr wrap="square" rtlCol="0">
            <a:spAutoFit/>
          </a:bodyPr>
          <a:lstStyle/>
          <a:p>
            <a:pPr algn="just"/>
            <a:endParaRPr lang="tr-TR" sz="2800" dirty="0">
              <a:latin typeface="Open Sans "/>
            </a:endParaRPr>
          </a:p>
          <a:p>
            <a:pPr algn="just"/>
            <a:r>
              <a:rPr lang="tr-TR" sz="2800" dirty="0" err="1" smtClean="0">
                <a:latin typeface="Open Sans "/>
                <a:ea typeface="Open Sans Bold" charset="0"/>
                <a:cs typeface="Open Sans Bold" charset="0"/>
              </a:rPr>
              <a:t>Eyyübiye</a:t>
            </a:r>
            <a:r>
              <a:rPr lang="tr-TR" sz="2800" dirty="0" smtClean="0">
                <a:latin typeface="Open Sans "/>
                <a:ea typeface="Open Sans Bold" charset="0"/>
                <a:cs typeface="Open Sans Bold" charset="0"/>
              </a:rPr>
              <a:t>, Akçakale ve Harran ilçelerimizde 2021-2022 </a:t>
            </a:r>
            <a:r>
              <a:rPr lang="tr-TR" sz="2800" dirty="0">
                <a:latin typeface="Open Sans "/>
                <a:ea typeface="Open Sans Bold" charset="0"/>
                <a:cs typeface="Open Sans Bold" charset="0"/>
              </a:rPr>
              <a:t>eğitim öğretim yılı sene başı psikolojik danışmanlar toplantısı yapıldı.  </a:t>
            </a:r>
            <a:r>
              <a:rPr lang="tr-TR" sz="2800" b="1" dirty="0">
                <a:latin typeface="Open Sans "/>
                <a:ea typeface="Open Sans Bold" charset="0"/>
                <a:cs typeface="Open Sans Bold" charset="0"/>
              </a:rPr>
              <a:t>Sene içerisinde yapılması gereken </a:t>
            </a:r>
            <a:r>
              <a:rPr lang="tr-TR" sz="2800" b="1" dirty="0" smtClean="0">
                <a:latin typeface="Open Sans "/>
                <a:ea typeface="Open Sans Bold" charset="0"/>
                <a:cs typeface="Open Sans Bold" charset="0"/>
              </a:rPr>
              <a:t>faaliyetler, okullardaki işleyiş, okullardaki özel eğitim süreçleri, </a:t>
            </a:r>
            <a:r>
              <a:rPr lang="tr-TR" sz="2800" b="1" dirty="0" err="1" smtClean="0">
                <a:latin typeface="Open Sans "/>
                <a:ea typeface="Open Sans Bold" charset="0"/>
                <a:cs typeface="Open Sans Bold" charset="0"/>
              </a:rPr>
              <a:t>bep</a:t>
            </a:r>
            <a:r>
              <a:rPr lang="tr-TR" sz="2800" b="1" dirty="0" smtClean="0">
                <a:latin typeface="Open Sans "/>
                <a:ea typeface="Open Sans Bold" charset="0"/>
                <a:cs typeface="Open Sans Bold" charset="0"/>
              </a:rPr>
              <a:t> hazırlama ve özel gereksinimli öğrencilerin takibi</a:t>
            </a:r>
            <a:r>
              <a:rPr lang="tr-TR" sz="2800" dirty="0" smtClean="0">
                <a:latin typeface="Open Sans "/>
                <a:ea typeface="Open Sans Bold" charset="0"/>
                <a:cs typeface="Open Sans Bold" charset="0"/>
              </a:rPr>
              <a:t> </a:t>
            </a:r>
            <a:r>
              <a:rPr lang="tr-TR" sz="2800" dirty="0">
                <a:latin typeface="Open Sans "/>
                <a:ea typeface="Open Sans Bold" charset="0"/>
                <a:cs typeface="Open Sans Bold" charset="0"/>
              </a:rPr>
              <a:t>hakkında tüm kademelerdeki  </a:t>
            </a:r>
            <a:r>
              <a:rPr lang="tr-TR" sz="2800" b="1" dirty="0" smtClean="0">
                <a:latin typeface="Open Sans "/>
                <a:ea typeface="Open Sans Bold" charset="0"/>
                <a:cs typeface="Open Sans Bold" charset="0"/>
              </a:rPr>
              <a:t>500</a:t>
            </a:r>
            <a:r>
              <a:rPr lang="tr-TR" sz="2800" dirty="0" smtClean="0">
                <a:latin typeface="Open Sans "/>
                <a:ea typeface="Open Sans Bold" charset="0"/>
                <a:cs typeface="Open Sans Bold" charset="0"/>
              </a:rPr>
              <a:t> okul </a:t>
            </a:r>
            <a:r>
              <a:rPr lang="tr-TR" sz="2800" dirty="0">
                <a:latin typeface="Open Sans "/>
                <a:ea typeface="Open Sans Bold" charset="0"/>
                <a:cs typeface="Open Sans Bold" charset="0"/>
              </a:rPr>
              <a:t>psikolojik danışmanına  bilgi verildi. Psikolojik danışmanlarla okulların rehberlik ihtiyaçları üzerine fikir alışverişi yapıldı</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717" y="4949671"/>
            <a:ext cx="4751168" cy="308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65" y="2095500"/>
            <a:ext cx="4730832" cy="253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7819" y="4939280"/>
            <a:ext cx="4722058" cy="309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757442"/>
            <a:ext cx="201771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7819" y="2095500"/>
            <a:ext cx="4742840" cy="254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838200" y="419100"/>
            <a:ext cx="17754600" cy="2123658"/>
          </a:xfrm>
          <a:prstGeom prst="rect">
            <a:avLst/>
          </a:prstGeom>
          <a:noFill/>
        </p:spPr>
        <p:txBody>
          <a:bodyPr wrap="square" rtlCol="0">
            <a:spAutoFit/>
          </a:bodyPr>
          <a:lstStyle/>
          <a:p>
            <a:r>
              <a:rPr lang="tr-TR" sz="4400" dirty="0">
                <a:solidFill>
                  <a:schemeClr val="tx1">
                    <a:lumMod val="50000"/>
                    <a:lumOff val="50000"/>
                  </a:schemeClr>
                </a:solidFill>
                <a:latin typeface="Open Sans Bold" charset="0"/>
                <a:ea typeface="Open Sans Bold" charset="0"/>
                <a:cs typeface="Open Sans Bold" charset="0"/>
              </a:rPr>
              <a:t>2021-2022 EĞİTİM ÖĞRETİM YILI SENE </a:t>
            </a:r>
            <a:r>
              <a:rPr lang="tr-TR" sz="4400" dirty="0" smtClean="0">
                <a:solidFill>
                  <a:schemeClr val="tx1">
                    <a:lumMod val="50000"/>
                    <a:lumOff val="50000"/>
                  </a:schemeClr>
                </a:solidFill>
                <a:latin typeface="Open Sans Bold" charset="0"/>
                <a:ea typeface="Open Sans Bold" charset="0"/>
                <a:cs typeface="Open Sans Bold" charset="0"/>
              </a:rPr>
              <a:t>BAŞI- SENE SONU </a:t>
            </a:r>
            <a:r>
              <a:rPr lang="tr-TR" sz="4400" dirty="0">
                <a:solidFill>
                  <a:schemeClr val="tx1">
                    <a:lumMod val="50000"/>
                    <a:lumOff val="50000"/>
                  </a:schemeClr>
                </a:solidFill>
                <a:latin typeface="Open Sans Bold" charset="0"/>
                <a:ea typeface="Open Sans Bold" charset="0"/>
                <a:cs typeface="Open Sans Bold" charset="0"/>
              </a:rPr>
              <a:t>PSİKOLOJİK DANIŞMANLAR </a:t>
            </a:r>
            <a:r>
              <a:rPr lang="tr-TR" sz="4400" dirty="0" smtClean="0">
                <a:solidFill>
                  <a:schemeClr val="tx1">
                    <a:lumMod val="50000"/>
                    <a:lumOff val="50000"/>
                  </a:schemeClr>
                </a:solidFill>
                <a:latin typeface="Open Sans Bold" charset="0"/>
                <a:ea typeface="Open Sans Bold" charset="0"/>
                <a:cs typeface="Open Sans Bold" charset="0"/>
              </a:rPr>
              <a:t>TOPLANTILARI DÜZENLENDİ</a:t>
            </a:r>
            <a:endParaRPr lang="tr-TR" sz="4400" dirty="0">
              <a:latin typeface="Open Sans Bold" charset="0"/>
              <a:ea typeface="Open Sans Bold" charset="0"/>
              <a:cs typeface="Open Sans Bold" charset="0"/>
            </a:endParaRPr>
          </a:p>
          <a:p>
            <a:endParaRPr lang="tr-TR" sz="4400" dirty="0"/>
          </a:p>
        </p:txBody>
      </p:sp>
    </p:spTree>
    <p:extLst>
      <p:ext uri="{BB962C8B-B14F-4D97-AF65-F5344CB8AC3E}">
        <p14:creationId xmlns:p14="http://schemas.microsoft.com/office/powerpoint/2010/main" val="20744751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hp\Desktop\sene sonu slayt\WhatsApp Image 2022-06-23 at 08.51.12 (1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0500"/>
            <a:ext cx="4505325" cy="975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8216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sene sonu slayt\WhatsApp Image 2022-06-23 at 08.51.12 (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
            <a:ext cx="1387864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6362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p\Desktop\sene sonu slayt\WhatsApp Image 2022-06-23 at 08.51.12 (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7318"/>
            <a:ext cx="771525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3085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sene sonu slayt\WhatsApp Image 2022-06-23 at 08.51.12 (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0536"/>
            <a:ext cx="10210800" cy="1021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283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p\Desktop\sene sonu slayt\WhatsApp Image 2022-06-23 at 08.51.12 (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1"/>
            <a:ext cx="15820572"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6397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hp\Desktop\sene sonu slayt\WhatsApp Image 2022-06-23 at 08.51.12 (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1172"/>
            <a:ext cx="13674436" cy="1025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373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ownloads\WhatsApp Image 2022-06-23 at 13.32.5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13716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930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sene sonu slayt\WhatsApp Image 2022-06-23 at 08.51.12 (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236" y="-47338"/>
            <a:ext cx="7737764" cy="1031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119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sene sonu slayt\WhatsApp Image 2022-06-23 at 08.51.12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3295"/>
            <a:ext cx="13716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028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sene sonu slayt\WhatsApp Image 2022-06-23 at 08.51.12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6519"/>
            <a:ext cx="13787263" cy="10313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77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duotone>
              <a:prstClr val="black"/>
              <a:srgbClr val="91E072">
                <a:tint val="45000"/>
                <a:satMod val="400000"/>
              </a:srgbClr>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8550275"/>
            <a:ext cx="18289588" cy="1736725"/>
          </a:xfrm>
          <a:prstGeom prst="rect">
            <a:avLst/>
          </a:prstGeom>
          <a:ln/>
        </p:spPr>
        <p:style>
          <a:lnRef idx="0">
            <a:schemeClr val="accent3"/>
          </a:lnRef>
          <a:fillRef idx="3">
            <a:schemeClr val="accent3"/>
          </a:fillRef>
          <a:effectRef idx="3">
            <a:schemeClr val="accent3"/>
          </a:effectRef>
          <a:fontRef idx="minor">
            <a:schemeClr val="lt1"/>
          </a:fontRef>
        </p:style>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8653858"/>
            <a:ext cx="2326471" cy="1529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6705600" y="2287395"/>
            <a:ext cx="10287794" cy="2954655"/>
          </a:xfrm>
          <a:prstGeom prst="rect">
            <a:avLst/>
          </a:prstGeom>
          <a:noFill/>
        </p:spPr>
        <p:txBody>
          <a:bodyPr wrap="square" rtlCol="0">
            <a:spAutoFit/>
          </a:bodyPr>
          <a:lstStyle/>
          <a:p>
            <a:pPr algn="just"/>
            <a:endParaRPr lang="tr-TR" sz="2800" b="1" dirty="0" smtClean="0">
              <a:latin typeface="Open Sans "/>
              <a:ea typeface="Open Sans Bold" charset="0"/>
              <a:cs typeface="Open Sans Bold" charset="0"/>
            </a:endParaRPr>
          </a:p>
          <a:p>
            <a:pPr algn="just"/>
            <a:r>
              <a:rPr lang="tr-TR" sz="2800" dirty="0">
                <a:latin typeface="Open Sans "/>
              </a:rPr>
              <a:t>Şube müdürümüz Seyfullah ÖZDEMİR </a:t>
            </a:r>
            <a:r>
              <a:rPr lang="tr-TR" sz="2800" dirty="0" smtClean="0">
                <a:latin typeface="Open Sans "/>
              </a:rPr>
              <a:t>başkanlığında </a:t>
            </a:r>
            <a:r>
              <a:rPr lang="tr-TR" sz="2800" dirty="0">
                <a:latin typeface="Open Sans "/>
              </a:rPr>
              <a:t>yapılan toplantıya müdürümüz İmam Bakır AYDIN, bölüm başkanımız ve her kademeden bir psikolojik danışman </a:t>
            </a:r>
            <a:r>
              <a:rPr lang="tr-TR" sz="2800" dirty="0" smtClean="0">
                <a:latin typeface="Open Sans "/>
              </a:rPr>
              <a:t>arkadaşımızın katılımıyla sene </a:t>
            </a:r>
            <a:r>
              <a:rPr lang="tr-TR" sz="2800" dirty="0">
                <a:latin typeface="Open Sans "/>
              </a:rPr>
              <a:t>içinde </a:t>
            </a:r>
            <a:r>
              <a:rPr lang="tr-TR" sz="2800" dirty="0" err="1">
                <a:latin typeface="Open Sans "/>
              </a:rPr>
              <a:t>psikososyal</a:t>
            </a:r>
            <a:r>
              <a:rPr lang="tr-TR" sz="2800" dirty="0">
                <a:latin typeface="Open Sans "/>
              </a:rPr>
              <a:t> koruma, önleme ve krize müdahale kapsamında yapılacak çalışmalar değerlendirildi.</a:t>
            </a:r>
            <a:endParaRPr lang="tr-TR" sz="2800" b="1" dirty="0">
              <a:latin typeface="Open Sans "/>
              <a:ea typeface="Open Sans Bold" charset="0"/>
              <a:cs typeface="Open Sans Bold" charset="0"/>
            </a:endParaRPr>
          </a:p>
          <a:p>
            <a:pPr algn="just"/>
            <a:endParaRPr lang="tr-TR" dirty="0"/>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99" y="2507982"/>
            <a:ext cx="5486401" cy="294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90" y="5580645"/>
            <a:ext cx="5514110" cy="295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1067594" y="495299"/>
            <a:ext cx="16154400" cy="1723549"/>
          </a:xfrm>
          <a:prstGeom prst="rect">
            <a:avLst/>
          </a:prstGeom>
          <a:noFill/>
        </p:spPr>
        <p:txBody>
          <a:bodyPr wrap="square" rtlCol="0">
            <a:spAutoFit/>
          </a:bodyPr>
          <a:lstStyle/>
          <a:p>
            <a:r>
              <a:rPr lang="tr-TR" sz="4400" dirty="0">
                <a:solidFill>
                  <a:schemeClr val="tx1">
                    <a:lumMod val="50000"/>
                    <a:lumOff val="50000"/>
                  </a:schemeClr>
                </a:solidFill>
                <a:latin typeface="Open Sans Bold" charset="0"/>
                <a:ea typeface="Open Sans Bold" charset="0"/>
                <a:cs typeface="Open Sans Bold" charset="0"/>
              </a:rPr>
              <a:t>İLÇE PSİKOSOSYAL KORUMA, ÖNLEME VE KRİZE MÜDAHALE EKİBİ </a:t>
            </a:r>
            <a:r>
              <a:rPr lang="tr-TR" sz="4400" dirty="0" smtClean="0">
                <a:solidFill>
                  <a:schemeClr val="tx1">
                    <a:lumMod val="50000"/>
                    <a:lumOff val="50000"/>
                  </a:schemeClr>
                </a:solidFill>
                <a:latin typeface="Open Sans Bold" charset="0"/>
                <a:ea typeface="Open Sans Bold" charset="0"/>
                <a:cs typeface="Open Sans Bold" charset="0"/>
              </a:rPr>
              <a:t>TOPLANTISI YAPILDI</a:t>
            </a:r>
            <a:endParaRPr lang="tr-TR" sz="4400" dirty="0">
              <a:solidFill>
                <a:schemeClr val="tx1">
                  <a:lumMod val="50000"/>
                  <a:lumOff val="50000"/>
                </a:schemeClr>
              </a:solidFill>
              <a:latin typeface="Open Sans Bold" charset="0"/>
              <a:ea typeface="Open Sans Bold" charset="0"/>
              <a:cs typeface="Open Sans Bold" charset="0"/>
            </a:endParaRPr>
          </a:p>
          <a:p>
            <a:endParaRPr lang="tr-TR" dirty="0"/>
          </a:p>
        </p:txBody>
      </p:sp>
    </p:spTree>
    <p:extLst>
      <p:ext uri="{BB962C8B-B14F-4D97-AF65-F5344CB8AC3E}">
        <p14:creationId xmlns:p14="http://schemas.microsoft.com/office/powerpoint/2010/main" val="3731927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3" name="AutoShape 3"/>
          <p:cNvSpPr/>
          <p:nvPr/>
        </p:nvSpPr>
        <p:spPr>
          <a:xfrm>
            <a:off x="-495300" y="4099054"/>
            <a:ext cx="19278600" cy="152400"/>
          </a:xfrm>
          <a:prstGeom prst="rect">
            <a:avLst/>
          </a:prstGeom>
          <a:solidFill>
            <a:srgbClr val="7E6B73"/>
          </a:solidFill>
        </p:spPr>
      </p:sp>
      <p:grpSp>
        <p:nvGrpSpPr>
          <p:cNvPr id="4" name="Group 4"/>
          <p:cNvGrpSpPr/>
          <p:nvPr/>
        </p:nvGrpSpPr>
        <p:grpSpPr>
          <a:xfrm>
            <a:off x="8460020" y="3318004"/>
            <a:ext cx="1562100" cy="156210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6B73"/>
            </a:solidFill>
          </p:spPr>
        </p:sp>
      </p:grpSp>
      <p:grpSp>
        <p:nvGrpSpPr>
          <p:cNvPr id="6" name="Group 6"/>
          <p:cNvGrpSpPr/>
          <p:nvPr/>
        </p:nvGrpSpPr>
        <p:grpSpPr>
          <a:xfrm>
            <a:off x="13330244" y="3318004"/>
            <a:ext cx="1562100" cy="1562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6B73"/>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741007" y="3598992"/>
            <a:ext cx="1000125" cy="100012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649332" y="3637092"/>
            <a:ext cx="923925" cy="923925"/>
          </a:xfrm>
          <a:prstGeom prst="rect">
            <a:avLst/>
          </a:prstGeom>
        </p:spPr>
      </p:pic>
      <p:grpSp>
        <p:nvGrpSpPr>
          <p:cNvPr id="10" name="Group 10"/>
          <p:cNvGrpSpPr/>
          <p:nvPr/>
        </p:nvGrpSpPr>
        <p:grpSpPr>
          <a:xfrm>
            <a:off x="3376606" y="3318004"/>
            <a:ext cx="1562100" cy="15621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6B73"/>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24256" y="3565654"/>
            <a:ext cx="1066800" cy="1066800"/>
          </a:xfrm>
          <a:prstGeom prst="rect">
            <a:avLst/>
          </a:prstGeom>
        </p:spPr>
      </p:pic>
      <p:pic>
        <p:nvPicPr>
          <p:cNvPr id="13" name="Picture 13"/>
          <p:cNvPicPr>
            <a:picLocks noChangeAspect="1"/>
          </p:cNvPicPr>
          <p:nvPr/>
        </p:nvPicPr>
        <p:blipFill>
          <a:blip r:embed="rId8"/>
          <a:srcRect/>
          <a:stretch>
            <a:fillRect/>
          </a:stretch>
        </p:blipFill>
        <p:spPr>
          <a:xfrm>
            <a:off x="8134141" y="7081796"/>
            <a:ext cx="2019718" cy="1321451"/>
          </a:xfrm>
          <a:prstGeom prst="rect">
            <a:avLst/>
          </a:prstGeom>
        </p:spPr>
      </p:pic>
      <p:sp>
        <p:nvSpPr>
          <p:cNvPr id="14" name="TextBox 14"/>
          <p:cNvSpPr txBox="1"/>
          <p:nvPr/>
        </p:nvSpPr>
        <p:spPr>
          <a:xfrm>
            <a:off x="2897201" y="1323975"/>
            <a:ext cx="12493598" cy="685205"/>
          </a:xfrm>
          <a:prstGeom prst="rect">
            <a:avLst/>
          </a:prstGeom>
        </p:spPr>
        <p:txBody>
          <a:bodyPr lIns="0" tIns="0" rIns="0" bIns="0" rtlCol="0" anchor="t">
            <a:spAutoFit/>
          </a:bodyPr>
          <a:lstStyle/>
          <a:p>
            <a:pPr algn="ctr">
              <a:lnSpc>
                <a:spcPts val="5600"/>
              </a:lnSpc>
            </a:pPr>
            <a:r>
              <a:rPr lang="en-US" sz="4000">
                <a:solidFill>
                  <a:srgbClr val="7E6B73"/>
                </a:solidFill>
                <a:latin typeface="Open Sans"/>
              </a:rPr>
              <a:t>eyyubiyeram.meb.k12.tr</a:t>
            </a:r>
          </a:p>
        </p:txBody>
      </p:sp>
      <p:sp>
        <p:nvSpPr>
          <p:cNvPr id="15" name="TextBox 15"/>
          <p:cNvSpPr txBox="1"/>
          <p:nvPr/>
        </p:nvSpPr>
        <p:spPr>
          <a:xfrm>
            <a:off x="2120907" y="5165854"/>
            <a:ext cx="4073498" cy="481330"/>
          </a:xfrm>
          <a:prstGeom prst="rect">
            <a:avLst/>
          </a:prstGeom>
        </p:spPr>
        <p:txBody>
          <a:bodyPr lIns="0" tIns="0" rIns="0" bIns="0" rtlCol="0" anchor="t">
            <a:spAutoFit/>
          </a:bodyPr>
          <a:lstStyle/>
          <a:p>
            <a:pPr algn="ctr">
              <a:lnSpc>
                <a:spcPts val="3919"/>
              </a:lnSpc>
            </a:pPr>
            <a:r>
              <a:rPr lang="en-US" sz="2799">
                <a:solidFill>
                  <a:srgbClr val="7E6B73"/>
                </a:solidFill>
                <a:latin typeface="Open Sans"/>
              </a:rPr>
              <a:t>eyyubiyeram</a:t>
            </a:r>
          </a:p>
        </p:txBody>
      </p:sp>
      <p:sp>
        <p:nvSpPr>
          <p:cNvPr id="16" name="TextBox 16"/>
          <p:cNvSpPr txBox="1"/>
          <p:nvPr/>
        </p:nvSpPr>
        <p:spPr>
          <a:xfrm>
            <a:off x="7185271" y="5165854"/>
            <a:ext cx="4073498" cy="481330"/>
          </a:xfrm>
          <a:prstGeom prst="rect">
            <a:avLst/>
          </a:prstGeom>
        </p:spPr>
        <p:txBody>
          <a:bodyPr lIns="0" tIns="0" rIns="0" bIns="0" rtlCol="0" anchor="t">
            <a:spAutoFit/>
          </a:bodyPr>
          <a:lstStyle/>
          <a:p>
            <a:pPr algn="ctr">
              <a:lnSpc>
                <a:spcPts val="3919"/>
              </a:lnSpc>
            </a:pPr>
            <a:r>
              <a:rPr lang="en-US" sz="2799">
                <a:solidFill>
                  <a:srgbClr val="7E6B73"/>
                </a:solidFill>
                <a:latin typeface="Open Sans"/>
              </a:rPr>
              <a:t>eyyubiyeram</a:t>
            </a:r>
          </a:p>
        </p:txBody>
      </p:sp>
      <p:sp>
        <p:nvSpPr>
          <p:cNvPr id="17" name="TextBox 17"/>
          <p:cNvSpPr txBox="1"/>
          <p:nvPr/>
        </p:nvSpPr>
        <p:spPr>
          <a:xfrm>
            <a:off x="12055495" y="5165854"/>
            <a:ext cx="4073498" cy="481330"/>
          </a:xfrm>
          <a:prstGeom prst="rect">
            <a:avLst/>
          </a:prstGeom>
        </p:spPr>
        <p:txBody>
          <a:bodyPr lIns="0" tIns="0" rIns="0" bIns="0" rtlCol="0" anchor="t">
            <a:spAutoFit/>
          </a:bodyPr>
          <a:lstStyle/>
          <a:p>
            <a:pPr algn="ctr">
              <a:lnSpc>
                <a:spcPts val="3919"/>
              </a:lnSpc>
            </a:pPr>
            <a:r>
              <a:rPr lang="en-US" sz="2799">
                <a:solidFill>
                  <a:srgbClr val="7E6B73"/>
                </a:solidFill>
                <a:latin typeface="Open Sans"/>
              </a:rPr>
              <a:t>eyyubiyeram</a:t>
            </a:r>
          </a:p>
        </p:txBody>
      </p:sp>
      <p:pic>
        <p:nvPicPr>
          <p:cNvPr id="2048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63" y="8648700"/>
            <a:ext cx="18399126"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3" name="TextBox 3"/>
          <p:cNvSpPr txBox="1"/>
          <p:nvPr/>
        </p:nvSpPr>
        <p:spPr>
          <a:xfrm>
            <a:off x="-20782" y="2781300"/>
            <a:ext cx="18048097" cy="3133725"/>
          </a:xfrm>
          <a:prstGeom prst="rect">
            <a:avLst/>
          </a:prstGeom>
        </p:spPr>
        <p:txBody>
          <a:bodyPr lIns="0" tIns="0" rIns="0" bIns="0" rtlCol="0" anchor="t">
            <a:spAutoFit/>
          </a:bodyPr>
          <a:lstStyle/>
          <a:p>
            <a:pPr algn="ctr">
              <a:lnSpc>
                <a:spcPts val="12599"/>
              </a:lnSpc>
            </a:pPr>
            <a:r>
              <a:rPr lang="en-US" sz="9000" dirty="0">
                <a:solidFill>
                  <a:srgbClr val="00B050"/>
                </a:solidFill>
                <a:latin typeface="Arial Black" pitchFamily="34" charset="0"/>
              </a:rPr>
              <a:t>DİNLEDİĞİNİZ İÇİN TEŞEKKÜRLER...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xmlns="" id="{611AFDBF-8949-B6B3-1236-52037A4EC997}"/>
              </a:ext>
            </a:extLst>
          </p:cNvPr>
          <p:cNvSpPr txBox="1"/>
          <p:nvPr/>
        </p:nvSpPr>
        <p:spPr>
          <a:xfrm>
            <a:off x="304800" y="647700"/>
            <a:ext cx="17145000" cy="1446550"/>
          </a:xfrm>
          <a:prstGeom prst="rect">
            <a:avLst/>
          </a:prstGeom>
          <a:noFill/>
        </p:spPr>
        <p:txBody>
          <a:bodyPr wrap="square" rtlCol="0">
            <a:spAutoFit/>
          </a:bodyPr>
          <a:lstStyle/>
          <a:p>
            <a:r>
              <a:rPr lang="tr-TR" sz="4400" dirty="0">
                <a:solidFill>
                  <a:schemeClr val="tx1">
                    <a:lumMod val="50000"/>
                    <a:lumOff val="50000"/>
                  </a:schemeClr>
                </a:solidFill>
                <a:effectLst/>
                <a:latin typeface="Open Sans Bold" charset="0"/>
                <a:ea typeface="Open Sans Bold" charset="0"/>
                <a:cs typeface="Open Sans Bold" charset="0"/>
              </a:rPr>
              <a:t>EYYÜBİYE, AKÇAKALE VE HARRAN İLÇELERİNDE "BİLSEM  YÖNLENDİRME SÜREÇLERİ" </a:t>
            </a:r>
            <a:r>
              <a:rPr lang="tr-TR" sz="4400" dirty="0" smtClean="0">
                <a:solidFill>
                  <a:schemeClr val="tx1">
                    <a:lumMod val="50000"/>
                    <a:lumOff val="50000"/>
                  </a:schemeClr>
                </a:solidFill>
                <a:effectLst/>
                <a:latin typeface="Open Sans Bold" charset="0"/>
                <a:ea typeface="Open Sans Bold" charset="0"/>
                <a:cs typeface="Open Sans Bold" charset="0"/>
              </a:rPr>
              <a:t>TOPLANTILARI</a:t>
            </a:r>
            <a:endParaRPr lang="tr-TR" sz="4400" dirty="0">
              <a:solidFill>
                <a:schemeClr val="tx1">
                  <a:lumMod val="50000"/>
                  <a:lumOff val="50000"/>
                </a:schemeClr>
              </a:solidFill>
              <a:effectLst/>
              <a:latin typeface="Open Sans Bold" charset="0"/>
              <a:ea typeface="Open Sans Bold" charset="0"/>
              <a:cs typeface="Open Sans Bold" charset="0"/>
            </a:endParaRPr>
          </a:p>
        </p:txBody>
      </p:sp>
      <p:sp>
        <p:nvSpPr>
          <p:cNvPr id="3" name="Metin kutusu 2">
            <a:extLst>
              <a:ext uri="{FF2B5EF4-FFF2-40B4-BE49-F238E27FC236}">
                <a16:creationId xmlns:a16="http://schemas.microsoft.com/office/drawing/2014/main" xmlns="" id="{5097C426-8400-F2F6-542D-C63440F27E09}"/>
              </a:ext>
            </a:extLst>
          </p:cNvPr>
          <p:cNvSpPr txBox="1"/>
          <p:nvPr/>
        </p:nvSpPr>
        <p:spPr>
          <a:xfrm>
            <a:off x="7010400" y="2422171"/>
            <a:ext cx="10744200" cy="2677656"/>
          </a:xfrm>
          <a:prstGeom prst="rect">
            <a:avLst/>
          </a:prstGeom>
          <a:noFill/>
        </p:spPr>
        <p:txBody>
          <a:bodyPr wrap="square" rtlCol="0">
            <a:spAutoFit/>
          </a:bodyPr>
          <a:lstStyle/>
          <a:p>
            <a:pPr algn="just"/>
            <a:r>
              <a:rPr lang="tr-TR" sz="2800" b="0" i="0" dirty="0">
                <a:effectLst/>
                <a:latin typeface="Open Sans "/>
              </a:rPr>
              <a:t>Hizmet bölgemizde </a:t>
            </a:r>
            <a:r>
              <a:rPr lang="tr-TR" sz="2800" b="0" i="0" dirty="0" err="1">
                <a:effectLst/>
                <a:latin typeface="Open Sans "/>
              </a:rPr>
              <a:t>yüzyüze</a:t>
            </a:r>
            <a:r>
              <a:rPr lang="tr-TR" sz="2800" b="0" i="0" dirty="0">
                <a:effectLst/>
                <a:latin typeface="Open Sans "/>
              </a:rPr>
              <a:t> ve online olarak düzenlediğimiz toplantılara toplamda </a:t>
            </a:r>
            <a:r>
              <a:rPr lang="tr-TR" sz="2800" b="1" i="0" dirty="0">
                <a:effectLst/>
                <a:latin typeface="Open Sans "/>
              </a:rPr>
              <a:t>125 Psikolojik Danışmanımız</a:t>
            </a:r>
            <a:r>
              <a:rPr lang="tr-TR" sz="2800" b="0" i="0" dirty="0">
                <a:effectLst/>
                <a:latin typeface="Open Sans "/>
              </a:rPr>
              <a:t>, </a:t>
            </a:r>
            <a:r>
              <a:rPr lang="tr-TR" sz="2800" b="1" i="0" dirty="0">
                <a:effectLst/>
                <a:latin typeface="Open Sans "/>
              </a:rPr>
              <a:t>256 Okul İdarecimiz</a:t>
            </a:r>
            <a:r>
              <a:rPr lang="tr-TR" sz="2800" b="0" i="0" dirty="0">
                <a:effectLst/>
                <a:latin typeface="Open Sans "/>
              </a:rPr>
              <a:t> ve </a:t>
            </a:r>
            <a:r>
              <a:rPr lang="tr-TR" sz="2800" b="1" i="0" dirty="0">
                <a:effectLst/>
                <a:latin typeface="Open Sans "/>
              </a:rPr>
              <a:t>756 Sınıf Öğretmenimiz </a:t>
            </a:r>
            <a:r>
              <a:rPr lang="tr-TR" sz="2800" b="0" i="0" dirty="0" smtClean="0">
                <a:effectLst/>
                <a:latin typeface="Open Sans "/>
              </a:rPr>
              <a:t>katıldı. Toplantılarda </a:t>
            </a:r>
            <a:r>
              <a:rPr lang="tr-TR" sz="2800" b="0" i="0" dirty="0">
                <a:effectLst/>
                <a:latin typeface="Open Sans "/>
              </a:rPr>
              <a:t>BİLSEM ön değerlendirme süreçlerine yönlendirme, okullarda kurulacak komisyonlar ve </a:t>
            </a:r>
            <a:r>
              <a:rPr lang="tr-TR" sz="2800" b="0" i="0" dirty="0" err="1">
                <a:effectLst/>
                <a:latin typeface="Open Sans "/>
              </a:rPr>
              <a:t>BİLSEM'lerde</a:t>
            </a:r>
            <a:r>
              <a:rPr lang="tr-TR" sz="2800" b="0" i="0" dirty="0">
                <a:effectLst/>
                <a:latin typeface="Open Sans "/>
              </a:rPr>
              <a:t> verilen eğitimlerden bahsedildi</a:t>
            </a:r>
            <a:endParaRPr lang="tr-TR" sz="2800" dirty="0">
              <a:latin typeface="Open Sans "/>
            </a:endParaRPr>
          </a:p>
        </p:txBody>
      </p:sp>
      <p:pic>
        <p:nvPicPr>
          <p:cNvPr id="1026" name="Picture 2" descr="10-01-2022">
            <a:extLst>
              <a:ext uri="{FF2B5EF4-FFF2-40B4-BE49-F238E27FC236}">
                <a16:creationId xmlns:a16="http://schemas.microsoft.com/office/drawing/2014/main" xmlns="" id="{2F4F9CA2-FEB5-7D28-B462-99FB8AE49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25090"/>
            <a:ext cx="6151418" cy="3770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01-2022">
            <a:extLst>
              <a:ext uri="{FF2B5EF4-FFF2-40B4-BE49-F238E27FC236}">
                <a16:creationId xmlns:a16="http://schemas.microsoft.com/office/drawing/2014/main" xmlns="" id="{04FF887A-41E0-E5AA-2E06-C42BACD7B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5708758"/>
            <a:ext cx="5943600" cy="29625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duotone>
              <a:prstClr val="black"/>
              <a:srgbClr val="91E072">
                <a:tint val="45000"/>
                <a:satMod val="400000"/>
              </a:srgb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8596470"/>
            <a:ext cx="18288000" cy="1707848"/>
          </a:xfrm>
          <a:prstGeom prst="rect">
            <a:avLst/>
          </a:prstGeom>
          <a:ln/>
        </p:spPr>
        <p:style>
          <a:lnRef idx="0">
            <a:schemeClr val="accent3"/>
          </a:lnRef>
          <a:fillRef idx="3">
            <a:schemeClr val="accent3"/>
          </a:fillRef>
          <a:effectRef idx="3">
            <a:schemeClr val="accent3"/>
          </a:effectRef>
          <a:fontRef idx="minor">
            <a:schemeClr val="lt1"/>
          </a:fontRef>
        </p:style>
      </p:pic>
      <p:pic>
        <p:nvPicPr>
          <p:cNvPr id="11" name="Picture 9">
            <a:extLst>
              <a:ext uri="{FF2B5EF4-FFF2-40B4-BE49-F238E27FC236}">
                <a16:creationId xmlns:a16="http://schemas.microsoft.com/office/drawing/2014/main" xmlns="" id="{7C2BA19C-D189-5EAE-5C8F-43F7C30EE770}"/>
              </a:ext>
            </a:extLst>
          </p:cNvPr>
          <p:cNvPicPr>
            <a:picLocks noChangeAspect="1"/>
          </p:cNvPicPr>
          <p:nvPr/>
        </p:nvPicPr>
        <p:blipFill>
          <a:blip r:embed="rId6"/>
          <a:srcRect/>
          <a:stretch>
            <a:fillRect/>
          </a:stretch>
        </p:blipFill>
        <p:spPr>
          <a:xfrm>
            <a:off x="0" y="8775041"/>
            <a:ext cx="2362200" cy="1447254"/>
          </a:xfrm>
          <a:prstGeom prst="rect">
            <a:avLst/>
          </a:prstGeom>
        </p:spPr>
      </p:pic>
    </p:spTree>
    <p:extLst>
      <p:ext uri="{BB962C8B-B14F-4D97-AF65-F5344CB8AC3E}">
        <p14:creationId xmlns:p14="http://schemas.microsoft.com/office/powerpoint/2010/main" val="3023376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1000" y="495300"/>
            <a:ext cx="17509106" cy="9363805"/>
          </a:xfrm>
          <a:prstGeom prst="rect">
            <a:avLst/>
          </a:prstGeom>
        </p:spPr>
        <p:style>
          <a:lnRef idx="1">
            <a:schemeClr val="accent3"/>
          </a:lnRef>
          <a:fillRef idx="2">
            <a:schemeClr val="accent3"/>
          </a:fillRef>
          <a:effectRef idx="1">
            <a:schemeClr val="accent3"/>
          </a:effectRef>
          <a:fontRef idx="minor">
            <a:schemeClr val="dk1"/>
          </a:fontRef>
        </p:style>
      </p:sp>
      <p:sp>
        <p:nvSpPr>
          <p:cNvPr id="3" name="Metin kutusu 2"/>
          <p:cNvSpPr txBox="1"/>
          <p:nvPr/>
        </p:nvSpPr>
        <p:spPr>
          <a:xfrm>
            <a:off x="6096000" y="2521527"/>
            <a:ext cx="8001000" cy="1015663"/>
          </a:xfrm>
          <a:prstGeom prst="rect">
            <a:avLst/>
          </a:prstGeom>
          <a:noFill/>
        </p:spPr>
        <p:txBody>
          <a:bodyPr wrap="square" rtlCol="0">
            <a:spAutoFit/>
          </a:bodyPr>
          <a:lstStyle/>
          <a:p>
            <a:pPr algn="just"/>
            <a:r>
              <a:rPr lang="tr-TR" sz="6000" dirty="0" smtClean="0">
                <a:solidFill>
                  <a:srgbClr val="002060"/>
                </a:solidFill>
                <a:latin typeface="Open Sans Bold" charset="0"/>
                <a:ea typeface="Open Sans Bold" charset="0"/>
                <a:cs typeface="Open Sans Bold" charset="0"/>
              </a:rPr>
              <a:t>SEMİNERLER</a:t>
            </a:r>
            <a:endParaRPr lang="tr-TR" sz="6000" dirty="0">
              <a:solidFill>
                <a:srgbClr val="002060"/>
              </a:solidFill>
              <a:latin typeface="Open Sans Bold" charset="0"/>
              <a:ea typeface="Open Sans Bold" charset="0"/>
              <a:cs typeface="Open Sans Bold" charset="0"/>
            </a:endParaRPr>
          </a:p>
        </p:txBody>
      </p:sp>
      <p:pic>
        <p:nvPicPr>
          <p:cNvPr id="4" name="Picture 7"/>
          <p:cNvPicPr>
            <a:picLocks noChangeAspect="1"/>
          </p:cNvPicPr>
          <p:nvPr/>
        </p:nvPicPr>
        <p:blipFill>
          <a:blip r:embed="rId2"/>
          <a:srcRect/>
          <a:stretch>
            <a:fillRect/>
          </a:stretch>
        </p:blipFill>
        <p:spPr>
          <a:xfrm>
            <a:off x="6373091" y="4457700"/>
            <a:ext cx="4447347" cy="2909788"/>
          </a:xfrm>
          <a:prstGeom prst="rect">
            <a:avLst/>
          </a:prstGeom>
        </p:spPr>
      </p:pic>
    </p:spTree>
    <p:extLst>
      <p:ext uri="{BB962C8B-B14F-4D97-AF65-F5344CB8AC3E}">
        <p14:creationId xmlns:p14="http://schemas.microsoft.com/office/powerpoint/2010/main" val="492309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8550275"/>
            <a:ext cx="1828958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757443"/>
            <a:ext cx="201771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0058400" y="2999509"/>
            <a:ext cx="7924800" cy="3970318"/>
          </a:xfrm>
          <a:prstGeom prst="rect">
            <a:avLst/>
          </a:prstGeom>
          <a:noFill/>
        </p:spPr>
        <p:txBody>
          <a:bodyPr wrap="square" rtlCol="0">
            <a:spAutoFit/>
          </a:bodyPr>
          <a:lstStyle/>
          <a:p>
            <a:endParaRPr lang="tr-TR" sz="2800" dirty="0">
              <a:solidFill>
                <a:schemeClr val="tx1">
                  <a:lumMod val="50000"/>
                  <a:lumOff val="50000"/>
                </a:schemeClr>
              </a:solidFill>
              <a:latin typeface="Open Sans Bold" charset="0"/>
              <a:ea typeface="Open Sans Bold" charset="0"/>
              <a:cs typeface="Open Sans Bold" charset="0"/>
            </a:endParaRPr>
          </a:p>
          <a:p>
            <a:r>
              <a:rPr lang="tr-TR" sz="2800" dirty="0" err="1">
                <a:latin typeface="Open Sans "/>
              </a:rPr>
              <a:t>Eyyübiye</a:t>
            </a:r>
            <a:r>
              <a:rPr lang="tr-TR" sz="2800" dirty="0">
                <a:latin typeface="Open Sans "/>
              </a:rPr>
              <a:t>, Harran ve Akçakale ilçelerimizde psikolojik danışmanı olmayan okul ve kurumlarımızın öğretmen ve yöneticilerine Salgın hastalık sonrası psikolojik sağlamlığı güçlendirmek ve öğrencilerin okula uyumunu desteklemek için Salgın Hastalık </a:t>
            </a:r>
            <a:r>
              <a:rPr lang="tr-TR" sz="2800" dirty="0" err="1">
                <a:latin typeface="Open Sans "/>
              </a:rPr>
              <a:t>Psikoeğitim</a:t>
            </a:r>
            <a:r>
              <a:rPr lang="tr-TR" sz="2800" dirty="0">
                <a:latin typeface="Open Sans "/>
              </a:rPr>
              <a:t> Çalışması Öğretmen Bilgilendirme konulu seminer çalışması yapıldı</a:t>
            </a:r>
            <a:r>
              <a:rPr lang="tr-TR" sz="2400" dirty="0">
                <a:latin typeface="Open Sans "/>
              </a:rPr>
              <a:t>.</a:t>
            </a:r>
            <a:endParaRPr lang="tr-TR" sz="2400" dirty="0">
              <a:solidFill>
                <a:schemeClr val="tx1">
                  <a:lumMod val="50000"/>
                  <a:lumOff val="50000"/>
                </a:schemeClr>
              </a:solidFill>
              <a:latin typeface="Open Sans "/>
              <a:ea typeface="Open Sans Bold" charset="0"/>
              <a:cs typeface="Open Sans Bold" charset="0"/>
            </a:endParaRP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199" y="3009900"/>
            <a:ext cx="3936465" cy="425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272" y="723900"/>
            <a:ext cx="4883728" cy="364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636" y="4743833"/>
            <a:ext cx="4918364" cy="3674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5943600" y="342900"/>
            <a:ext cx="11049000" cy="2400657"/>
          </a:xfrm>
          <a:prstGeom prst="rect">
            <a:avLst/>
          </a:prstGeom>
          <a:noFill/>
        </p:spPr>
        <p:txBody>
          <a:bodyPr wrap="square" rtlCol="0">
            <a:spAutoFit/>
          </a:bodyPr>
          <a:lstStyle/>
          <a:p>
            <a:r>
              <a:rPr lang="tr-TR" sz="4400" dirty="0">
                <a:solidFill>
                  <a:schemeClr val="tx1">
                    <a:lumMod val="50000"/>
                    <a:lumOff val="50000"/>
                  </a:schemeClr>
                </a:solidFill>
                <a:latin typeface="Open Sans Bold" charset="0"/>
                <a:ea typeface="Open Sans Bold" charset="0"/>
                <a:cs typeface="Open Sans Bold" charset="0"/>
              </a:rPr>
              <a:t>SALGIN HASTALIK PSİKOEĞİTİM ÇALIŞMASI ÖĞRETMEN BİLGİLENDİRME SEMİNERİ</a:t>
            </a:r>
          </a:p>
          <a:p>
            <a:endParaRPr lang="tr-TR" dirty="0"/>
          </a:p>
        </p:txBody>
      </p:sp>
    </p:spTree>
    <p:extLst>
      <p:ext uri="{BB962C8B-B14F-4D97-AF65-F5344CB8AC3E}">
        <p14:creationId xmlns:p14="http://schemas.microsoft.com/office/powerpoint/2010/main" val="3096101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1015</TotalTime>
  <Words>1719</Words>
  <Application>Microsoft Office PowerPoint</Application>
  <PresentationFormat>Özel</PresentationFormat>
  <Paragraphs>140</Paragraphs>
  <Slides>61</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61</vt:i4>
      </vt:variant>
    </vt:vector>
  </HeadingPairs>
  <TitlesOfParts>
    <vt:vector size="69" baseType="lpstr">
      <vt:lpstr>Arial</vt:lpstr>
      <vt:lpstr>Open Sans</vt:lpstr>
      <vt:lpstr>Times New Roman</vt:lpstr>
      <vt:lpstr>Arial Black</vt:lpstr>
      <vt:lpstr>Open Sans </vt:lpstr>
      <vt:lpstr>Calibri</vt:lpstr>
      <vt:lpstr>Open Sans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eyyübiye rehberlik ve araştırma merkezi 2020-2021 eğitim-öğretim yılı çalışmaları</dc:title>
  <cp:lastModifiedBy>hp</cp:lastModifiedBy>
  <cp:revision>69</cp:revision>
  <dcterms:created xsi:type="dcterms:W3CDTF">2006-08-16T00:00:00Z</dcterms:created>
  <dcterms:modified xsi:type="dcterms:W3CDTF">2022-08-02T07:24:06Z</dcterms:modified>
  <dc:identifier>DAEjZrMGBkc</dc:identifier>
</cp:coreProperties>
</file>