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8288000" cy="10287000"/>
  <p:notesSz cx="6858000" cy="9144000"/>
  <p:embeddedFontLst>
    <p:embeddedFont>
      <p:font typeface="Rubik Medium Bold" charset="-79"/>
      <p:regular r:id="rId51"/>
    </p:embeddedFont>
    <p:embeddedFont>
      <p:font typeface="Abril Fatface" charset="-94"/>
      <p:regular r:id="rId52"/>
    </p:embeddedFont>
    <p:embeddedFont>
      <p:font typeface="Alata" charset="-94"/>
      <p:regular r:id="rId53"/>
    </p:embeddedFont>
    <p:embeddedFont>
      <p:font typeface="Arimo Bold" charset="0"/>
      <p:regular r:id="rId54"/>
    </p:embeddedFont>
    <p:embeddedFont>
      <p:font typeface="DejaVu Serif Bold" charset="0"/>
      <p:regular r:id="rId55"/>
    </p:embeddedFont>
    <p:embeddedFont>
      <p:font typeface="Calibri" pitchFamily="34" charset="0"/>
      <p:regular r:id="rId56"/>
      <p:bold r:id="rId57"/>
      <p:italic r:id="rId58"/>
      <p:boldItalic r:id="rId59"/>
    </p:embeddedFont>
    <p:embeddedFont>
      <p:font typeface="Arimo"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9" d="100"/>
          <a:sy n="49" d="100"/>
        </p:scale>
        <p:origin x="-5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66.sv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76.sv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80.sv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83.sv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43.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83.svg"/></Relationships>
</file>

<file path=ppt/slides/_rels/slide45.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92.sv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97.sv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101.svg"/></Relationships>
</file>

<file path=ppt/slides/_rels/slide4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11.svg"/><Relationship Id="rId3" Type="http://schemas.openxmlformats.org/officeDocument/2006/relationships/image" Target="../media/image2.svg"/><Relationship Id="rId7" Type="http://schemas.openxmlformats.org/officeDocument/2006/relationships/image" Target="../media/image105.svg"/><Relationship Id="rId12" Type="http://schemas.openxmlformats.org/officeDocument/2006/relationships/image" Target="../media/image79.png"/><Relationship Id="rId17" Type="http://schemas.openxmlformats.org/officeDocument/2006/relationships/image" Target="../media/image115.svg"/><Relationship Id="rId2" Type="http://schemas.openxmlformats.org/officeDocument/2006/relationships/image" Target="../media/image1.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109.svg"/><Relationship Id="rId5" Type="http://schemas.openxmlformats.org/officeDocument/2006/relationships/image" Target="../media/image103.svg"/><Relationship Id="rId15" Type="http://schemas.openxmlformats.org/officeDocument/2006/relationships/image" Target="../media/image113.svg"/><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image" Target="../media/image107.svg"/><Relationship Id="rId14"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050820" y="-1333500"/>
            <a:ext cx="15763161" cy="15763161"/>
            <a:chOff x="-11430" y="857250"/>
            <a:chExt cx="13009880" cy="1164463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FF562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463" y="8720668"/>
            <a:ext cx="3398153" cy="22736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22811">
            <a:off x="1396649" y="4525003"/>
            <a:ext cx="1373139" cy="144679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40168">
            <a:off x="3509756" y="8023200"/>
            <a:ext cx="1171746" cy="139493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4595" y="7460125"/>
            <a:ext cx="908018" cy="90801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05011">
            <a:off x="359875" y="1010863"/>
            <a:ext cx="1235643" cy="1270287"/>
          </a:xfrm>
          <a:prstGeom prst="rect">
            <a:avLst/>
          </a:prstGeom>
        </p:spPr>
      </p:pic>
      <p:pic>
        <p:nvPicPr>
          <p:cNvPr id="9" name="Picture 9"/>
          <p:cNvPicPr>
            <a:picLocks noChangeAspect="1"/>
          </p:cNvPicPr>
          <p:nvPr/>
        </p:nvPicPr>
        <p:blipFill>
          <a:blip r:embed="rId12"/>
          <a:srcRect/>
          <a:stretch>
            <a:fillRect/>
          </a:stretch>
        </p:blipFill>
        <p:spPr>
          <a:xfrm>
            <a:off x="14083630" y="885752"/>
            <a:ext cx="3175670" cy="2077762"/>
          </a:xfrm>
          <a:prstGeom prst="rect">
            <a:avLst/>
          </a:prstGeom>
        </p:spPr>
      </p:pic>
      <p:pic>
        <p:nvPicPr>
          <p:cNvPr id="10" name="Picture 10"/>
          <p:cNvPicPr>
            <a:picLocks noChangeAspect="1"/>
          </p:cNvPicPr>
          <p:nvPr/>
        </p:nvPicPr>
        <p:blipFill>
          <a:blip r:embed="rId13"/>
          <a:srcRect l="5516" t="16646" r="38393" b="12006"/>
          <a:stretch>
            <a:fillRect/>
          </a:stretch>
        </p:blipFill>
        <p:spPr>
          <a:xfrm>
            <a:off x="7009153" y="1016343"/>
            <a:ext cx="3061531" cy="1947170"/>
          </a:xfrm>
          <a:prstGeom prst="rect">
            <a:avLst/>
          </a:prstGeom>
        </p:spPr>
      </p:pic>
      <p:sp>
        <p:nvSpPr>
          <p:cNvPr id="11" name="TextBox 11"/>
          <p:cNvSpPr txBox="1"/>
          <p:nvPr/>
        </p:nvSpPr>
        <p:spPr>
          <a:xfrm>
            <a:off x="7422722" y="3791234"/>
            <a:ext cx="8662312" cy="4929433"/>
          </a:xfrm>
          <a:prstGeom prst="rect">
            <a:avLst/>
          </a:prstGeom>
        </p:spPr>
        <p:txBody>
          <a:bodyPr lIns="0" tIns="0" rIns="0" bIns="0" rtlCol="0" anchor="t">
            <a:spAutoFit/>
          </a:bodyPr>
          <a:lstStyle/>
          <a:p>
            <a:pPr algn="ctr">
              <a:lnSpc>
                <a:spcPts val="7780"/>
              </a:lnSpc>
            </a:pPr>
            <a:r>
              <a:rPr lang="en-US" sz="6947" dirty="0">
                <a:solidFill>
                  <a:srgbClr val="FF3C00"/>
                </a:solidFill>
                <a:latin typeface="Rubik Medium Bold"/>
              </a:rPr>
              <a:t>YÜKSEKÖĞRETİM KURUMLARI SINAVI</a:t>
            </a:r>
          </a:p>
          <a:p>
            <a:pPr algn="ctr">
              <a:lnSpc>
                <a:spcPts val="7780"/>
              </a:lnSpc>
            </a:pPr>
            <a:r>
              <a:rPr lang="en-US" sz="6947" dirty="0">
                <a:solidFill>
                  <a:srgbClr val="FF3C00"/>
                </a:solidFill>
                <a:latin typeface="Rubik Medium Bold"/>
              </a:rPr>
              <a:t>(YKS)</a:t>
            </a:r>
          </a:p>
          <a:p>
            <a:pPr algn="ctr">
              <a:lnSpc>
                <a:spcPts val="7780"/>
              </a:lnSpc>
            </a:pPr>
            <a:r>
              <a:rPr lang="en-US" sz="6947" dirty="0">
                <a:solidFill>
                  <a:srgbClr val="FF3C00"/>
                </a:solidFill>
                <a:latin typeface="Rubik Medium Bold"/>
              </a:rPr>
              <a:t>2022</a:t>
            </a:r>
          </a:p>
          <a:p>
            <a:pPr marL="0" lvl="0" indent="0" algn="ctr">
              <a:lnSpc>
                <a:spcPts val="7780"/>
              </a:lnSpc>
            </a:pPr>
            <a:endParaRPr lang="en-US" sz="6947" dirty="0">
              <a:solidFill>
                <a:srgbClr val="FF3C00"/>
              </a:solidFill>
              <a:latin typeface="Rubik Medium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512671"/>
          </a:xfrm>
          <a:prstGeom prst="rect">
            <a:avLst/>
          </a:prstGeom>
          <a:solidFill>
            <a:srgbClr val="F57C79"/>
          </a:solidFill>
        </p:spPr>
      </p:sp>
      <p:grpSp>
        <p:nvGrpSpPr>
          <p:cNvPr id="3" name="Group 3"/>
          <p:cNvGrpSpPr/>
          <p:nvPr/>
        </p:nvGrpSpPr>
        <p:grpSpPr>
          <a:xfrm>
            <a:off x="481528" y="2138055"/>
            <a:ext cx="7277885" cy="6758566"/>
            <a:chOff x="0" y="0"/>
            <a:chExt cx="1867957" cy="1734667"/>
          </a:xfrm>
        </p:grpSpPr>
        <p:sp>
          <p:nvSpPr>
            <p:cNvPr id="4" name="Freeform 4"/>
            <p:cNvSpPr/>
            <p:nvPr/>
          </p:nvSpPr>
          <p:spPr>
            <a:xfrm>
              <a:off x="92710" y="293370"/>
              <a:ext cx="1762547" cy="1428597"/>
            </a:xfrm>
            <a:custGeom>
              <a:avLst/>
              <a:gdLst/>
              <a:ahLst/>
              <a:cxnLst/>
              <a:rect l="l" t="t" r="r" b="b"/>
              <a:pathLst>
                <a:path w="1762547" h="1428597">
                  <a:moveTo>
                    <a:pt x="0" y="1373987"/>
                  </a:moveTo>
                  <a:lnTo>
                    <a:pt x="0" y="1428597"/>
                  </a:lnTo>
                  <a:lnTo>
                    <a:pt x="1762547" y="1428597"/>
                  </a:lnTo>
                  <a:lnTo>
                    <a:pt x="1762547" y="54610"/>
                  </a:lnTo>
                  <a:lnTo>
                    <a:pt x="1707936" y="0"/>
                  </a:lnTo>
                  <a:lnTo>
                    <a:pt x="1707936" y="1373987"/>
                  </a:lnTo>
                  <a:close/>
                </a:path>
              </a:pathLst>
            </a:custGeom>
            <a:solidFill>
              <a:srgbClr val="EDEDED"/>
            </a:solidFill>
          </p:spPr>
        </p:sp>
        <p:sp>
          <p:nvSpPr>
            <p:cNvPr id="5" name="Freeform 5"/>
            <p:cNvSpPr/>
            <p:nvPr/>
          </p:nvSpPr>
          <p:spPr>
            <a:xfrm>
              <a:off x="6350" y="11430"/>
              <a:ext cx="1787946" cy="1643227"/>
            </a:xfrm>
            <a:custGeom>
              <a:avLst/>
              <a:gdLst/>
              <a:ahLst/>
              <a:cxnLst/>
              <a:rect l="l" t="t" r="r" b="b"/>
              <a:pathLst>
                <a:path w="1787946" h="1643227">
                  <a:moveTo>
                    <a:pt x="1517437" y="0"/>
                  </a:moveTo>
                  <a:lnTo>
                    <a:pt x="0" y="1270"/>
                  </a:lnTo>
                  <a:lnTo>
                    <a:pt x="0" y="1643227"/>
                  </a:lnTo>
                  <a:lnTo>
                    <a:pt x="1786677" y="1643227"/>
                  </a:lnTo>
                  <a:lnTo>
                    <a:pt x="1787946" y="266700"/>
                  </a:lnTo>
                  <a:close/>
                </a:path>
              </a:pathLst>
            </a:custGeom>
            <a:solidFill>
              <a:srgbClr val="E5DAC5"/>
            </a:solidFill>
          </p:spPr>
        </p:sp>
        <p:sp>
          <p:nvSpPr>
            <p:cNvPr id="6" name="Freeform 6"/>
            <p:cNvSpPr/>
            <p:nvPr/>
          </p:nvSpPr>
          <p:spPr>
            <a:xfrm>
              <a:off x="0" y="0"/>
              <a:ext cx="1867957" cy="1734667"/>
            </a:xfrm>
            <a:custGeom>
              <a:avLst/>
              <a:gdLst/>
              <a:ahLst/>
              <a:cxnLst/>
              <a:rect l="l" t="t" r="r" b="b"/>
              <a:pathLst>
                <a:path w="1867957" h="1734667">
                  <a:moveTo>
                    <a:pt x="1800646" y="275590"/>
                  </a:moveTo>
                  <a:lnTo>
                    <a:pt x="1800646" y="275590"/>
                  </a:lnTo>
                  <a:lnTo>
                    <a:pt x="1799377" y="274320"/>
                  </a:lnTo>
                  <a:lnTo>
                    <a:pt x="1663487" y="138430"/>
                  </a:lnTo>
                  <a:lnTo>
                    <a:pt x="1596177" y="71120"/>
                  </a:lnTo>
                  <a:lnTo>
                    <a:pt x="1525057" y="0"/>
                  </a:lnTo>
                  <a:lnTo>
                    <a:pt x="0" y="0"/>
                  </a:lnTo>
                  <a:lnTo>
                    <a:pt x="0" y="1667357"/>
                  </a:lnTo>
                  <a:lnTo>
                    <a:pt x="80010" y="1667357"/>
                  </a:lnTo>
                  <a:lnTo>
                    <a:pt x="80010" y="1734667"/>
                  </a:lnTo>
                  <a:lnTo>
                    <a:pt x="1867957" y="1734667"/>
                  </a:lnTo>
                  <a:lnTo>
                    <a:pt x="1867957" y="342900"/>
                  </a:lnTo>
                  <a:lnTo>
                    <a:pt x="1800646" y="275590"/>
                  </a:lnTo>
                  <a:close/>
                  <a:moveTo>
                    <a:pt x="1528867" y="21590"/>
                  </a:moveTo>
                  <a:lnTo>
                    <a:pt x="1654596" y="146050"/>
                  </a:lnTo>
                  <a:lnTo>
                    <a:pt x="1779057" y="270510"/>
                  </a:lnTo>
                  <a:lnTo>
                    <a:pt x="1528867" y="270510"/>
                  </a:lnTo>
                  <a:lnTo>
                    <a:pt x="1528867" y="21590"/>
                  </a:lnTo>
                  <a:close/>
                  <a:moveTo>
                    <a:pt x="12700" y="1654657"/>
                  </a:moveTo>
                  <a:lnTo>
                    <a:pt x="12700" y="12700"/>
                  </a:lnTo>
                  <a:lnTo>
                    <a:pt x="1516167" y="12700"/>
                  </a:lnTo>
                  <a:lnTo>
                    <a:pt x="1516167" y="278130"/>
                  </a:lnTo>
                  <a:cubicBezTo>
                    <a:pt x="1516167" y="281940"/>
                    <a:pt x="1518707" y="284480"/>
                    <a:pt x="1522517" y="284480"/>
                  </a:cubicBezTo>
                  <a:lnTo>
                    <a:pt x="1787946" y="284480"/>
                  </a:lnTo>
                  <a:lnTo>
                    <a:pt x="1787946" y="1654657"/>
                  </a:lnTo>
                  <a:lnTo>
                    <a:pt x="12700" y="1654657"/>
                  </a:lnTo>
                  <a:close/>
                  <a:moveTo>
                    <a:pt x="1855257" y="1721967"/>
                  </a:moveTo>
                  <a:lnTo>
                    <a:pt x="92710" y="1721967"/>
                  </a:lnTo>
                  <a:lnTo>
                    <a:pt x="92710" y="1667357"/>
                  </a:lnTo>
                  <a:lnTo>
                    <a:pt x="1800647" y="1667357"/>
                  </a:lnTo>
                  <a:lnTo>
                    <a:pt x="1800647" y="293370"/>
                  </a:lnTo>
                  <a:lnTo>
                    <a:pt x="1855257" y="347980"/>
                  </a:lnTo>
                  <a:lnTo>
                    <a:pt x="1855257" y="1721967"/>
                  </a:lnTo>
                  <a:close/>
                </a:path>
              </a:pathLst>
            </a:custGeom>
            <a:solidFill>
              <a:srgbClr val="EDEDED"/>
            </a:solidFill>
          </p:spPr>
        </p:sp>
      </p:grpSp>
      <p:pic>
        <p:nvPicPr>
          <p:cNvPr id="7" name="Picture 7"/>
          <p:cNvPicPr>
            <a:picLocks noChangeAspect="1"/>
          </p:cNvPicPr>
          <p:nvPr/>
        </p:nvPicPr>
        <p:blipFill>
          <a:blip r:embed="rId2"/>
          <a:srcRect l="4331" t="4353" r="3142" b="4353"/>
          <a:stretch>
            <a:fillRect/>
          </a:stretch>
        </p:blipFill>
        <p:spPr>
          <a:xfrm>
            <a:off x="8592763" y="2510539"/>
            <a:ext cx="8967327" cy="6386081"/>
          </a:xfrm>
          <a:prstGeom prst="rect">
            <a:avLst/>
          </a:prstGeom>
        </p:spPr>
      </p:pic>
      <p:sp>
        <p:nvSpPr>
          <p:cNvPr id="8" name="TextBox 8"/>
          <p:cNvSpPr txBox="1"/>
          <p:nvPr/>
        </p:nvSpPr>
        <p:spPr>
          <a:xfrm>
            <a:off x="672030" y="2616409"/>
            <a:ext cx="6452377" cy="4464870"/>
          </a:xfrm>
          <a:prstGeom prst="rect">
            <a:avLst/>
          </a:prstGeom>
        </p:spPr>
        <p:txBody>
          <a:bodyPr lIns="0" tIns="0" rIns="0" bIns="0" rtlCol="0" anchor="t">
            <a:spAutoFit/>
          </a:bodyPr>
          <a:lstStyle/>
          <a:p>
            <a:pPr>
              <a:lnSpc>
                <a:spcPts val="2716"/>
              </a:lnSpc>
            </a:pPr>
            <a:r>
              <a:rPr lang="en-US" sz="1940">
                <a:solidFill>
                  <a:srgbClr val="000000"/>
                </a:solidFill>
                <a:latin typeface="Arimo"/>
              </a:rPr>
              <a:t>Temel Kavramlar </a:t>
            </a:r>
          </a:p>
          <a:p>
            <a:pPr>
              <a:lnSpc>
                <a:spcPts val="2716"/>
              </a:lnSpc>
            </a:pPr>
            <a:r>
              <a:rPr lang="en-US" sz="1940">
                <a:solidFill>
                  <a:srgbClr val="000000"/>
                </a:solidFill>
                <a:latin typeface="Arimo"/>
              </a:rPr>
              <a:t>Doğruda Açılar ve Üçgende Açılar</a:t>
            </a:r>
          </a:p>
          <a:p>
            <a:pPr>
              <a:lnSpc>
                <a:spcPts val="2716"/>
              </a:lnSpc>
            </a:pPr>
            <a:r>
              <a:rPr lang="en-US" sz="1940">
                <a:solidFill>
                  <a:srgbClr val="000000"/>
                </a:solidFill>
                <a:latin typeface="Arimo"/>
              </a:rPr>
              <a:t>Özel Üçgenler</a:t>
            </a:r>
          </a:p>
          <a:p>
            <a:pPr>
              <a:lnSpc>
                <a:spcPts val="2716"/>
              </a:lnSpc>
            </a:pPr>
            <a:r>
              <a:rPr lang="en-US" sz="1940">
                <a:solidFill>
                  <a:srgbClr val="000000"/>
                </a:solidFill>
                <a:latin typeface="Arimo"/>
              </a:rPr>
              <a:t>Açıortay ve Kenarortay</a:t>
            </a:r>
          </a:p>
          <a:p>
            <a:pPr>
              <a:lnSpc>
                <a:spcPts val="2716"/>
              </a:lnSpc>
            </a:pPr>
            <a:r>
              <a:rPr lang="en-US" sz="1940">
                <a:solidFill>
                  <a:srgbClr val="000000"/>
                </a:solidFill>
                <a:latin typeface="Arimo"/>
              </a:rPr>
              <a:t>Üçgende Alan </a:t>
            </a:r>
          </a:p>
          <a:p>
            <a:pPr>
              <a:lnSpc>
                <a:spcPts val="2716"/>
              </a:lnSpc>
            </a:pPr>
            <a:r>
              <a:rPr lang="en-US" sz="1940">
                <a:solidFill>
                  <a:srgbClr val="000000"/>
                </a:solidFill>
                <a:latin typeface="Arimo"/>
              </a:rPr>
              <a:t>Üçgende Benzerlik</a:t>
            </a:r>
          </a:p>
          <a:p>
            <a:pPr>
              <a:lnSpc>
                <a:spcPts val="2716"/>
              </a:lnSpc>
            </a:pPr>
            <a:r>
              <a:rPr lang="en-US" sz="1940">
                <a:solidFill>
                  <a:srgbClr val="000000"/>
                </a:solidFill>
                <a:latin typeface="Arimo"/>
              </a:rPr>
              <a:t>Açı Kenar Bağıntıları</a:t>
            </a:r>
          </a:p>
          <a:p>
            <a:pPr>
              <a:lnSpc>
                <a:spcPts val="2716"/>
              </a:lnSpc>
            </a:pPr>
            <a:r>
              <a:rPr lang="en-US" sz="1940">
                <a:solidFill>
                  <a:srgbClr val="000000"/>
                </a:solidFill>
                <a:latin typeface="Arimo"/>
              </a:rPr>
              <a:t>Çokgenler</a:t>
            </a:r>
          </a:p>
          <a:p>
            <a:pPr>
              <a:lnSpc>
                <a:spcPts val="2716"/>
              </a:lnSpc>
            </a:pPr>
            <a:r>
              <a:rPr lang="en-US" sz="1940">
                <a:solidFill>
                  <a:srgbClr val="000000"/>
                </a:solidFill>
                <a:latin typeface="Arimo"/>
              </a:rPr>
              <a:t>Özel Dörtgenler</a:t>
            </a:r>
          </a:p>
          <a:p>
            <a:pPr>
              <a:lnSpc>
                <a:spcPts val="2716"/>
              </a:lnSpc>
            </a:pPr>
            <a:r>
              <a:rPr lang="en-US" sz="1940">
                <a:solidFill>
                  <a:srgbClr val="000000"/>
                </a:solidFill>
                <a:latin typeface="Arimo"/>
              </a:rPr>
              <a:t>Çember ve Daire</a:t>
            </a:r>
          </a:p>
          <a:p>
            <a:pPr>
              <a:lnSpc>
                <a:spcPts val="2716"/>
              </a:lnSpc>
            </a:pPr>
            <a:r>
              <a:rPr lang="en-US" sz="1940">
                <a:solidFill>
                  <a:srgbClr val="000000"/>
                </a:solidFill>
                <a:latin typeface="Arimo"/>
              </a:rPr>
              <a:t>Noktanın Analitiği , Doğrunun Analitiği</a:t>
            </a:r>
          </a:p>
          <a:p>
            <a:pPr>
              <a:lnSpc>
                <a:spcPts val="2716"/>
              </a:lnSpc>
            </a:pPr>
            <a:r>
              <a:rPr lang="en-US" sz="1940">
                <a:solidFill>
                  <a:srgbClr val="000000"/>
                </a:solidFill>
                <a:latin typeface="Arimo"/>
              </a:rPr>
              <a:t>Katı Cisimler</a:t>
            </a:r>
          </a:p>
          <a:p>
            <a:pPr>
              <a:lnSpc>
                <a:spcPts val="2716"/>
              </a:lnSpc>
            </a:pPr>
            <a:r>
              <a:rPr lang="en-US" sz="1940">
                <a:solidFill>
                  <a:srgbClr val="000000"/>
                </a:solidFill>
                <a:latin typeface="Arimo"/>
              </a:rPr>
              <a:t>Dönüşümlerle Geometri</a:t>
            </a:r>
          </a:p>
        </p:txBody>
      </p:sp>
      <p:sp>
        <p:nvSpPr>
          <p:cNvPr id="9" name="TextBox 9"/>
          <p:cNvSpPr txBox="1"/>
          <p:nvPr/>
        </p:nvSpPr>
        <p:spPr>
          <a:xfrm>
            <a:off x="3090883" y="301369"/>
            <a:ext cx="12530117" cy="820738"/>
          </a:xfrm>
          <a:prstGeom prst="rect">
            <a:avLst/>
          </a:prstGeom>
        </p:spPr>
        <p:txBody>
          <a:bodyPr wrap="square" lIns="0" tIns="0" rIns="0" bIns="0" rtlCol="0" anchor="t">
            <a:spAutoFit/>
          </a:bodyPr>
          <a:lstStyle/>
          <a:p>
            <a:pPr algn="ctr">
              <a:lnSpc>
                <a:spcPts val="6397"/>
              </a:lnSpc>
              <a:spcBef>
                <a:spcPct val="0"/>
              </a:spcBef>
            </a:pPr>
            <a:r>
              <a:rPr lang="en-US" sz="4569" dirty="0">
                <a:solidFill>
                  <a:srgbClr val="000000"/>
                </a:solidFill>
                <a:latin typeface="Alata"/>
              </a:rPr>
              <a:t>2022 TYT GEOMETRİ KONULARI NELERDİR?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784625"/>
          </a:xfrm>
          <a:prstGeom prst="rect">
            <a:avLst/>
          </a:prstGeom>
          <a:solidFill>
            <a:srgbClr val="FFC60B"/>
          </a:solidFill>
        </p:spPr>
      </p:sp>
      <p:grpSp>
        <p:nvGrpSpPr>
          <p:cNvPr id="3" name="Group 3"/>
          <p:cNvGrpSpPr/>
          <p:nvPr/>
        </p:nvGrpSpPr>
        <p:grpSpPr>
          <a:xfrm>
            <a:off x="640280" y="2175273"/>
            <a:ext cx="7449388" cy="7802888"/>
            <a:chOff x="0" y="0"/>
            <a:chExt cx="1656080" cy="1734667"/>
          </a:xfrm>
        </p:grpSpPr>
        <p:sp>
          <p:nvSpPr>
            <p:cNvPr id="4" name="Freeform 4"/>
            <p:cNvSpPr/>
            <p:nvPr/>
          </p:nvSpPr>
          <p:spPr>
            <a:xfrm>
              <a:off x="92710" y="293370"/>
              <a:ext cx="1550670" cy="1428597"/>
            </a:xfrm>
            <a:custGeom>
              <a:avLst/>
              <a:gdLst/>
              <a:ahLst/>
              <a:cxnLst/>
              <a:rect l="l" t="t" r="r" b="b"/>
              <a:pathLst>
                <a:path w="1550670" h="1428597">
                  <a:moveTo>
                    <a:pt x="0" y="1373987"/>
                  </a:moveTo>
                  <a:lnTo>
                    <a:pt x="0" y="1428597"/>
                  </a:lnTo>
                  <a:lnTo>
                    <a:pt x="1550670" y="1428597"/>
                  </a:lnTo>
                  <a:lnTo>
                    <a:pt x="1550670" y="54610"/>
                  </a:lnTo>
                  <a:lnTo>
                    <a:pt x="1496060" y="0"/>
                  </a:lnTo>
                  <a:lnTo>
                    <a:pt x="1496060" y="1373987"/>
                  </a:lnTo>
                  <a:close/>
                </a:path>
              </a:pathLst>
            </a:custGeom>
            <a:solidFill>
              <a:srgbClr val="F57C79"/>
            </a:solidFill>
          </p:spPr>
        </p:sp>
        <p:sp>
          <p:nvSpPr>
            <p:cNvPr id="5" name="Freeform 5"/>
            <p:cNvSpPr/>
            <p:nvPr/>
          </p:nvSpPr>
          <p:spPr>
            <a:xfrm>
              <a:off x="6350" y="11430"/>
              <a:ext cx="1576070" cy="1643227"/>
            </a:xfrm>
            <a:custGeom>
              <a:avLst/>
              <a:gdLst/>
              <a:ahLst/>
              <a:cxnLst/>
              <a:rect l="l" t="t" r="r" b="b"/>
              <a:pathLst>
                <a:path w="1576070" h="1643227">
                  <a:moveTo>
                    <a:pt x="1305560" y="0"/>
                  </a:moveTo>
                  <a:lnTo>
                    <a:pt x="0" y="1270"/>
                  </a:lnTo>
                  <a:lnTo>
                    <a:pt x="0" y="1643227"/>
                  </a:lnTo>
                  <a:lnTo>
                    <a:pt x="1574800" y="1643227"/>
                  </a:lnTo>
                  <a:lnTo>
                    <a:pt x="1576070" y="266700"/>
                  </a:lnTo>
                  <a:close/>
                </a:path>
              </a:pathLst>
            </a:custGeom>
            <a:solidFill>
              <a:srgbClr val="F8CCAE"/>
            </a:solidFill>
          </p:spPr>
        </p:sp>
        <p:sp>
          <p:nvSpPr>
            <p:cNvPr id="6" name="Freeform 6"/>
            <p:cNvSpPr/>
            <p:nvPr/>
          </p:nvSpPr>
          <p:spPr>
            <a:xfrm>
              <a:off x="0" y="0"/>
              <a:ext cx="1656080" cy="1734667"/>
            </a:xfrm>
            <a:custGeom>
              <a:avLst/>
              <a:gdLst/>
              <a:ahLst/>
              <a:cxnLst/>
              <a:rect l="l" t="t" r="r" b="b"/>
              <a:pathLst>
                <a:path w="1656080" h="1734667">
                  <a:moveTo>
                    <a:pt x="1588770" y="275590"/>
                  </a:moveTo>
                  <a:lnTo>
                    <a:pt x="1588770" y="275590"/>
                  </a:lnTo>
                  <a:lnTo>
                    <a:pt x="1587500" y="274320"/>
                  </a:lnTo>
                  <a:lnTo>
                    <a:pt x="1451610" y="138430"/>
                  </a:lnTo>
                  <a:lnTo>
                    <a:pt x="1384300" y="71120"/>
                  </a:lnTo>
                  <a:lnTo>
                    <a:pt x="1313180" y="0"/>
                  </a:lnTo>
                  <a:lnTo>
                    <a:pt x="0" y="0"/>
                  </a:lnTo>
                  <a:lnTo>
                    <a:pt x="0" y="1667357"/>
                  </a:lnTo>
                  <a:lnTo>
                    <a:pt x="80010" y="1667357"/>
                  </a:lnTo>
                  <a:lnTo>
                    <a:pt x="80010" y="1734667"/>
                  </a:lnTo>
                  <a:lnTo>
                    <a:pt x="1656080" y="1734667"/>
                  </a:lnTo>
                  <a:lnTo>
                    <a:pt x="1656080" y="342900"/>
                  </a:lnTo>
                  <a:lnTo>
                    <a:pt x="1588770" y="275590"/>
                  </a:lnTo>
                  <a:close/>
                  <a:moveTo>
                    <a:pt x="1316990" y="21590"/>
                  </a:moveTo>
                  <a:lnTo>
                    <a:pt x="1442720" y="146050"/>
                  </a:lnTo>
                  <a:lnTo>
                    <a:pt x="1567180" y="270510"/>
                  </a:lnTo>
                  <a:lnTo>
                    <a:pt x="1316990" y="270510"/>
                  </a:lnTo>
                  <a:lnTo>
                    <a:pt x="1316990" y="21590"/>
                  </a:lnTo>
                  <a:close/>
                  <a:moveTo>
                    <a:pt x="12700" y="1654657"/>
                  </a:moveTo>
                  <a:lnTo>
                    <a:pt x="12700" y="12700"/>
                  </a:lnTo>
                  <a:lnTo>
                    <a:pt x="1304290" y="12700"/>
                  </a:lnTo>
                  <a:lnTo>
                    <a:pt x="1304290" y="278130"/>
                  </a:lnTo>
                  <a:cubicBezTo>
                    <a:pt x="1304290" y="281940"/>
                    <a:pt x="1306830" y="284480"/>
                    <a:pt x="1310640" y="284480"/>
                  </a:cubicBezTo>
                  <a:lnTo>
                    <a:pt x="1576070" y="284480"/>
                  </a:lnTo>
                  <a:lnTo>
                    <a:pt x="1576070" y="1654657"/>
                  </a:lnTo>
                  <a:lnTo>
                    <a:pt x="12700" y="1654657"/>
                  </a:lnTo>
                  <a:close/>
                  <a:moveTo>
                    <a:pt x="1643380" y="1721967"/>
                  </a:moveTo>
                  <a:lnTo>
                    <a:pt x="92710" y="1721967"/>
                  </a:lnTo>
                  <a:lnTo>
                    <a:pt x="92710" y="1667357"/>
                  </a:lnTo>
                  <a:lnTo>
                    <a:pt x="1588770" y="1667357"/>
                  </a:lnTo>
                  <a:lnTo>
                    <a:pt x="1588770" y="293370"/>
                  </a:lnTo>
                  <a:lnTo>
                    <a:pt x="1643380" y="347980"/>
                  </a:lnTo>
                  <a:lnTo>
                    <a:pt x="1643380" y="1721967"/>
                  </a:lnTo>
                  <a:close/>
                </a:path>
              </a:pathLst>
            </a:custGeom>
            <a:solidFill>
              <a:srgbClr val="F8A17C"/>
            </a:solidFill>
          </p:spPr>
        </p:sp>
      </p:grpSp>
      <p:pic>
        <p:nvPicPr>
          <p:cNvPr id="7" name="Picture 7"/>
          <p:cNvPicPr>
            <a:picLocks noChangeAspect="1"/>
          </p:cNvPicPr>
          <p:nvPr/>
        </p:nvPicPr>
        <p:blipFill>
          <a:blip r:embed="rId2"/>
          <a:srcRect/>
          <a:stretch>
            <a:fillRect/>
          </a:stretch>
        </p:blipFill>
        <p:spPr>
          <a:xfrm>
            <a:off x="8953498" y="2651405"/>
            <a:ext cx="8812864" cy="6850625"/>
          </a:xfrm>
          <a:prstGeom prst="rect">
            <a:avLst/>
          </a:prstGeom>
        </p:spPr>
      </p:pic>
      <p:sp>
        <p:nvSpPr>
          <p:cNvPr id="8" name="TextBox 8"/>
          <p:cNvSpPr txBox="1"/>
          <p:nvPr/>
        </p:nvSpPr>
        <p:spPr>
          <a:xfrm>
            <a:off x="1250952" y="2386182"/>
            <a:ext cx="4949404" cy="7333445"/>
          </a:xfrm>
          <a:prstGeom prst="rect">
            <a:avLst/>
          </a:prstGeom>
        </p:spPr>
        <p:txBody>
          <a:bodyPr lIns="0" tIns="0" rIns="0" bIns="0" rtlCol="0" anchor="t">
            <a:spAutoFit/>
          </a:bodyPr>
          <a:lstStyle/>
          <a:p>
            <a:pPr>
              <a:lnSpc>
                <a:spcPts val="2669"/>
              </a:lnSpc>
            </a:pPr>
            <a:r>
              <a:rPr lang="en-US" sz="1906">
                <a:solidFill>
                  <a:srgbClr val="000000"/>
                </a:solidFill>
                <a:latin typeface="Arimo"/>
              </a:rPr>
              <a:t>Tarih Bilimine Giriş</a:t>
            </a:r>
          </a:p>
          <a:p>
            <a:pPr>
              <a:lnSpc>
                <a:spcPts val="2669"/>
              </a:lnSpc>
            </a:pPr>
            <a:r>
              <a:rPr lang="en-US" sz="1906">
                <a:solidFill>
                  <a:srgbClr val="000000"/>
                </a:solidFill>
                <a:latin typeface="Arimo"/>
              </a:rPr>
              <a:t>Uygarlığın Doğuşu ve İlk Uygarlıklar</a:t>
            </a:r>
          </a:p>
          <a:p>
            <a:pPr>
              <a:lnSpc>
                <a:spcPts val="2669"/>
              </a:lnSpc>
            </a:pPr>
            <a:r>
              <a:rPr lang="en-US" sz="1906">
                <a:solidFill>
                  <a:srgbClr val="000000"/>
                </a:solidFill>
                <a:latin typeface="Arimo"/>
              </a:rPr>
              <a:t>Eski Türk Tarihi</a:t>
            </a:r>
          </a:p>
          <a:p>
            <a:pPr>
              <a:lnSpc>
                <a:spcPts val="2669"/>
              </a:lnSpc>
            </a:pPr>
            <a:r>
              <a:rPr lang="en-US" sz="1906">
                <a:solidFill>
                  <a:srgbClr val="000000"/>
                </a:solidFill>
                <a:latin typeface="Arimo"/>
              </a:rPr>
              <a:t>İslam Tarihi</a:t>
            </a:r>
          </a:p>
          <a:p>
            <a:pPr>
              <a:lnSpc>
                <a:spcPts val="2669"/>
              </a:lnSpc>
            </a:pPr>
            <a:r>
              <a:rPr lang="en-US" sz="1906">
                <a:solidFill>
                  <a:srgbClr val="000000"/>
                </a:solidFill>
                <a:latin typeface="Arimo"/>
              </a:rPr>
              <a:t>Türk-İslam Devletleri (10-13. yüzyıllar)</a:t>
            </a:r>
          </a:p>
          <a:p>
            <a:pPr>
              <a:lnSpc>
                <a:spcPts val="2669"/>
              </a:lnSpc>
            </a:pPr>
            <a:r>
              <a:rPr lang="en-US" sz="1906">
                <a:solidFill>
                  <a:srgbClr val="000000"/>
                </a:solidFill>
                <a:latin typeface="Arimo"/>
              </a:rPr>
              <a:t>Türkiye Tarihi (11-13. yüzyıllar)</a:t>
            </a:r>
          </a:p>
          <a:p>
            <a:pPr>
              <a:lnSpc>
                <a:spcPts val="2669"/>
              </a:lnSpc>
            </a:pPr>
            <a:r>
              <a:rPr lang="en-US" sz="1906">
                <a:solidFill>
                  <a:srgbClr val="000000"/>
                </a:solidFill>
                <a:latin typeface="Arimo"/>
              </a:rPr>
              <a:t>Beylikten Devlete (1300-1453)</a:t>
            </a:r>
          </a:p>
          <a:p>
            <a:pPr>
              <a:lnSpc>
                <a:spcPts val="2669"/>
              </a:lnSpc>
            </a:pPr>
            <a:r>
              <a:rPr lang="en-US" sz="1906">
                <a:solidFill>
                  <a:srgbClr val="000000"/>
                </a:solidFill>
                <a:latin typeface="Arimo"/>
              </a:rPr>
              <a:t>Dünya Gücü Osmanlı Devleti (1453-1600)</a:t>
            </a:r>
          </a:p>
          <a:p>
            <a:pPr>
              <a:lnSpc>
                <a:spcPts val="2669"/>
              </a:lnSpc>
            </a:pPr>
            <a:r>
              <a:rPr lang="en-US" sz="1906">
                <a:solidFill>
                  <a:srgbClr val="000000"/>
                </a:solidFill>
                <a:latin typeface="Arimo"/>
              </a:rPr>
              <a:t>Yeniçağ Avrupası (1453-1789)</a:t>
            </a:r>
          </a:p>
          <a:p>
            <a:pPr>
              <a:lnSpc>
                <a:spcPts val="2669"/>
              </a:lnSpc>
            </a:pPr>
            <a:r>
              <a:rPr lang="en-US" sz="1906">
                <a:solidFill>
                  <a:srgbClr val="000000"/>
                </a:solidFill>
                <a:latin typeface="Arimo"/>
              </a:rPr>
              <a:t>Osmanlı Kültür ve Medeniyeti</a:t>
            </a:r>
          </a:p>
          <a:p>
            <a:pPr>
              <a:lnSpc>
                <a:spcPts val="2669"/>
              </a:lnSpc>
            </a:pPr>
            <a:r>
              <a:rPr lang="en-US" sz="1906">
                <a:solidFill>
                  <a:srgbClr val="000000"/>
                </a:solidFill>
                <a:latin typeface="Arimo"/>
              </a:rPr>
              <a:t>Arayış Yılları (17. yüzyıl)</a:t>
            </a:r>
          </a:p>
          <a:p>
            <a:pPr>
              <a:lnSpc>
                <a:spcPts val="2669"/>
              </a:lnSpc>
            </a:pPr>
            <a:r>
              <a:rPr lang="en-US" sz="1906">
                <a:solidFill>
                  <a:srgbClr val="000000"/>
                </a:solidFill>
                <a:latin typeface="Arimo"/>
              </a:rPr>
              <a:t>18. Yüzyılda Değişim ve Diplomasi</a:t>
            </a:r>
          </a:p>
          <a:p>
            <a:pPr>
              <a:lnSpc>
                <a:spcPts val="2669"/>
              </a:lnSpc>
            </a:pPr>
            <a:r>
              <a:rPr lang="en-US" sz="1906">
                <a:solidFill>
                  <a:srgbClr val="000000"/>
                </a:solidFill>
                <a:latin typeface="Arimo"/>
              </a:rPr>
              <a:t>Yakınçağ Avrupası (1789….)</a:t>
            </a:r>
          </a:p>
          <a:p>
            <a:pPr>
              <a:lnSpc>
                <a:spcPts val="2669"/>
              </a:lnSpc>
            </a:pPr>
            <a:r>
              <a:rPr lang="en-US" sz="1906">
                <a:solidFill>
                  <a:srgbClr val="000000"/>
                </a:solidFill>
                <a:latin typeface="Arimo"/>
              </a:rPr>
              <a:t>En Uzun Yüzyıl (1800-1922)</a:t>
            </a:r>
          </a:p>
          <a:p>
            <a:pPr>
              <a:lnSpc>
                <a:spcPts val="2669"/>
              </a:lnSpc>
            </a:pPr>
            <a:r>
              <a:rPr lang="en-US" sz="1906">
                <a:solidFill>
                  <a:srgbClr val="000000"/>
                </a:solidFill>
                <a:latin typeface="Arimo"/>
              </a:rPr>
              <a:t>20. Yüzyıl Başlarında Osmanlı Devleti</a:t>
            </a:r>
          </a:p>
          <a:p>
            <a:pPr>
              <a:lnSpc>
                <a:spcPts val="2669"/>
              </a:lnSpc>
            </a:pPr>
            <a:r>
              <a:rPr lang="en-US" sz="1906">
                <a:solidFill>
                  <a:srgbClr val="000000"/>
                </a:solidFill>
                <a:latin typeface="Arimo"/>
              </a:rPr>
              <a:t>1. Dünya Savaşı</a:t>
            </a:r>
          </a:p>
          <a:p>
            <a:pPr>
              <a:lnSpc>
                <a:spcPts val="2669"/>
              </a:lnSpc>
            </a:pPr>
            <a:r>
              <a:rPr lang="en-US" sz="1906">
                <a:solidFill>
                  <a:srgbClr val="000000"/>
                </a:solidFill>
                <a:latin typeface="Arimo"/>
              </a:rPr>
              <a:t>Milli Mücadeleye Hazırlık Dönemi</a:t>
            </a:r>
          </a:p>
          <a:p>
            <a:pPr>
              <a:lnSpc>
                <a:spcPts val="2669"/>
              </a:lnSpc>
            </a:pPr>
            <a:r>
              <a:rPr lang="en-US" sz="1906">
                <a:solidFill>
                  <a:srgbClr val="000000"/>
                </a:solidFill>
                <a:latin typeface="Arimo"/>
              </a:rPr>
              <a:t>Kurtuluş Savaşında Cepheler</a:t>
            </a:r>
          </a:p>
          <a:p>
            <a:pPr>
              <a:lnSpc>
                <a:spcPts val="2669"/>
              </a:lnSpc>
            </a:pPr>
            <a:r>
              <a:rPr lang="en-US" sz="1906">
                <a:solidFill>
                  <a:srgbClr val="000000"/>
                </a:solidFill>
                <a:latin typeface="Arimo"/>
              </a:rPr>
              <a:t>Türk İnkılabı</a:t>
            </a:r>
          </a:p>
          <a:p>
            <a:pPr>
              <a:lnSpc>
                <a:spcPts val="2669"/>
              </a:lnSpc>
            </a:pPr>
            <a:r>
              <a:rPr lang="en-US" sz="1906">
                <a:solidFill>
                  <a:srgbClr val="000000"/>
                </a:solidFill>
                <a:latin typeface="Arimo"/>
              </a:rPr>
              <a:t>Atatürkçülük ve Atatürk İlkeleri</a:t>
            </a:r>
          </a:p>
          <a:p>
            <a:pPr>
              <a:lnSpc>
                <a:spcPts val="2669"/>
              </a:lnSpc>
            </a:pPr>
            <a:r>
              <a:rPr lang="en-US" sz="1906">
                <a:solidFill>
                  <a:srgbClr val="000000"/>
                </a:solidFill>
                <a:latin typeface="Arimo"/>
              </a:rPr>
              <a:t>Türk Dış Politikası</a:t>
            </a:r>
          </a:p>
          <a:p>
            <a:pPr>
              <a:lnSpc>
                <a:spcPts val="2669"/>
              </a:lnSpc>
            </a:pPr>
            <a:endParaRPr lang="en-US" sz="1906">
              <a:solidFill>
                <a:srgbClr val="000000"/>
              </a:solidFill>
              <a:latin typeface="Arimo"/>
            </a:endParaRPr>
          </a:p>
        </p:txBody>
      </p:sp>
      <p:sp>
        <p:nvSpPr>
          <p:cNvPr id="9" name="TextBox 9"/>
          <p:cNvSpPr txBox="1"/>
          <p:nvPr/>
        </p:nvSpPr>
        <p:spPr>
          <a:xfrm>
            <a:off x="4024245" y="364563"/>
            <a:ext cx="10239510" cy="779272"/>
          </a:xfrm>
          <a:prstGeom prst="rect">
            <a:avLst/>
          </a:prstGeom>
        </p:spPr>
        <p:txBody>
          <a:bodyPr lIns="0" tIns="0" rIns="0" bIns="0" rtlCol="0" anchor="t">
            <a:spAutoFit/>
          </a:bodyPr>
          <a:lstStyle/>
          <a:p>
            <a:pPr algn="ctr">
              <a:lnSpc>
                <a:spcPts val="6397"/>
              </a:lnSpc>
              <a:spcBef>
                <a:spcPct val="0"/>
              </a:spcBef>
            </a:pPr>
            <a:r>
              <a:rPr lang="en-US" sz="4569">
                <a:solidFill>
                  <a:srgbClr val="000000"/>
                </a:solidFill>
                <a:latin typeface="Alata"/>
              </a:rPr>
              <a:t>2022 TYT TARİH KONULARI NELERDİR?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57624"/>
          </a:xfrm>
          <a:prstGeom prst="rect">
            <a:avLst/>
          </a:prstGeom>
          <a:solidFill>
            <a:srgbClr val="E69D9A"/>
          </a:solidFill>
        </p:spPr>
      </p:sp>
      <p:grpSp>
        <p:nvGrpSpPr>
          <p:cNvPr id="3" name="Group 3"/>
          <p:cNvGrpSpPr/>
          <p:nvPr/>
        </p:nvGrpSpPr>
        <p:grpSpPr>
          <a:xfrm>
            <a:off x="679447" y="2308508"/>
            <a:ext cx="7269116" cy="7248235"/>
            <a:chOff x="0" y="0"/>
            <a:chExt cx="1739664" cy="1734667"/>
          </a:xfrm>
        </p:grpSpPr>
        <p:sp>
          <p:nvSpPr>
            <p:cNvPr id="4" name="Freeform 4"/>
            <p:cNvSpPr/>
            <p:nvPr/>
          </p:nvSpPr>
          <p:spPr>
            <a:xfrm>
              <a:off x="92710" y="293370"/>
              <a:ext cx="1634254" cy="1428597"/>
            </a:xfrm>
            <a:custGeom>
              <a:avLst/>
              <a:gdLst/>
              <a:ahLst/>
              <a:cxnLst/>
              <a:rect l="l" t="t" r="r" b="b"/>
              <a:pathLst>
                <a:path w="1634254" h="1428597">
                  <a:moveTo>
                    <a:pt x="0" y="1373987"/>
                  </a:moveTo>
                  <a:lnTo>
                    <a:pt x="0" y="1428597"/>
                  </a:lnTo>
                  <a:lnTo>
                    <a:pt x="1634254" y="1428597"/>
                  </a:lnTo>
                  <a:lnTo>
                    <a:pt x="1634254" y="54610"/>
                  </a:lnTo>
                  <a:lnTo>
                    <a:pt x="1579644" y="0"/>
                  </a:lnTo>
                  <a:lnTo>
                    <a:pt x="1579644" y="1373987"/>
                  </a:lnTo>
                  <a:close/>
                </a:path>
              </a:pathLst>
            </a:custGeom>
            <a:solidFill>
              <a:srgbClr val="54A4A6"/>
            </a:solidFill>
          </p:spPr>
        </p:sp>
        <p:sp>
          <p:nvSpPr>
            <p:cNvPr id="5" name="Freeform 5"/>
            <p:cNvSpPr/>
            <p:nvPr/>
          </p:nvSpPr>
          <p:spPr>
            <a:xfrm>
              <a:off x="6350" y="11430"/>
              <a:ext cx="1659654" cy="1643227"/>
            </a:xfrm>
            <a:custGeom>
              <a:avLst/>
              <a:gdLst/>
              <a:ahLst/>
              <a:cxnLst/>
              <a:rect l="l" t="t" r="r" b="b"/>
              <a:pathLst>
                <a:path w="1659654" h="1643227">
                  <a:moveTo>
                    <a:pt x="1389144" y="0"/>
                  </a:moveTo>
                  <a:lnTo>
                    <a:pt x="0" y="1270"/>
                  </a:lnTo>
                  <a:lnTo>
                    <a:pt x="0" y="1643227"/>
                  </a:lnTo>
                  <a:lnTo>
                    <a:pt x="1658384" y="1643227"/>
                  </a:lnTo>
                  <a:lnTo>
                    <a:pt x="1659654" y="266700"/>
                  </a:lnTo>
                  <a:close/>
                </a:path>
              </a:pathLst>
            </a:custGeom>
            <a:solidFill>
              <a:srgbClr val="7ACDD0"/>
            </a:solidFill>
          </p:spPr>
        </p:sp>
        <p:sp>
          <p:nvSpPr>
            <p:cNvPr id="6" name="Freeform 6"/>
            <p:cNvSpPr/>
            <p:nvPr/>
          </p:nvSpPr>
          <p:spPr>
            <a:xfrm>
              <a:off x="0" y="0"/>
              <a:ext cx="1739664" cy="1734667"/>
            </a:xfrm>
            <a:custGeom>
              <a:avLst/>
              <a:gdLst/>
              <a:ahLst/>
              <a:cxnLst/>
              <a:rect l="l" t="t" r="r" b="b"/>
              <a:pathLst>
                <a:path w="1739664" h="1734667">
                  <a:moveTo>
                    <a:pt x="1672354" y="275590"/>
                  </a:moveTo>
                  <a:lnTo>
                    <a:pt x="1672354" y="275590"/>
                  </a:lnTo>
                  <a:lnTo>
                    <a:pt x="1671084" y="274320"/>
                  </a:lnTo>
                  <a:lnTo>
                    <a:pt x="1535194" y="138430"/>
                  </a:lnTo>
                  <a:lnTo>
                    <a:pt x="1467884" y="71120"/>
                  </a:lnTo>
                  <a:lnTo>
                    <a:pt x="1396764" y="0"/>
                  </a:lnTo>
                  <a:lnTo>
                    <a:pt x="0" y="0"/>
                  </a:lnTo>
                  <a:lnTo>
                    <a:pt x="0" y="1667357"/>
                  </a:lnTo>
                  <a:lnTo>
                    <a:pt x="80010" y="1667357"/>
                  </a:lnTo>
                  <a:lnTo>
                    <a:pt x="80010" y="1734667"/>
                  </a:lnTo>
                  <a:lnTo>
                    <a:pt x="1739664" y="1734667"/>
                  </a:lnTo>
                  <a:lnTo>
                    <a:pt x="1739664" y="342900"/>
                  </a:lnTo>
                  <a:lnTo>
                    <a:pt x="1672354" y="275590"/>
                  </a:lnTo>
                  <a:close/>
                  <a:moveTo>
                    <a:pt x="1400574" y="21590"/>
                  </a:moveTo>
                  <a:lnTo>
                    <a:pt x="1526304" y="146050"/>
                  </a:lnTo>
                  <a:lnTo>
                    <a:pt x="1650764" y="270510"/>
                  </a:lnTo>
                  <a:lnTo>
                    <a:pt x="1400574" y="270510"/>
                  </a:lnTo>
                  <a:lnTo>
                    <a:pt x="1400574" y="21590"/>
                  </a:lnTo>
                  <a:close/>
                  <a:moveTo>
                    <a:pt x="12700" y="1654657"/>
                  </a:moveTo>
                  <a:lnTo>
                    <a:pt x="12700" y="12700"/>
                  </a:lnTo>
                  <a:lnTo>
                    <a:pt x="1387874" y="12700"/>
                  </a:lnTo>
                  <a:lnTo>
                    <a:pt x="1387874" y="278130"/>
                  </a:lnTo>
                  <a:cubicBezTo>
                    <a:pt x="1387874" y="281940"/>
                    <a:pt x="1390414" y="284480"/>
                    <a:pt x="1394224" y="284480"/>
                  </a:cubicBezTo>
                  <a:lnTo>
                    <a:pt x="1659654" y="284480"/>
                  </a:lnTo>
                  <a:lnTo>
                    <a:pt x="1659654" y="1654657"/>
                  </a:lnTo>
                  <a:lnTo>
                    <a:pt x="12700" y="1654657"/>
                  </a:lnTo>
                  <a:close/>
                  <a:moveTo>
                    <a:pt x="1726964" y="1721967"/>
                  </a:moveTo>
                  <a:lnTo>
                    <a:pt x="92710" y="1721967"/>
                  </a:lnTo>
                  <a:lnTo>
                    <a:pt x="92710" y="1667357"/>
                  </a:lnTo>
                  <a:lnTo>
                    <a:pt x="1672354" y="1667357"/>
                  </a:lnTo>
                  <a:lnTo>
                    <a:pt x="1672354" y="293370"/>
                  </a:lnTo>
                  <a:lnTo>
                    <a:pt x="1726964" y="347980"/>
                  </a:lnTo>
                  <a:lnTo>
                    <a:pt x="1726964" y="1721967"/>
                  </a:lnTo>
                  <a:close/>
                </a:path>
              </a:pathLst>
            </a:custGeom>
            <a:solidFill>
              <a:srgbClr val="1E3862"/>
            </a:solidFill>
          </p:spPr>
        </p:sp>
      </p:grpSp>
      <p:pic>
        <p:nvPicPr>
          <p:cNvPr id="7" name="Picture 7"/>
          <p:cNvPicPr>
            <a:picLocks noChangeAspect="1"/>
          </p:cNvPicPr>
          <p:nvPr/>
        </p:nvPicPr>
        <p:blipFill>
          <a:blip r:embed="rId2"/>
          <a:srcRect/>
          <a:stretch>
            <a:fillRect/>
          </a:stretch>
        </p:blipFill>
        <p:spPr>
          <a:xfrm>
            <a:off x="8748941" y="2308508"/>
            <a:ext cx="9280222" cy="7640483"/>
          </a:xfrm>
          <a:prstGeom prst="rect">
            <a:avLst/>
          </a:prstGeom>
        </p:spPr>
      </p:pic>
      <p:sp>
        <p:nvSpPr>
          <p:cNvPr id="8" name="TextBox 8"/>
          <p:cNvSpPr txBox="1"/>
          <p:nvPr/>
        </p:nvSpPr>
        <p:spPr>
          <a:xfrm>
            <a:off x="1250950" y="2471626"/>
            <a:ext cx="3309802" cy="6502896"/>
          </a:xfrm>
          <a:prstGeom prst="rect">
            <a:avLst/>
          </a:prstGeom>
        </p:spPr>
        <p:txBody>
          <a:bodyPr lIns="0" tIns="0" rIns="0" bIns="0" rtlCol="0" anchor="t">
            <a:spAutoFit/>
          </a:bodyPr>
          <a:lstStyle/>
          <a:p>
            <a:pPr>
              <a:lnSpc>
                <a:spcPts val="2716"/>
              </a:lnSpc>
              <a:spcBef>
                <a:spcPct val="0"/>
              </a:spcBef>
            </a:pPr>
            <a:r>
              <a:rPr lang="en-US" sz="1940">
                <a:solidFill>
                  <a:srgbClr val="000000"/>
                </a:solidFill>
                <a:latin typeface="Alata"/>
              </a:rPr>
              <a:t>Doğa ve İnsan</a:t>
            </a:r>
          </a:p>
          <a:p>
            <a:pPr>
              <a:lnSpc>
                <a:spcPts val="2716"/>
              </a:lnSpc>
              <a:spcBef>
                <a:spcPct val="0"/>
              </a:spcBef>
            </a:pPr>
            <a:r>
              <a:rPr lang="en-US" sz="1940">
                <a:solidFill>
                  <a:srgbClr val="000000"/>
                </a:solidFill>
                <a:latin typeface="Alata"/>
              </a:rPr>
              <a:t>Dünya’nın Şekli ve Hareketleri</a:t>
            </a:r>
          </a:p>
          <a:p>
            <a:pPr>
              <a:lnSpc>
                <a:spcPts val="2716"/>
              </a:lnSpc>
              <a:spcBef>
                <a:spcPct val="0"/>
              </a:spcBef>
            </a:pPr>
            <a:r>
              <a:rPr lang="en-US" sz="1940">
                <a:solidFill>
                  <a:srgbClr val="000000"/>
                </a:solidFill>
                <a:latin typeface="Alata"/>
              </a:rPr>
              <a:t>Coğrafi Konum</a:t>
            </a:r>
          </a:p>
          <a:p>
            <a:pPr>
              <a:lnSpc>
                <a:spcPts val="2716"/>
              </a:lnSpc>
              <a:spcBef>
                <a:spcPct val="0"/>
              </a:spcBef>
            </a:pPr>
            <a:r>
              <a:rPr lang="en-US" sz="1940">
                <a:solidFill>
                  <a:srgbClr val="000000"/>
                </a:solidFill>
                <a:latin typeface="Alata"/>
              </a:rPr>
              <a:t>Harita Bilgisi</a:t>
            </a:r>
          </a:p>
          <a:p>
            <a:pPr>
              <a:lnSpc>
                <a:spcPts val="2716"/>
              </a:lnSpc>
              <a:spcBef>
                <a:spcPct val="0"/>
              </a:spcBef>
            </a:pPr>
            <a:r>
              <a:rPr lang="en-US" sz="1940">
                <a:solidFill>
                  <a:srgbClr val="000000"/>
                </a:solidFill>
                <a:latin typeface="Alata"/>
              </a:rPr>
              <a:t>Atmosfer ve Sıcaklık</a:t>
            </a:r>
          </a:p>
          <a:p>
            <a:pPr>
              <a:lnSpc>
                <a:spcPts val="2716"/>
              </a:lnSpc>
              <a:spcBef>
                <a:spcPct val="0"/>
              </a:spcBef>
            </a:pPr>
            <a:r>
              <a:rPr lang="en-US" sz="1940">
                <a:solidFill>
                  <a:srgbClr val="000000"/>
                </a:solidFill>
                <a:latin typeface="Alata"/>
              </a:rPr>
              <a:t>İklimler</a:t>
            </a:r>
          </a:p>
          <a:p>
            <a:pPr>
              <a:lnSpc>
                <a:spcPts val="2716"/>
              </a:lnSpc>
              <a:spcBef>
                <a:spcPct val="0"/>
              </a:spcBef>
            </a:pPr>
            <a:r>
              <a:rPr lang="en-US" sz="1940">
                <a:solidFill>
                  <a:srgbClr val="000000"/>
                </a:solidFill>
                <a:latin typeface="Alata"/>
              </a:rPr>
              <a:t>Basınç ve Rüzgarlar</a:t>
            </a:r>
          </a:p>
          <a:p>
            <a:pPr>
              <a:lnSpc>
                <a:spcPts val="2716"/>
              </a:lnSpc>
              <a:spcBef>
                <a:spcPct val="0"/>
              </a:spcBef>
            </a:pPr>
            <a:r>
              <a:rPr lang="en-US" sz="1940">
                <a:solidFill>
                  <a:srgbClr val="000000"/>
                </a:solidFill>
                <a:latin typeface="Alata"/>
              </a:rPr>
              <a:t>Nem, Yağış ve Buharlaşma</a:t>
            </a:r>
          </a:p>
          <a:p>
            <a:pPr>
              <a:lnSpc>
                <a:spcPts val="2716"/>
              </a:lnSpc>
              <a:spcBef>
                <a:spcPct val="0"/>
              </a:spcBef>
            </a:pPr>
            <a:r>
              <a:rPr lang="en-US" sz="1940">
                <a:solidFill>
                  <a:srgbClr val="000000"/>
                </a:solidFill>
                <a:latin typeface="Alata"/>
              </a:rPr>
              <a:t>İç Kuvvetler / Dış Kuvvetler</a:t>
            </a:r>
          </a:p>
          <a:p>
            <a:pPr>
              <a:lnSpc>
                <a:spcPts val="2716"/>
              </a:lnSpc>
              <a:spcBef>
                <a:spcPct val="0"/>
              </a:spcBef>
            </a:pPr>
            <a:r>
              <a:rPr lang="en-US" sz="1940">
                <a:solidFill>
                  <a:srgbClr val="000000"/>
                </a:solidFill>
                <a:latin typeface="Alata"/>
              </a:rPr>
              <a:t>Su – Toprak ve Bitkiler</a:t>
            </a:r>
          </a:p>
          <a:p>
            <a:pPr>
              <a:lnSpc>
                <a:spcPts val="2716"/>
              </a:lnSpc>
              <a:spcBef>
                <a:spcPct val="0"/>
              </a:spcBef>
            </a:pPr>
            <a:r>
              <a:rPr lang="en-US" sz="1940">
                <a:solidFill>
                  <a:srgbClr val="000000"/>
                </a:solidFill>
                <a:latin typeface="Alata"/>
              </a:rPr>
              <a:t>Nüfus</a:t>
            </a:r>
          </a:p>
          <a:p>
            <a:pPr>
              <a:lnSpc>
                <a:spcPts val="2716"/>
              </a:lnSpc>
              <a:spcBef>
                <a:spcPct val="0"/>
              </a:spcBef>
            </a:pPr>
            <a:r>
              <a:rPr lang="en-US" sz="1940">
                <a:solidFill>
                  <a:srgbClr val="000000"/>
                </a:solidFill>
                <a:latin typeface="Alata"/>
              </a:rPr>
              <a:t>Göç</a:t>
            </a:r>
          </a:p>
          <a:p>
            <a:pPr>
              <a:lnSpc>
                <a:spcPts val="2716"/>
              </a:lnSpc>
              <a:spcBef>
                <a:spcPct val="0"/>
              </a:spcBef>
            </a:pPr>
            <a:r>
              <a:rPr lang="en-US" sz="1940">
                <a:solidFill>
                  <a:srgbClr val="000000"/>
                </a:solidFill>
                <a:latin typeface="Alata"/>
              </a:rPr>
              <a:t>Yerleşme</a:t>
            </a:r>
          </a:p>
          <a:p>
            <a:pPr>
              <a:lnSpc>
                <a:spcPts val="2716"/>
              </a:lnSpc>
              <a:spcBef>
                <a:spcPct val="0"/>
              </a:spcBef>
            </a:pPr>
            <a:r>
              <a:rPr lang="en-US" sz="1940">
                <a:solidFill>
                  <a:srgbClr val="000000"/>
                </a:solidFill>
                <a:latin typeface="Alata"/>
              </a:rPr>
              <a:t>Türkiye’nin Yer Şekilleri</a:t>
            </a:r>
          </a:p>
          <a:p>
            <a:pPr>
              <a:lnSpc>
                <a:spcPts val="2716"/>
              </a:lnSpc>
              <a:spcBef>
                <a:spcPct val="0"/>
              </a:spcBef>
            </a:pPr>
            <a:r>
              <a:rPr lang="en-US" sz="1940">
                <a:solidFill>
                  <a:srgbClr val="000000"/>
                </a:solidFill>
                <a:latin typeface="Alata"/>
              </a:rPr>
              <a:t>Ekonomik Faaliyetler</a:t>
            </a:r>
          </a:p>
          <a:p>
            <a:pPr>
              <a:lnSpc>
                <a:spcPts val="2716"/>
              </a:lnSpc>
              <a:spcBef>
                <a:spcPct val="0"/>
              </a:spcBef>
            </a:pPr>
            <a:r>
              <a:rPr lang="en-US" sz="1940">
                <a:solidFill>
                  <a:srgbClr val="000000"/>
                </a:solidFill>
                <a:latin typeface="Alata"/>
              </a:rPr>
              <a:t>Bölgeler</a:t>
            </a:r>
          </a:p>
          <a:p>
            <a:pPr>
              <a:lnSpc>
                <a:spcPts val="2716"/>
              </a:lnSpc>
              <a:spcBef>
                <a:spcPct val="0"/>
              </a:spcBef>
            </a:pPr>
            <a:r>
              <a:rPr lang="en-US" sz="1940">
                <a:solidFill>
                  <a:srgbClr val="000000"/>
                </a:solidFill>
                <a:latin typeface="Alata"/>
              </a:rPr>
              <a:t>Uluslararası Ulaşım Hatları</a:t>
            </a:r>
          </a:p>
          <a:p>
            <a:pPr>
              <a:lnSpc>
                <a:spcPts val="2716"/>
              </a:lnSpc>
              <a:spcBef>
                <a:spcPct val="0"/>
              </a:spcBef>
            </a:pPr>
            <a:r>
              <a:rPr lang="en-US" sz="1940">
                <a:solidFill>
                  <a:srgbClr val="000000"/>
                </a:solidFill>
                <a:latin typeface="Alata"/>
              </a:rPr>
              <a:t>Çevre ve Toplum</a:t>
            </a:r>
          </a:p>
          <a:p>
            <a:pPr>
              <a:lnSpc>
                <a:spcPts val="2716"/>
              </a:lnSpc>
              <a:spcBef>
                <a:spcPct val="0"/>
              </a:spcBef>
            </a:pPr>
            <a:r>
              <a:rPr lang="en-US" sz="1940">
                <a:solidFill>
                  <a:srgbClr val="000000"/>
                </a:solidFill>
                <a:latin typeface="Alata"/>
              </a:rPr>
              <a:t>Doğal Afetler</a:t>
            </a:r>
          </a:p>
        </p:txBody>
      </p:sp>
      <p:sp>
        <p:nvSpPr>
          <p:cNvPr id="9" name="TextBox 9"/>
          <p:cNvSpPr txBox="1"/>
          <p:nvPr/>
        </p:nvSpPr>
        <p:spPr>
          <a:xfrm>
            <a:off x="3415787" y="346049"/>
            <a:ext cx="13112561" cy="870276"/>
          </a:xfrm>
          <a:prstGeom prst="rect">
            <a:avLst/>
          </a:prstGeom>
        </p:spPr>
        <p:txBody>
          <a:bodyPr lIns="0" tIns="0" rIns="0" bIns="0" rtlCol="0" anchor="t">
            <a:spAutoFit/>
          </a:bodyPr>
          <a:lstStyle/>
          <a:p>
            <a:pPr algn="ctr">
              <a:lnSpc>
                <a:spcPts val="7181"/>
              </a:lnSpc>
              <a:spcBef>
                <a:spcPct val="0"/>
              </a:spcBef>
            </a:pPr>
            <a:r>
              <a:rPr lang="en-US" sz="5129">
                <a:solidFill>
                  <a:srgbClr val="000000"/>
                </a:solidFill>
                <a:latin typeface="Alata"/>
              </a:rPr>
              <a:t>2022 TYT COĞRAFYA KONULARI NELERDİR?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476321"/>
          </a:xfrm>
          <a:prstGeom prst="rect">
            <a:avLst/>
          </a:prstGeom>
          <a:solidFill>
            <a:srgbClr val="9DFAA0"/>
          </a:solidFill>
        </p:spPr>
      </p:sp>
      <p:grpSp>
        <p:nvGrpSpPr>
          <p:cNvPr id="3" name="Group 3"/>
          <p:cNvGrpSpPr/>
          <p:nvPr/>
        </p:nvGrpSpPr>
        <p:grpSpPr>
          <a:xfrm>
            <a:off x="694877" y="2252220"/>
            <a:ext cx="6782255" cy="6520496"/>
            <a:chOff x="0" y="0"/>
            <a:chExt cx="1804303" cy="1734667"/>
          </a:xfrm>
        </p:grpSpPr>
        <p:sp>
          <p:nvSpPr>
            <p:cNvPr id="4" name="Freeform 4"/>
            <p:cNvSpPr/>
            <p:nvPr/>
          </p:nvSpPr>
          <p:spPr>
            <a:xfrm>
              <a:off x="92710" y="293370"/>
              <a:ext cx="1698893" cy="1428597"/>
            </a:xfrm>
            <a:custGeom>
              <a:avLst/>
              <a:gdLst/>
              <a:ahLst/>
              <a:cxnLst/>
              <a:rect l="l" t="t" r="r" b="b"/>
              <a:pathLst>
                <a:path w="1698893" h="1428597">
                  <a:moveTo>
                    <a:pt x="0" y="1373987"/>
                  </a:moveTo>
                  <a:lnTo>
                    <a:pt x="0" y="1428597"/>
                  </a:lnTo>
                  <a:lnTo>
                    <a:pt x="1698893" y="1428597"/>
                  </a:lnTo>
                  <a:lnTo>
                    <a:pt x="1698893" y="54610"/>
                  </a:lnTo>
                  <a:lnTo>
                    <a:pt x="1644283" y="0"/>
                  </a:lnTo>
                  <a:lnTo>
                    <a:pt x="1644283" y="1373987"/>
                  </a:lnTo>
                  <a:close/>
                </a:path>
              </a:pathLst>
            </a:custGeom>
            <a:solidFill>
              <a:srgbClr val="C7D0D8"/>
            </a:solidFill>
          </p:spPr>
        </p:sp>
        <p:sp>
          <p:nvSpPr>
            <p:cNvPr id="5" name="Freeform 5"/>
            <p:cNvSpPr/>
            <p:nvPr/>
          </p:nvSpPr>
          <p:spPr>
            <a:xfrm>
              <a:off x="6350" y="11430"/>
              <a:ext cx="1724293" cy="1643227"/>
            </a:xfrm>
            <a:custGeom>
              <a:avLst/>
              <a:gdLst/>
              <a:ahLst/>
              <a:cxnLst/>
              <a:rect l="l" t="t" r="r" b="b"/>
              <a:pathLst>
                <a:path w="1724293" h="1643227">
                  <a:moveTo>
                    <a:pt x="1453784" y="0"/>
                  </a:moveTo>
                  <a:lnTo>
                    <a:pt x="0" y="1270"/>
                  </a:lnTo>
                  <a:lnTo>
                    <a:pt x="0" y="1643227"/>
                  </a:lnTo>
                  <a:lnTo>
                    <a:pt x="1723024" y="1643227"/>
                  </a:lnTo>
                  <a:lnTo>
                    <a:pt x="1724293" y="266700"/>
                  </a:lnTo>
                  <a:close/>
                </a:path>
              </a:pathLst>
            </a:custGeom>
            <a:solidFill>
              <a:srgbClr val="EDEDED"/>
            </a:solidFill>
          </p:spPr>
        </p:sp>
        <p:sp>
          <p:nvSpPr>
            <p:cNvPr id="6" name="Freeform 6"/>
            <p:cNvSpPr/>
            <p:nvPr/>
          </p:nvSpPr>
          <p:spPr>
            <a:xfrm>
              <a:off x="0" y="0"/>
              <a:ext cx="1804303" cy="1734667"/>
            </a:xfrm>
            <a:custGeom>
              <a:avLst/>
              <a:gdLst/>
              <a:ahLst/>
              <a:cxnLst/>
              <a:rect l="l" t="t" r="r" b="b"/>
              <a:pathLst>
                <a:path w="1804303" h="1734667">
                  <a:moveTo>
                    <a:pt x="1736993" y="275590"/>
                  </a:moveTo>
                  <a:lnTo>
                    <a:pt x="1736993" y="275590"/>
                  </a:lnTo>
                  <a:lnTo>
                    <a:pt x="1735724" y="274320"/>
                  </a:lnTo>
                  <a:lnTo>
                    <a:pt x="1599833" y="138430"/>
                  </a:lnTo>
                  <a:lnTo>
                    <a:pt x="1532524" y="71120"/>
                  </a:lnTo>
                  <a:lnTo>
                    <a:pt x="1461404" y="0"/>
                  </a:lnTo>
                  <a:lnTo>
                    <a:pt x="0" y="0"/>
                  </a:lnTo>
                  <a:lnTo>
                    <a:pt x="0" y="1667357"/>
                  </a:lnTo>
                  <a:lnTo>
                    <a:pt x="80010" y="1667357"/>
                  </a:lnTo>
                  <a:lnTo>
                    <a:pt x="80010" y="1734667"/>
                  </a:lnTo>
                  <a:lnTo>
                    <a:pt x="1804303" y="1734667"/>
                  </a:lnTo>
                  <a:lnTo>
                    <a:pt x="1804303" y="342900"/>
                  </a:lnTo>
                  <a:lnTo>
                    <a:pt x="1736993" y="275590"/>
                  </a:lnTo>
                  <a:close/>
                  <a:moveTo>
                    <a:pt x="1465213" y="21590"/>
                  </a:moveTo>
                  <a:lnTo>
                    <a:pt x="1590943" y="146050"/>
                  </a:lnTo>
                  <a:lnTo>
                    <a:pt x="1715403" y="270510"/>
                  </a:lnTo>
                  <a:lnTo>
                    <a:pt x="1465213" y="270510"/>
                  </a:lnTo>
                  <a:lnTo>
                    <a:pt x="1465213" y="21590"/>
                  </a:lnTo>
                  <a:close/>
                  <a:moveTo>
                    <a:pt x="12700" y="1654657"/>
                  </a:moveTo>
                  <a:lnTo>
                    <a:pt x="12700" y="12700"/>
                  </a:lnTo>
                  <a:lnTo>
                    <a:pt x="1452513" y="12700"/>
                  </a:lnTo>
                  <a:lnTo>
                    <a:pt x="1452513" y="278130"/>
                  </a:lnTo>
                  <a:cubicBezTo>
                    <a:pt x="1452513" y="281940"/>
                    <a:pt x="1455053" y="284480"/>
                    <a:pt x="1458863" y="284480"/>
                  </a:cubicBezTo>
                  <a:lnTo>
                    <a:pt x="1724293" y="284480"/>
                  </a:lnTo>
                  <a:lnTo>
                    <a:pt x="1724293" y="1654657"/>
                  </a:lnTo>
                  <a:lnTo>
                    <a:pt x="12700" y="1654657"/>
                  </a:lnTo>
                  <a:close/>
                  <a:moveTo>
                    <a:pt x="1791603" y="1721967"/>
                  </a:moveTo>
                  <a:lnTo>
                    <a:pt x="92710" y="1721967"/>
                  </a:lnTo>
                  <a:lnTo>
                    <a:pt x="92710" y="1667357"/>
                  </a:lnTo>
                  <a:lnTo>
                    <a:pt x="1736994" y="1667357"/>
                  </a:lnTo>
                  <a:lnTo>
                    <a:pt x="1736994" y="293370"/>
                  </a:lnTo>
                  <a:lnTo>
                    <a:pt x="1791603" y="347980"/>
                  </a:lnTo>
                  <a:lnTo>
                    <a:pt x="1791603" y="1721967"/>
                  </a:lnTo>
                  <a:close/>
                </a:path>
              </a:pathLst>
            </a:custGeom>
            <a:solidFill>
              <a:srgbClr val="C7D0D8"/>
            </a:solidFill>
          </p:spPr>
        </p:sp>
      </p:grpSp>
      <p:pic>
        <p:nvPicPr>
          <p:cNvPr id="7" name="Picture 7"/>
          <p:cNvPicPr>
            <a:picLocks noChangeAspect="1"/>
          </p:cNvPicPr>
          <p:nvPr/>
        </p:nvPicPr>
        <p:blipFill>
          <a:blip r:embed="rId2"/>
          <a:srcRect/>
          <a:stretch>
            <a:fillRect/>
          </a:stretch>
        </p:blipFill>
        <p:spPr>
          <a:xfrm>
            <a:off x="8780416" y="1812360"/>
            <a:ext cx="9208505" cy="7445940"/>
          </a:xfrm>
          <a:prstGeom prst="rect">
            <a:avLst/>
          </a:prstGeom>
        </p:spPr>
      </p:pic>
      <p:sp>
        <p:nvSpPr>
          <p:cNvPr id="8" name="TextBox 8"/>
          <p:cNvSpPr txBox="1"/>
          <p:nvPr/>
        </p:nvSpPr>
        <p:spPr>
          <a:xfrm>
            <a:off x="1028700" y="2901540"/>
            <a:ext cx="3623694" cy="4445820"/>
          </a:xfrm>
          <a:prstGeom prst="rect">
            <a:avLst/>
          </a:prstGeom>
        </p:spPr>
        <p:txBody>
          <a:bodyPr lIns="0" tIns="0" rIns="0" bIns="0" rtlCol="0" anchor="t">
            <a:spAutoFit/>
          </a:bodyPr>
          <a:lstStyle/>
          <a:p>
            <a:pPr>
              <a:lnSpc>
                <a:spcPts val="2716"/>
              </a:lnSpc>
              <a:spcBef>
                <a:spcPct val="0"/>
              </a:spcBef>
            </a:pPr>
            <a:r>
              <a:rPr lang="en-US" sz="1940">
                <a:solidFill>
                  <a:srgbClr val="000000"/>
                </a:solidFill>
                <a:latin typeface="Alata"/>
              </a:rPr>
              <a:t>Felsefe’nin Konusu</a:t>
            </a:r>
          </a:p>
          <a:p>
            <a:pPr>
              <a:lnSpc>
                <a:spcPts val="2716"/>
              </a:lnSpc>
              <a:spcBef>
                <a:spcPct val="0"/>
              </a:spcBef>
            </a:pPr>
            <a:r>
              <a:rPr lang="en-US" sz="1940">
                <a:solidFill>
                  <a:srgbClr val="000000"/>
                </a:solidFill>
                <a:latin typeface="Alata"/>
              </a:rPr>
              <a:t>Bilgi Felsefesi</a:t>
            </a:r>
          </a:p>
          <a:p>
            <a:pPr>
              <a:lnSpc>
                <a:spcPts val="2716"/>
              </a:lnSpc>
              <a:spcBef>
                <a:spcPct val="0"/>
              </a:spcBef>
            </a:pPr>
            <a:r>
              <a:rPr lang="en-US" sz="1940">
                <a:solidFill>
                  <a:srgbClr val="000000"/>
                </a:solidFill>
                <a:latin typeface="Alata"/>
              </a:rPr>
              <a:t>Varlık Felsefesi</a:t>
            </a:r>
          </a:p>
          <a:p>
            <a:pPr>
              <a:lnSpc>
                <a:spcPts val="2716"/>
              </a:lnSpc>
              <a:spcBef>
                <a:spcPct val="0"/>
              </a:spcBef>
            </a:pPr>
            <a:r>
              <a:rPr lang="en-US" sz="1940">
                <a:solidFill>
                  <a:srgbClr val="000000"/>
                </a:solidFill>
                <a:latin typeface="Alata"/>
              </a:rPr>
              <a:t>Ahlak Felsefesi</a:t>
            </a:r>
          </a:p>
          <a:p>
            <a:pPr>
              <a:lnSpc>
                <a:spcPts val="2716"/>
              </a:lnSpc>
              <a:spcBef>
                <a:spcPct val="0"/>
              </a:spcBef>
            </a:pPr>
            <a:r>
              <a:rPr lang="en-US" sz="1940">
                <a:solidFill>
                  <a:srgbClr val="000000"/>
                </a:solidFill>
                <a:latin typeface="Alata"/>
              </a:rPr>
              <a:t>Sanat Felsefesi</a:t>
            </a:r>
          </a:p>
          <a:p>
            <a:pPr>
              <a:lnSpc>
                <a:spcPts val="2716"/>
              </a:lnSpc>
              <a:spcBef>
                <a:spcPct val="0"/>
              </a:spcBef>
            </a:pPr>
            <a:r>
              <a:rPr lang="en-US" sz="1940">
                <a:solidFill>
                  <a:srgbClr val="000000"/>
                </a:solidFill>
                <a:latin typeface="Alata"/>
              </a:rPr>
              <a:t>Din Felsefesi</a:t>
            </a:r>
          </a:p>
          <a:p>
            <a:pPr>
              <a:lnSpc>
                <a:spcPts val="2716"/>
              </a:lnSpc>
              <a:spcBef>
                <a:spcPct val="0"/>
              </a:spcBef>
            </a:pPr>
            <a:r>
              <a:rPr lang="en-US" sz="1940">
                <a:solidFill>
                  <a:srgbClr val="000000"/>
                </a:solidFill>
                <a:latin typeface="Alata"/>
              </a:rPr>
              <a:t>Siyaset Felsefesi</a:t>
            </a:r>
          </a:p>
          <a:p>
            <a:pPr>
              <a:lnSpc>
                <a:spcPts val="2716"/>
              </a:lnSpc>
              <a:spcBef>
                <a:spcPct val="0"/>
              </a:spcBef>
            </a:pPr>
            <a:r>
              <a:rPr lang="en-US" sz="1940">
                <a:solidFill>
                  <a:srgbClr val="000000"/>
                </a:solidFill>
                <a:latin typeface="Alata"/>
              </a:rPr>
              <a:t>Bilim Felsefesi</a:t>
            </a:r>
          </a:p>
          <a:p>
            <a:pPr>
              <a:lnSpc>
                <a:spcPts val="2716"/>
              </a:lnSpc>
              <a:spcBef>
                <a:spcPct val="0"/>
              </a:spcBef>
            </a:pPr>
            <a:r>
              <a:rPr lang="en-US" sz="1940">
                <a:solidFill>
                  <a:srgbClr val="000000"/>
                </a:solidFill>
                <a:latin typeface="Alata"/>
              </a:rPr>
              <a:t>İlk Çağ Felsefesi</a:t>
            </a:r>
          </a:p>
          <a:p>
            <a:pPr>
              <a:lnSpc>
                <a:spcPts val="2716"/>
              </a:lnSpc>
              <a:spcBef>
                <a:spcPct val="0"/>
              </a:spcBef>
            </a:pPr>
            <a:r>
              <a:rPr lang="en-US" sz="1940">
                <a:solidFill>
                  <a:srgbClr val="000000"/>
                </a:solidFill>
                <a:latin typeface="Alata"/>
              </a:rPr>
              <a:t>2. Yüzyıl ve 15. Yüzyıl Felsefeleri</a:t>
            </a:r>
          </a:p>
          <a:p>
            <a:pPr>
              <a:lnSpc>
                <a:spcPts val="2716"/>
              </a:lnSpc>
              <a:spcBef>
                <a:spcPct val="0"/>
              </a:spcBef>
            </a:pPr>
            <a:r>
              <a:rPr lang="en-US" sz="1940">
                <a:solidFill>
                  <a:srgbClr val="000000"/>
                </a:solidFill>
                <a:latin typeface="Alata"/>
              </a:rPr>
              <a:t>15. Yüzyıl ve 17. Yüzyıl Felsefeleri</a:t>
            </a:r>
          </a:p>
          <a:p>
            <a:pPr>
              <a:lnSpc>
                <a:spcPts val="2716"/>
              </a:lnSpc>
              <a:spcBef>
                <a:spcPct val="0"/>
              </a:spcBef>
            </a:pPr>
            <a:r>
              <a:rPr lang="en-US" sz="1940">
                <a:solidFill>
                  <a:srgbClr val="000000"/>
                </a:solidFill>
                <a:latin typeface="Alata"/>
              </a:rPr>
              <a:t>18. Yüzyıl ve 19. Yüzyıl Felsefeleri</a:t>
            </a:r>
          </a:p>
          <a:p>
            <a:pPr>
              <a:lnSpc>
                <a:spcPts val="2716"/>
              </a:lnSpc>
              <a:spcBef>
                <a:spcPct val="0"/>
              </a:spcBef>
            </a:pPr>
            <a:r>
              <a:rPr lang="en-US" sz="1940">
                <a:solidFill>
                  <a:srgbClr val="000000"/>
                </a:solidFill>
                <a:latin typeface="Alata"/>
              </a:rPr>
              <a:t>20. Yüzyıl Felsefesi</a:t>
            </a:r>
          </a:p>
        </p:txBody>
      </p:sp>
      <p:sp>
        <p:nvSpPr>
          <p:cNvPr id="9" name="TextBox 9"/>
          <p:cNvSpPr txBox="1"/>
          <p:nvPr/>
        </p:nvSpPr>
        <p:spPr>
          <a:xfrm>
            <a:off x="3510682" y="311315"/>
            <a:ext cx="11729317" cy="820738"/>
          </a:xfrm>
          <a:prstGeom prst="rect">
            <a:avLst/>
          </a:prstGeom>
        </p:spPr>
        <p:txBody>
          <a:bodyPr wrap="square" lIns="0" tIns="0" rIns="0" bIns="0" rtlCol="0" anchor="t">
            <a:spAutoFit/>
          </a:bodyPr>
          <a:lstStyle/>
          <a:p>
            <a:pPr algn="ctr">
              <a:lnSpc>
                <a:spcPts val="6398"/>
              </a:lnSpc>
              <a:spcBef>
                <a:spcPct val="0"/>
              </a:spcBef>
            </a:pPr>
            <a:r>
              <a:rPr lang="en-US" sz="4570" dirty="0">
                <a:solidFill>
                  <a:srgbClr val="000000"/>
                </a:solidFill>
                <a:latin typeface="Alata"/>
              </a:rPr>
              <a:t>2022 TYT FELSEFE KONULARI NELERDİR?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183" y="0"/>
            <a:ext cx="18317183" cy="1684962"/>
          </a:xfrm>
          <a:prstGeom prst="rect">
            <a:avLst/>
          </a:prstGeom>
          <a:solidFill>
            <a:srgbClr val="EF635E"/>
          </a:solidFill>
        </p:spPr>
      </p:sp>
      <p:grpSp>
        <p:nvGrpSpPr>
          <p:cNvPr id="3" name="Group 3"/>
          <p:cNvGrpSpPr/>
          <p:nvPr/>
        </p:nvGrpSpPr>
        <p:grpSpPr>
          <a:xfrm>
            <a:off x="412754" y="2243824"/>
            <a:ext cx="7651735" cy="5735851"/>
            <a:chOff x="0" y="0"/>
            <a:chExt cx="1984524" cy="1487628"/>
          </a:xfrm>
        </p:grpSpPr>
        <p:sp>
          <p:nvSpPr>
            <p:cNvPr id="4" name="Freeform 4"/>
            <p:cNvSpPr/>
            <p:nvPr/>
          </p:nvSpPr>
          <p:spPr>
            <a:xfrm>
              <a:off x="92710" y="293370"/>
              <a:ext cx="1879114" cy="1181558"/>
            </a:xfrm>
            <a:custGeom>
              <a:avLst/>
              <a:gdLst/>
              <a:ahLst/>
              <a:cxnLst/>
              <a:rect l="l" t="t" r="r" b="b"/>
              <a:pathLst>
                <a:path w="1879114" h="1181558">
                  <a:moveTo>
                    <a:pt x="0" y="1126948"/>
                  </a:moveTo>
                  <a:lnTo>
                    <a:pt x="0" y="1181558"/>
                  </a:lnTo>
                  <a:lnTo>
                    <a:pt x="1879114" y="1181558"/>
                  </a:lnTo>
                  <a:lnTo>
                    <a:pt x="1879114" y="54610"/>
                  </a:lnTo>
                  <a:lnTo>
                    <a:pt x="1824504" y="0"/>
                  </a:lnTo>
                  <a:lnTo>
                    <a:pt x="1824504" y="1126948"/>
                  </a:lnTo>
                  <a:close/>
                </a:path>
              </a:pathLst>
            </a:custGeom>
            <a:solidFill>
              <a:srgbClr val="A9E3D7"/>
            </a:solidFill>
          </p:spPr>
        </p:sp>
        <p:sp>
          <p:nvSpPr>
            <p:cNvPr id="5" name="Freeform 5"/>
            <p:cNvSpPr/>
            <p:nvPr/>
          </p:nvSpPr>
          <p:spPr>
            <a:xfrm>
              <a:off x="6350" y="11430"/>
              <a:ext cx="1904514" cy="1396188"/>
            </a:xfrm>
            <a:custGeom>
              <a:avLst/>
              <a:gdLst/>
              <a:ahLst/>
              <a:cxnLst/>
              <a:rect l="l" t="t" r="r" b="b"/>
              <a:pathLst>
                <a:path w="1904514" h="1396188">
                  <a:moveTo>
                    <a:pt x="1634004" y="0"/>
                  </a:moveTo>
                  <a:lnTo>
                    <a:pt x="0" y="1270"/>
                  </a:lnTo>
                  <a:lnTo>
                    <a:pt x="0" y="1396188"/>
                  </a:lnTo>
                  <a:lnTo>
                    <a:pt x="1903244" y="1396188"/>
                  </a:lnTo>
                  <a:lnTo>
                    <a:pt x="1904514" y="266700"/>
                  </a:lnTo>
                  <a:close/>
                </a:path>
              </a:pathLst>
            </a:custGeom>
            <a:solidFill>
              <a:srgbClr val="C7D0D8"/>
            </a:solidFill>
          </p:spPr>
        </p:sp>
        <p:sp>
          <p:nvSpPr>
            <p:cNvPr id="6" name="Freeform 6"/>
            <p:cNvSpPr/>
            <p:nvPr/>
          </p:nvSpPr>
          <p:spPr>
            <a:xfrm>
              <a:off x="0" y="0"/>
              <a:ext cx="1984524" cy="1487628"/>
            </a:xfrm>
            <a:custGeom>
              <a:avLst/>
              <a:gdLst/>
              <a:ahLst/>
              <a:cxnLst/>
              <a:rect l="l" t="t" r="r" b="b"/>
              <a:pathLst>
                <a:path w="1984524" h="1487628">
                  <a:moveTo>
                    <a:pt x="1917214" y="275590"/>
                  </a:moveTo>
                  <a:lnTo>
                    <a:pt x="1917214" y="275590"/>
                  </a:lnTo>
                  <a:lnTo>
                    <a:pt x="1915944" y="274320"/>
                  </a:lnTo>
                  <a:lnTo>
                    <a:pt x="1780054" y="138430"/>
                  </a:lnTo>
                  <a:lnTo>
                    <a:pt x="1712744" y="71120"/>
                  </a:lnTo>
                  <a:lnTo>
                    <a:pt x="1641624" y="0"/>
                  </a:lnTo>
                  <a:lnTo>
                    <a:pt x="0" y="0"/>
                  </a:lnTo>
                  <a:lnTo>
                    <a:pt x="0" y="1420318"/>
                  </a:lnTo>
                  <a:lnTo>
                    <a:pt x="80010" y="1420318"/>
                  </a:lnTo>
                  <a:lnTo>
                    <a:pt x="80010" y="1487628"/>
                  </a:lnTo>
                  <a:lnTo>
                    <a:pt x="1984524" y="1487628"/>
                  </a:lnTo>
                  <a:lnTo>
                    <a:pt x="1984524" y="342900"/>
                  </a:lnTo>
                  <a:lnTo>
                    <a:pt x="1917214" y="275590"/>
                  </a:lnTo>
                  <a:close/>
                  <a:moveTo>
                    <a:pt x="1645434" y="21590"/>
                  </a:moveTo>
                  <a:lnTo>
                    <a:pt x="1771164" y="146050"/>
                  </a:lnTo>
                  <a:lnTo>
                    <a:pt x="1895624" y="270510"/>
                  </a:lnTo>
                  <a:lnTo>
                    <a:pt x="1645434" y="270510"/>
                  </a:lnTo>
                  <a:lnTo>
                    <a:pt x="1645434" y="21590"/>
                  </a:lnTo>
                  <a:close/>
                  <a:moveTo>
                    <a:pt x="12700" y="1407618"/>
                  </a:moveTo>
                  <a:lnTo>
                    <a:pt x="12700" y="12700"/>
                  </a:lnTo>
                  <a:lnTo>
                    <a:pt x="1632734" y="12700"/>
                  </a:lnTo>
                  <a:lnTo>
                    <a:pt x="1632734" y="278130"/>
                  </a:lnTo>
                  <a:cubicBezTo>
                    <a:pt x="1632734" y="281940"/>
                    <a:pt x="1635274" y="284480"/>
                    <a:pt x="1639084" y="284480"/>
                  </a:cubicBezTo>
                  <a:lnTo>
                    <a:pt x="1904514" y="284480"/>
                  </a:lnTo>
                  <a:lnTo>
                    <a:pt x="1904514" y="1407618"/>
                  </a:lnTo>
                  <a:lnTo>
                    <a:pt x="12700" y="1407618"/>
                  </a:lnTo>
                  <a:close/>
                  <a:moveTo>
                    <a:pt x="1971824" y="1474928"/>
                  </a:moveTo>
                  <a:lnTo>
                    <a:pt x="92710" y="1474928"/>
                  </a:lnTo>
                  <a:lnTo>
                    <a:pt x="92710" y="1420318"/>
                  </a:lnTo>
                  <a:lnTo>
                    <a:pt x="1917214" y="1420318"/>
                  </a:lnTo>
                  <a:lnTo>
                    <a:pt x="1917214" y="293370"/>
                  </a:lnTo>
                  <a:lnTo>
                    <a:pt x="1971824" y="347980"/>
                  </a:lnTo>
                  <a:lnTo>
                    <a:pt x="1971824" y="1474928"/>
                  </a:lnTo>
                  <a:close/>
                </a:path>
              </a:pathLst>
            </a:custGeom>
            <a:solidFill>
              <a:srgbClr val="54A4A6"/>
            </a:solidFill>
          </p:spPr>
        </p:sp>
      </p:grpSp>
      <p:pic>
        <p:nvPicPr>
          <p:cNvPr id="7" name="Picture 7"/>
          <p:cNvPicPr>
            <a:picLocks noChangeAspect="1"/>
          </p:cNvPicPr>
          <p:nvPr/>
        </p:nvPicPr>
        <p:blipFill>
          <a:blip r:embed="rId2"/>
          <a:srcRect/>
          <a:stretch>
            <a:fillRect/>
          </a:stretch>
        </p:blipFill>
        <p:spPr>
          <a:xfrm>
            <a:off x="8325082" y="2826983"/>
            <a:ext cx="9372840" cy="4138197"/>
          </a:xfrm>
          <a:prstGeom prst="rect">
            <a:avLst/>
          </a:prstGeom>
        </p:spPr>
      </p:pic>
      <p:sp>
        <p:nvSpPr>
          <p:cNvPr id="8" name="TextBox 8"/>
          <p:cNvSpPr txBox="1"/>
          <p:nvPr/>
        </p:nvSpPr>
        <p:spPr>
          <a:xfrm>
            <a:off x="1028700" y="2996967"/>
            <a:ext cx="5287599" cy="3760129"/>
          </a:xfrm>
          <a:prstGeom prst="rect">
            <a:avLst/>
          </a:prstGeom>
        </p:spPr>
        <p:txBody>
          <a:bodyPr lIns="0" tIns="0" rIns="0" bIns="0" rtlCol="0" anchor="t">
            <a:spAutoFit/>
          </a:bodyPr>
          <a:lstStyle/>
          <a:p>
            <a:pPr>
              <a:lnSpc>
                <a:spcPts val="2715"/>
              </a:lnSpc>
            </a:pPr>
            <a:r>
              <a:rPr lang="en-US" sz="1939">
                <a:solidFill>
                  <a:srgbClr val="000000"/>
                </a:solidFill>
                <a:latin typeface="Alata"/>
              </a:rPr>
              <a:t>Bilgi ve İnanç</a:t>
            </a:r>
          </a:p>
          <a:p>
            <a:pPr>
              <a:lnSpc>
                <a:spcPts val="2715"/>
              </a:lnSpc>
            </a:pPr>
            <a:r>
              <a:rPr lang="en-US" sz="1939">
                <a:solidFill>
                  <a:srgbClr val="000000"/>
                </a:solidFill>
                <a:latin typeface="Alata"/>
              </a:rPr>
              <a:t>İslam ve İbadet</a:t>
            </a:r>
          </a:p>
          <a:p>
            <a:pPr>
              <a:lnSpc>
                <a:spcPts val="2715"/>
              </a:lnSpc>
            </a:pPr>
            <a:r>
              <a:rPr lang="en-US" sz="1939">
                <a:solidFill>
                  <a:srgbClr val="000000"/>
                </a:solidFill>
                <a:latin typeface="Alata"/>
              </a:rPr>
              <a:t>Ahlak ve Değerler</a:t>
            </a:r>
          </a:p>
          <a:p>
            <a:pPr>
              <a:lnSpc>
                <a:spcPts val="2715"/>
              </a:lnSpc>
            </a:pPr>
            <a:r>
              <a:rPr lang="en-US" sz="1939">
                <a:solidFill>
                  <a:srgbClr val="000000"/>
                </a:solidFill>
                <a:latin typeface="Alata"/>
              </a:rPr>
              <a:t>Allah İnsan İlişkisi</a:t>
            </a:r>
          </a:p>
          <a:p>
            <a:pPr>
              <a:lnSpc>
                <a:spcPts val="2715"/>
              </a:lnSpc>
            </a:pPr>
            <a:r>
              <a:rPr lang="en-US" sz="1939">
                <a:solidFill>
                  <a:srgbClr val="000000"/>
                </a:solidFill>
                <a:latin typeface="Alata"/>
              </a:rPr>
              <a:t>Hz. Muhammed (S.A.V.)</a:t>
            </a:r>
          </a:p>
          <a:p>
            <a:pPr>
              <a:lnSpc>
                <a:spcPts val="2715"/>
              </a:lnSpc>
            </a:pPr>
            <a:r>
              <a:rPr lang="en-US" sz="1939">
                <a:solidFill>
                  <a:srgbClr val="000000"/>
                </a:solidFill>
                <a:latin typeface="Alata"/>
              </a:rPr>
              <a:t>Vahiy ve Akıl</a:t>
            </a:r>
          </a:p>
          <a:p>
            <a:pPr>
              <a:lnSpc>
                <a:spcPts val="2715"/>
              </a:lnSpc>
            </a:pPr>
            <a:r>
              <a:rPr lang="en-US" sz="1939">
                <a:solidFill>
                  <a:srgbClr val="000000"/>
                </a:solidFill>
                <a:latin typeface="Alata"/>
              </a:rPr>
              <a:t>İslam Düşüncesinde Yorumlar, Mezhepler</a:t>
            </a:r>
          </a:p>
          <a:p>
            <a:pPr>
              <a:lnSpc>
                <a:spcPts val="2715"/>
              </a:lnSpc>
            </a:pPr>
            <a:r>
              <a:rPr lang="en-US" sz="1939">
                <a:solidFill>
                  <a:srgbClr val="000000"/>
                </a:solidFill>
                <a:latin typeface="Alata"/>
              </a:rPr>
              <a:t>Din, Kültür ve Medeniyet</a:t>
            </a:r>
          </a:p>
          <a:p>
            <a:pPr>
              <a:lnSpc>
                <a:spcPts val="2715"/>
              </a:lnSpc>
            </a:pPr>
            <a:r>
              <a:rPr lang="en-US" sz="1939">
                <a:solidFill>
                  <a:srgbClr val="000000"/>
                </a:solidFill>
                <a:latin typeface="Alata"/>
              </a:rPr>
              <a:t>İslam ve Bilim, Estetik, Barış</a:t>
            </a:r>
          </a:p>
          <a:p>
            <a:pPr>
              <a:lnSpc>
                <a:spcPts val="2715"/>
              </a:lnSpc>
            </a:pPr>
            <a:r>
              <a:rPr lang="en-US" sz="1939">
                <a:solidFill>
                  <a:srgbClr val="000000"/>
                </a:solidFill>
                <a:latin typeface="Alata"/>
              </a:rPr>
              <a:t>Yaşayan Dinler</a:t>
            </a:r>
          </a:p>
          <a:p>
            <a:pPr>
              <a:lnSpc>
                <a:spcPts val="2715"/>
              </a:lnSpc>
            </a:pPr>
            <a:endParaRPr lang="en-US" sz="1939">
              <a:solidFill>
                <a:srgbClr val="000000"/>
              </a:solidFill>
              <a:latin typeface="Alata"/>
            </a:endParaRPr>
          </a:p>
        </p:txBody>
      </p:sp>
      <p:sp>
        <p:nvSpPr>
          <p:cNvPr id="9" name="TextBox 9"/>
          <p:cNvSpPr txBox="1"/>
          <p:nvPr/>
        </p:nvSpPr>
        <p:spPr>
          <a:xfrm>
            <a:off x="818918" y="466514"/>
            <a:ext cx="17240482" cy="820738"/>
          </a:xfrm>
          <a:prstGeom prst="rect">
            <a:avLst/>
          </a:prstGeom>
        </p:spPr>
        <p:txBody>
          <a:bodyPr wrap="square" lIns="0" tIns="0" rIns="0" bIns="0" rtlCol="0" anchor="t">
            <a:spAutoFit/>
          </a:bodyPr>
          <a:lstStyle/>
          <a:p>
            <a:pPr algn="ctr">
              <a:lnSpc>
                <a:spcPts val="6398"/>
              </a:lnSpc>
              <a:spcBef>
                <a:spcPct val="0"/>
              </a:spcBef>
            </a:pPr>
            <a:r>
              <a:rPr lang="en-US" sz="4570" dirty="0">
                <a:solidFill>
                  <a:srgbClr val="000000"/>
                </a:solidFill>
                <a:latin typeface="Alata"/>
              </a:rPr>
              <a:t>2022 TYT DİN KÜLTÜRÜ VE AHLAK BİLGİSİ KONULARI NELERDİR?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89374"/>
          </a:xfrm>
          <a:prstGeom prst="rect">
            <a:avLst/>
          </a:prstGeom>
          <a:solidFill>
            <a:srgbClr val="D2DF64"/>
          </a:solidFill>
        </p:spPr>
      </p:sp>
      <p:grpSp>
        <p:nvGrpSpPr>
          <p:cNvPr id="3" name="Group 3"/>
          <p:cNvGrpSpPr/>
          <p:nvPr/>
        </p:nvGrpSpPr>
        <p:grpSpPr>
          <a:xfrm>
            <a:off x="806448" y="2887443"/>
            <a:ext cx="7270732" cy="6053354"/>
            <a:chOff x="0" y="0"/>
            <a:chExt cx="1885708" cy="1569974"/>
          </a:xfrm>
        </p:grpSpPr>
        <p:sp>
          <p:nvSpPr>
            <p:cNvPr id="4" name="Freeform 4"/>
            <p:cNvSpPr/>
            <p:nvPr/>
          </p:nvSpPr>
          <p:spPr>
            <a:xfrm>
              <a:off x="92710" y="293370"/>
              <a:ext cx="1780298" cy="1263904"/>
            </a:xfrm>
            <a:custGeom>
              <a:avLst/>
              <a:gdLst/>
              <a:ahLst/>
              <a:cxnLst/>
              <a:rect l="l" t="t" r="r" b="b"/>
              <a:pathLst>
                <a:path w="1780298" h="1263904">
                  <a:moveTo>
                    <a:pt x="0" y="1209294"/>
                  </a:moveTo>
                  <a:lnTo>
                    <a:pt x="0" y="1263904"/>
                  </a:lnTo>
                  <a:lnTo>
                    <a:pt x="1780298" y="1263904"/>
                  </a:lnTo>
                  <a:lnTo>
                    <a:pt x="1780298" y="54610"/>
                  </a:lnTo>
                  <a:lnTo>
                    <a:pt x="1725689" y="0"/>
                  </a:lnTo>
                  <a:lnTo>
                    <a:pt x="1725689" y="1209294"/>
                  </a:lnTo>
                  <a:close/>
                </a:path>
              </a:pathLst>
            </a:custGeom>
            <a:solidFill>
              <a:srgbClr val="F8CCAE"/>
            </a:solidFill>
          </p:spPr>
        </p:sp>
        <p:sp>
          <p:nvSpPr>
            <p:cNvPr id="5" name="Freeform 5"/>
            <p:cNvSpPr/>
            <p:nvPr/>
          </p:nvSpPr>
          <p:spPr>
            <a:xfrm>
              <a:off x="6350" y="11430"/>
              <a:ext cx="1805699" cy="1478534"/>
            </a:xfrm>
            <a:custGeom>
              <a:avLst/>
              <a:gdLst/>
              <a:ahLst/>
              <a:cxnLst/>
              <a:rect l="l" t="t" r="r" b="b"/>
              <a:pathLst>
                <a:path w="1805699" h="1478534">
                  <a:moveTo>
                    <a:pt x="1535189" y="0"/>
                  </a:moveTo>
                  <a:lnTo>
                    <a:pt x="0" y="1270"/>
                  </a:lnTo>
                  <a:lnTo>
                    <a:pt x="0" y="1478534"/>
                  </a:lnTo>
                  <a:lnTo>
                    <a:pt x="1804428" y="1478534"/>
                  </a:lnTo>
                  <a:lnTo>
                    <a:pt x="1805699" y="266700"/>
                  </a:lnTo>
                  <a:close/>
                </a:path>
              </a:pathLst>
            </a:custGeom>
            <a:solidFill>
              <a:srgbClr val="EDEDED"/>
            </a:solidFill>
          </p:spPr>
        </p:sp>
        <p:sp>
          <p:nvSpPr>
            <p:cNvPr id="6" name="Freeform 6"/>
            <p:cNvSpPr/>
            <p:nvPr/>
          </p:nvSpPr>
          <p:spPr>
            <a:xfrm>
              <a:off x="0" y="0"/>
              <a:ext cx="1885709" cy="1569974"/>
            </a:xfrm>
            <a:custGeom>
              <a:avLst/>
              <a:gdLst/>
              <a:ahLst/>
              <a:cxnLst/>
              <a:rect l="l" t="t" r="r" b="b"/>
              <a:pathLst>
                <a:path w="1885709" h="1569974">
                  <a:moveTo>
                    <a:pt x="1818399" y="275590"/>
                  </a:moveTo>
                  <a:lnTo>
                    <a:pt x="1818399" y="275590"/>
                  </a:lnTo>
                  <a:lnTo>
                    <a:pt x="1817128" y="274320"/>
                  </a:lnTo>
                  <a:lnTo>
                    <a:pt x="1681238" y="138430"/>
                  </a:lnTo>
                  <a:lnTo>
                    <a:pt x="1613929" y="71120"/>
                  </a:lnTo>
                  <a:lnTo>
                    <a:pt x="1542809" y="0"/>
                  </a:lnTo>
                  <a:lnTo>
                    <a:pt x="0" y="0"/>
                  </a:lnTo>
                  <a:lnTo>
                    <a:pt x="0" y="1502664"/>
                  </a:lnTo>
                  <a:lnTo>
                    <a:pt x="80010" y="1502664"/>
                  </a:lnTo>
                  <a:lnTo>
                    <a:pt x="80010" y="1569974"/>
                  </a:lnTo>
                  <a:lnTo>
                    <a:pt x="1885709" y="1569974"/>
                  </a:lnTo>
                  <a:lnTo>
                    <a:pt x="1885709" y="342900"/>
                  </a:lnTo>
                  <a:lnTo>
                    <a:pt x="1818399" y="275590"/>
                  </a:lnTo>
                  <a:close/>
                  <a:moveTo>
                    <a:pt x="1546618" y="21590"/>
                  </a:moveTo>
                  <a:lnTo>
                    <a:pt x="1672349" y="146050"/>
                  </a:lnTo>
                  <a:lnTo>
                    <a:pt x="1796809" y="270510"/>
                  </a:lnTo>
                  <a:lnTo>
                    <a:pt x="1546618" y="270510"/>
                  </a:lnTo>
                  <a:lnTo>
                    <a:pt x="1546618" y="21590"/>
                  </a:lnTo>
                  <a:close/>
                  <a:moveTo>
                    <a:pt x="12700" y="1489964"/>
                  </a:moveTo>
                  <a:lnTo>
                    <a:pt x="12700" y="12700"/>
                  </a:lnTo>
                  <a:lnTo>
                    <a:pt x="1533918" y="12700"/>
                  </a:lnTo>
                  <a:lnTo>
                    <a:pt x="1533918" y="278130"/>
                  </a:lnTo>
                  <a:cubicBezTo>
                    <a:pt x="1533918" y="281940"/>
                    <a:pt x="1536458" y="284480"/>
                    <a:pt x="1540268" y="284480"/>
                  </a:cubicBezTo>
                  <a:lnTo>
                    <a:pt x="1805699" y="284480"/>
                  </a:lnTo>
                  <a:lnTo>
                    <a:pt x="1805699" y="1489964"/>
                  </a:lnTo>
                  <a:lnTo>
                    <a:pt x="12700" y="1489964"/>
                  </a:lnTo>
                  <a:close/>
                  <a:moveTo>
                    <a:pt x="1873008" y="1557274"/>
                  </a:moveTo>
                  <a:lnTo>
                    <a:pt x="92710" y="1557274"/>
                  </a:lnTo>
                  <a:lnTo>
                    <a:pt x="92710" y="1502664"/>
                  </a:lnTo>
                  <a:lnTo>
                    <a:pt x="1818399" y="1502664"/>
                  </a:lnTo>
                  <a:lnTo>
                    <a:pt x="1818399" y="293370"/>
                  </a:lnTo>
                  <a:lnTo>
                    <a:pt x="1873009" y="347980"/>
                  </a:lnTo>
                  <a:lnTo>
                    <a:pt x="1873009" y="1557274"/>
                  </a:lnTo>
                  <a:close/>
                </a:path>
              </a:pathLst>
            </a:custGeom>
            <a:solidFill>
              <a:srgbClr val="F8CCAE"/>
            </a:solidFill>
          </p:spPr>
        </p:sp>
      </p:grpSp>
      <p:pic>
        <p:nvPicPr>
          <p:cNvPr id="7" name="Picture 7"/>
          <p:cNvPicPr>
            <a:picLocks noChangeAspect="1"/>
          </p:cNvPicPr>
          <p:nvPr/>
        </p:nvPicPr>
        <p:blipFill>
          <a:blip r:embed="rId2"/>
          <a:srcRect/>
          <a:stretch>
            <a:fillRect/>
          </a:stretch>
        </p:blipFill>
        <p:spPr>
          <a:xfrm>
            <a:off x="9144000" y="2093553"/>
            <a:ext cx="8413141" cy="7747277"/>
          </a:xfrm>
          <a:prstGeom prst="rect">
            <a:avLst/>
          </a:prstGeom>
        </p:spPr>
      </p:pic>
      <p:sp>
        <p:nvSpPr>
          <p:cNvPr id="8" name="TextBox 8"/>
          <p:cNvSpPr txBox="1"/>
          <p:nvPr/>
        </p:nvSpPr>
        <p:spPr>
          <a:xfrm>
            <a:off x="1226466" y="3473046"/>
            <a:ext cx="4837754" cy="4445820"/>
          </a:xfrm>
          <a:prstGeom prst="rect">
            <a:avLst/>
          </a:prstGeom>
        </p:spPr>
        <p:txBody>
          <a:bodyPr lIns="0" tIns="0" rIns="0" bIns="0" rtlCol="0" anchor="t">
            <a:spAutoFit/>
          </a:bodyPr>
          <a:lstStyle/>
          <a:p>
            <a:pPr>
              <a:lnSpc>
                <a:spcPts val="2716"/>
              </a:lnSpc>
            </a:pPr>
            <a:r>
              <a:rPr lang="en-US" sz="1940">
                <a:solidFill>
                  <a:srgbClr val="000000"/>
                </a:solidFill>
                <a:latin typeface="Arimo"/>
              </a:rPr>
              <a:t>Fizik </a:t>
            </a:r>
            <a:r>
              <a:rPr lang="en-US" sz="1940">
                <a:solidFill>
                  <a:srgbClr val="000000"/>
                </a:solidFill>
                <a:latin typeface="Alata"/>
              </a:rPr>
              <a:t>Bilimine Giriş</a:t>
            </a:r>
          </a:p>
          <a:p>
            <a:pPr>
              <a:lnSpc>
                <a:spcPts val="2716"/>
              </a:lnSpc>
            </a:pPr>
            <a:r>
              <a:rPr lang="en-US" sz="1940">
                <a:solidFill>
                  <a:srgbClr val="000000"/>
                </a:solidFill>
                <a:latin typeface="Alata"/>
              </a:rPr>
              <a:t>Madde ve Özellikleri</a:t>
            </a:r>
          </a:p>
          <a:p>
            <a:pPr>
              <a:lnSpc>
                <a:spcPts val="2716"/>
              </a:lnSpc>
            </a:pPr>
            <a:r>
              <a:rPr lang="en-US" sz="1940">
                <a:solidFill>
                  <a:srgbClr val="000000"/>
                </a:solidFill>
                <a:latin typeface="Alata"/>
              </a:rPr>
              <a:t>Sıvıların Kaldırma Kuvveti</a:t>
            </a:r>
          </a:p>
          <a:p>
            <a:pPr>
              <a:lnSpc>
                <a:spcPts val="2716"/>
              </a:lnSpc>
            </a:pPr>
            <a:r>
              <a:rPr lang="en-US" sz="1940">
                <a:solidFill>
                  <a:srgbClr val="000000"/>
                </a:solidFill>
                <a:latin typeface="Alata"/>
              </a:rPr>
              <a:t>Basınç</a:t>
            </a:r>
          </a:p>
          <a:p>
            <a:pPr>
              <a:lnSpc>
                <a:spcPts val="2716"/>
              </a:lnSpc>
            </a:pPr>
            <a:r>
              <a:rPr lang="en-US" sz="1940">
                <a:solidFill>
                  <a:srgbClr val="000000"/>
                </a:solidFill>
                <a:latin typeface="Alata"/>
              </a:rPr>
              <a:t>Isı, Sıcaklık ve Genleşme</a:t>
            </a:r>
          </a:p>
          <a:p>
            <a:pPr>
              <a:lnSpc>
                <a:spcPts val="2716"/>
              </a:lnSpc>
            </a:pPr>
            <a:r>
              <a:rPr lang="en-US" sz="1940">
                <a:solidFill>
                  <a:srgbClr val="000000"/>
                </a:solidFill>
                <a:latin typeface="Alata"/>
              </a:rPr>
              <a:t>Hareket ve Kuvvet</a:t>
            </a:r>
          </a:p>
          <a:p>
            <a:pPr>
              <a:lnSpc>
                <a:spcPts val="2716"/>
              </a:lnSpc>
            </a:pPr>
            <a:r>
              <a:rPr lang="en-US" sz="1940">
                <a:solidFill>
                  <a:srgbClr val="000000"/>
                </a:solidFill>
                <a:latin typeface="Alata"/>
              </a:rPr>
              <a:t>Dinamik</a:t>
            </a:r>
          </a:p>
          <a:p>
            <a:pPr>
              <a:lnSpc>
                <a:spcPts val="2716"/>
              </a:lnSpc>
            </a:pPr>
            <a:r>
              <a:rPr lang="en-US" sz="1940">
                <a:solidFill>
                  <a:srgbClr val="000000"/>
                </a:solidFill>
                <a:latin typeface="Alata"/>
              </a:rPr>
              <a:t>İş, Güç ve Enerji</a:t>
            </a:r>
          </a:p>
          <a:p>
            <a:pPr>
              <a:lnSpc>
                <a:spcPts val="2716"/>
              </a:lnSpc>
            </a:pPr>
            <a:r>
              <a:rPr lang="en-US" sz="1940">
                <a:solidFill>
                  <a:srgbClr val="000000"/>
                </a:solidFill>
                <a:latin typeface="Alata"/>
              </a:rPr>
              <a:t>Elektrik</a:t>
            </a:r>
          </a:p>
          <a:p>
            <a:pPr>
              <a:lnSpc>
                <a:spcPts val="2716"/>
              </a:lnSpc>
            </a:pPr>
            <a:r>
              <a:rPr lang="en-US" sz="1940">
                <a:solidFill>
                  <a:srgbClr val="000000"/>
                </a:solidFill>
                <a:latin typeface="Alata"/>
              </a:rPr>
              <a:t>Manyetizma</a:t>
            </a:r>
          </a:p>
          <a:p>
            <a:pPr>
              <a:lnSpc>
                <a:spcPts val="2716"/>
              </a:lnSpc>
            </a:pPr>
            <a:r>
              <a:rPr lang="en-US" sz="1940">
                <a:solidFill>
                  <a:srgbClr val="000000"/>
                </a:solidFill>
                <a:latin typeface="Alata"/>
              </a:rPr>
              <a:t>Dalgalar</a:t>
            </a:r>
          </a:p>
          <a:p>
            <a:pPr>
              <a:lnSpc>
                <a:spcPts val="2716"/>
              </a:lnSpc>
            </a:pPr>
            <a:r>
              <a:rPr lang="en-US" sz="1940">
                <a:solidFill>
                  <a:srgbClr val="000000"/>
                </a:solidFill>
                <a:latin typeface="Alata"/>
              </a:rPr>
              <a:t>Optik</a:t>
            </a:r>
          </a:p>
          <a:p>
            <a:pPr>
              <a:lnSpc>
                <a:spcPts val="2716"/>
              </a:lnSpc>
            </a:pPr>
            <a:endParaRPr lang="en-US" sz="1940">
              <a:solidFill>
                <a:srgbClr val="000000"/>
              </a:solidFill>
              <a:latin typeface="Alata"/>
            </a:endParaRPr>
          </a:p>
        </p:txBody>
      </p:sp>
      <p:sp>
        <p:nvSpPr>
          <p:cNvPr id="9" name="TextBox 9"/>
          <p:cNvSpPr txBox="1"/>
          <p:nvPr/>
        </p:nvSpPr>
        <p:spPr>
          <a:xfrm>
            <a:off x="4187516" y="414077"/>
            <a:ext cx="9912967" cy="775495"/>
          </a:xfrm>
          <a:prstGeom prst="rect">
            <a:avLst/>
          </a:prstGeom>
        </p:spPr>
        <p:txBody>
          <a:bodyPr lIns="0" tIns="0" rIns="0" bIns="0" rtlCol="0" anchor="t">
            <a:spAutoFit/>
          </a:bodyPr>
          <a:lstStyle/>
          <a:p>
            <a:pPr algn="ctr">
              <a:lnSpc>
                <a:spcPts val="6391"/>
              </a:lnSpc>
              <a:spcBef>
                <a:spcPct val="0"/>
              </a:spcBef>
            </a:pPr>
            <a:r>
              <a:rPr lang="en-US" sz="4565">
                <a:solidFill>
                  <a:srgbClr val="000000"/>
                </a:solidFill>
                <a:latin typeface="Alata"/>
              </a:rPr>
              <a:t>2022 TYT FİZİK KONULARI NELERDİR?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985"/>
            <a:ext cx="18288000" cy="1562373"/>
          </a:xfrm>
          <a:prstGeom prst="rect">
            <a:avLst/>
          </a:prstGeom>
          <a:solidFill>
            <a:srgbClr val="E2B292"/>
          </a:solidFill>
        </p:spPr>
      </p:sp>
      <p:grpSp>
        <p:nvGrpSpPr>
          <p:cNvPr id="3" name="Group 3"/>
          <p:cNvGrpSpPr/>
          <p:nvPr/>
        </p:nvGrpSpPr>
        <p:grpSpPr>
          <a:xfrm>
            <a:off x="555226" y="2868523"/>
            <a:ext cx="6680504" cy="5666558"/>
            <a:chOff x="0" y="0"/>
            <a:chExt cx="1811597" cy="1536638"/>
          </a:xfrm>
        </p:grpSpPr>
        <p:sp>
          <p:nvSpPr>
            <p:cNvPr id="4" name="Freeform 4"/>
            <p:cNvSpPr/>
            <p:nvPr/>
          </p:nvSpPr>
          <p:spPr>
            <a:xfrm>
              <a:off x="92710" y="293370"/>
              <a:ext cx="1706187" cy="1230568"/>
            </a:xfrm>
            <a:custGeom>
              <a:avLst/>
              <a:gdLst/>
              <a:ahLst/>
              <a:cxnLst/>
              <a:rect l="l" t="t" r="r" b="b"/>
              <a:pathLst>
                <a:path w="1706187" h="1230568">
                  <a:moveTo>
                    <a:pt x="0" y="1175958"/>
                  </a:moveTo>
                  <a:lnTo>
                    <a:pt x="0" y="1230568"/>
                  </a:lnTo>
                  <a:lnTo>
                    <a:pt x="1706187" y="1230568"/>
                  </a:lnTo>
                  <a:lnTo>
                    <a:pt x="1706187" y="54610"/>
                  </a:lnTo>
                  <a:lnTo>
                    <a:pt x="1651577" y="0"/>
                  </a:lnTo>
                  <a:lnTo>
                    <a:pt x="1651577" y="1175958"/>
                  </a:lnTo>
                  <a:close/>
                </a:path>
              </a:pathLst>
            </a:custGeom>
            <a:solidFill>
              <a:srgbClr val="F3E8D0"/>
            </a:solidFill>
          </p:spPr>
        </p:sp>
        <p:sp>
          <p:nvSpPr>
            <p:cNvPr id="5" name="Freeform 5"/>
            <p:cNvSpPr/>
            <p:nvPr/>
          </p:nvSpPr>
          <p:spPr>
            <a:xfrm>
              <a:off x="6350" y="11430"/>
              <a:ext cx="1731587" cy="1445198"/>
            </a:xfrm>
            <a:custGeom>
              <a:avLst/>
              <a:gdLst/>
              <a:ahLst/>
              <a:cxnLst/>
              <a:rect l="l" t="t" r="r" b="b"/>
              <a:pathLst>
                <a:path w="1731587" h="1445198">
                  <a:moveTo>
                    <a:pt x="1461077" y="0"/>
                  </a:moveTo>
                  <a:lnTo>
                    <a:pt x="0" y="1270"/>
                  </a:lnTo>
                  <a:lnTo>
                    <a:pt x="0" y="1445198"/>
                  </a:lnTo>
                  <a:lnTo>
                    <a:pt x="1730317" y="1445198"/>
                  </a:lnTo>
                  <a:lnTo>
                    <a:pt x="1731587" y="266700"/>
                  </a:lnTo>
                  <a:close/>
                </a:path>
              </a:pathLst>
            </a:custGeom>
            <a:solidFill>
              <a:srgbClr val="E2B292"/>
            </a:solidFill>
          </p:spPr>
        </p:sp>
        <p:sp>
          <p:nvSpPr>
            <p:cNvPr id="6" name="Freeform 6"/>
            <p:cNvSpPr/>
            <p:nvPr/>
          </p:nvSpPr>
          <p:spPr>
            <a:xfrm>
              <a:off x="0" y="0"/>
              <a:ext cx="1811597" cy="1536638"/>
            </a:xfrm>
            <a:custGeom>
              <a:avLst/>
              <a:gdLst/>
              <a:ahLst/>
              <a:cxnLst/>
              <a:rect l="l" t="t" r="r" b="b"/>
              <a:pathLst>
                <a:path w="1811597" h="1536638">
                  <a:moveTo>
                    <a:pt x="1744287" y="275590"/>
                  </a:moveTo>
                  <a:lnTo>
                    <a:pt x="1744287" y="275590"/>
                  </a:lnTo>
                  <a:lnTo>
                    <a:pt x="1743017" y="274320"/>
                  </a:lnTo>
                  <a:lnTo>
                    <a:pt x="1607127" y="138430"/>
                  </a:lnTo>
                  <a:lnTo>
                    <a:pt x="1539817" y="71120"/>
                  </a:lnTo>
                  <a:lnTo>
                    <a:pt x="1468697" y="0"/>
                  </a:lnTo>
                  <a:lnTo>
                    <a:pt x="0" y="0"/>
                  </a:lnTo>
                  <a:lnTo>
                    <a:pt x="0" y="1469328"/>
                  </a:lnTo>
                  <a:lnTo>
                    <a:pt x="80010" y="1469328"/>
                  </a:lnTo>
                  <a:lnTo>
                    <a:pt x="80010" y="1536638"/>
                  </a:lnTo>
                  <a:lnTo>
                    <a:pt x="1811597" y="1536638"/>
                  </a:lnTo>
                  <a:lnTo>
                    <a:pt x="1811597" y="342900"/>
                  </a:lnTo>
                  <a:lnTo>
                    <a:pt x="1744287" y="275590"/>
                  </a:lnTo>
                  <a:close/>
                  <a:moveTo>
                    <a:pt x="1472507" y="21590"/>
                  </a:moveTo>
                  <a:lnTo>
                    <a:pt x="1598237" y="146050"/>
                  </a:lnTo>
                  <a:lnTo>
                    <a:pt x="1722697" y="270510"/>
                  </a:lnTo>
                  <a:lnTo>
                    <a:pt x="1472507" y="270510"/>
                  </a:lnTo>
                  <a:lnTo>
                    <a:pt x="1472507" y="21590"/>
                  </a:lnTo>
                  <a:close/>
                  <a:moveTo>
                    <a:pt x="12700" y="1456628"/>
                  </a:moveTo>
                  <a:lnTo>
                    <a:pt x="12700" y="12700"/>
                  </a:lnTo>
                  <a:lnTo>
                    <a:pt x="1459807" y="12700"/>
                  </a:lnTo>
                  <a:lnTo>
                    <a:pt x="1459807" y="278130"/>
                  </a:lnTo>
                  <a:cubicBezTo>
                    <a:pt x="1459807" y="281940"/>
                    <a:pt x="1462347" y="284480"/>
                    <a:pt x="1466157" y="284480"/>
                  </a:cubicBezTo>
                  <a:lnTo>
                    <a:pt x="1731587" y="284480"/>
                  </a:lnTo>
                  <a:lnTo>
                    <a:pt x="1731587" y="1456628"/>
                  </a:lnTo>
                  <a:lnTo>
                    <a:pt x="12700" y="1456628"/>
                  </a:lnTo>
                  <a:close/>
                  <a:moveTo>
                    <a:pt x="1798897" y="1523938"/>
                  </a:moveTo>
                  <a:lnTo>
                    <a:pt x="92710" y="1523938"/>
                  </a:lnTo>
                  <a:lnTo>
                    <a:pt x="92710" y="1469328"/>
                  </a:lnTo>
                  <a:lnTo>
                    <a:pt x="1744287" y="1469328"/>
                  </a:lnTo>
                  <a:lnTo>
                    <a:pt x="1744287" y="293370"/>
                  </a:lnTo>
                  <a:lnTo>
                    <a:pt x="1798897" y="347980"/>
                  </a:lnTo>
                  <a:lnTo>
                    <a:pt x="1798897" y="1523938"/>
                  </a:lnTo>
                  <a:close/>
                </a:path>
              </a:pathLst>
            </a:custGeom>
            <a:solidFill>
              <a:srgbClr val="E5DAC5"/>
            </a:solidFill>
          </p:spPr>
        </p:sp>
      </p:grpSp>
      <p:pic>
        <p:nvPicPr>
          <p:cNvPr id="7" name="Picture 7"/>
          <p:cNvPicPr>
            <a:picLocks noChangeAspect="1"/>
          </p:cNvPicPr>
          <p:nvPr/>
        </p:nvPicPr>
        <p:blipFill>
          <a:blip r:embed="rId2"/>
          <a:srcRect/>
          <a:stretch>
            <a:fillRect/>
          </a:stretch>
        </p:blipFill>
        <p:spPr>
          <a:xfrm>
            <a:off x="8717079" y="1989304"/>
            <a:ext cx="8768430" cy="7268996"/>
          </a:xfrm>
          <a:prstGeom prst="rect">
            <a:avLst/>
          </a:prstGeom>
        </p:spPr>
      </p:pic>
      <p:sp>
        <p:nvSpPr>
          <p:cNvPr id="8" name="TextBox 8"/>
          <p:cNvSpPr txBox="1"/>
          <p:nvPr/>
        </p:nvSpPr>
        <p:spPr>
          <a:xfrm>
            <a:off x="1028700" y="3555724"/>
            <a:ext cx="4797237" cy="3760129"/>
          </a:xfrm>
          <a:prstGeom prst="rect">
            <a:avLst/>
          </a:prstGeom>
        </p:spPr>
        <p:txBody>
          <a:bodyPr lIns="0" tIns="0" rIns="0" bIns="0" rtlCol="0" anchor="t">
            <a:spAutoFit/>
          </a:bodyPr>
          <a:lstStyle/>
          <a:p>
            <a:pPr>
              <a:lnSpc>
                <a:spcPts val="2716"/>
              </a:lnSpc>
            </a:pPr>
            <a:r>
              <a:rPr lang="en-US" sz="1940">
                <a:solidFill>
                  <a:srgbClr val="000000"/>
                </a:solidFill>
                <a:latin typeface="Alata"/>
              </a:rPr>
              <a:t>Kimya Bilimi</a:t>
            </a:r>
          </a:p>
          <a:p>
            <a:pPr>
              <a:lnSpc>
                <a:spcPts val="2716"/>
              </a:lnSpc>
            </a:pPr>
            <a:r>
              <a:rPr lang="en-US" sz="1940">
                <a:solidFill>
                  <a:srgbClr val="000000"/>
                </a:solidFill>
                <a:latin typeface="Alata"/>
              </a:rPr>
              <a:t>Atom ve Periyodik Sistem</a:t>
            </a:r>
          </a:p>
          <a:p>
            <a:pPr>
              <a:lnSpc>
                <a:spcPts val="2716"/>
              </a:lnSpc>
            </a:pPr>
            <a:r>
              <a:rPr lang="en-US" sz="1940">
                <a:solidFill>
                  <a:srgbClr val="000000"/>
                </a:solidFill>
                <a:latin typeface="Alata"/>
              </a:rPr>
              <a:t>Kimyasal Türler Arası Etkileşimler</a:t>
            </a:r>
          </a:p>
          <a:p>
            <a:pPr>
              <a:lnSpc>
                <a:spcPts val="2716"/>
              </a:lnSpc>
            </a:pPr>
            <a:r>
              <a:rPr lang="en-US" sz="1940">
                <a:solidFill>
                  <a:srgbClr val="000000"/>
                </a:solidFill>
                <a:latin typeface="Alata"/>
              </a:rPr>
              <a:t>Maddenin Halleri</a:t>
            </a:r>
          </a:p>
          <a:p>
            <a:pPr>
              <a:lnSpc>
                <a:spcPts val="2716"/>
              </a:lnSpc>
            </a:pPr>
            <a:r>
              <a:rPr lang="en-US" sz="1940">
                <a:solidFill>
                  <a:srgbClr val="000000"/>
                </a:solidFill>
                <a:latin typeface="Alata"/>
              </a:rPr>
              <a:t>Doğa ve Kimya</a:t>
            </a:r>
          </a:p>
          <a:p>
            <a:pPr>
              <a:lnSpc>
                <a:spcPts val="2716"/>
              </a:lnSpc>
            </a:pPr>
            <a:r>
              <a:rPr lang="en-US" sz="1940">
                <a:solidFill>
                  <a:srgbClr val="000000"/>
                </a:solidFill>
                <a:latin typeface="Alata"/>
              </a:rPr>
              <a:t>Kimyanın Temel Kanunları</a:t>
            </a:r>
          </a:p>
          <a:p>
            <a:pPr>
              <a:lnSpc>
                <a:spcPts val="2716"/>
              </a:lnSpc>
            </a:pPr>
            <a:r>
              <a:rPr lang="en-US" sz="1940">
                <a:solidFill>
                  <a:srgbClr val="000000"/>
                </a:solidFill>
                <a:latin typeface="Alata"/>
              </a:rPr>
              <a:t>Kimyasal Hesaplamalar</a:t>
            </a:r>
          </a:p>
          <a:p>
            <a:pPr>
              <a:lnSpc>
                <a:spcPts val="2716"/>
              </a:lnSpc>
            </a:pPr>
            <a:r>
              <a:rPr lang="en-US" sz="1940">
                <a:solidFill>
                  <a:srgbClr val="000000"/>
                </a:solidFill>
                <a:latin typeface="Alata"/>
              </a:rPr>
              <a:t>Karışımlar</a:t>
            </a:r>
          </a:p>
          <a:p>
            <a:pPr>
              <a:lnSpc>
                <a:spcPts val="2716"/>
              </a:lnSpc>
            </a:pPr>
            <a:r>
              <a:rPr lang="en-US" sz="1940">
                <a:solidFill>
                  <a:srgbClr val="000000"/>
                </a:solidFill>
                <a:latin typeface="Alata"/>
              </a:rPr>
              <a:t>Asit, Baz ve Tuz</a:t>
            </a:r>
          </a:p>
          <a:p>
            <a:pPr>
              <a:lnSpc>
                <a:spcPts val="2716"/>
              </a:lnSpc>
            </a:pPr>
            <a:r>
              <a:rPr lang="en-US" sz="1940">
                <a:solidFill>
                  <a:srgbClr val="000000"/>
                </a:solidFill>
                <a:latin typeface="Alata"/>
              </a:rPr>
              <a:t>Kimya Her Yerde</a:t>
            </a:r>
          </a:p>
          <a:p>
            <a:pPr>
              <a:lnSpc>
                <a:spcPts val="2716"/>
              </a:lnSpc>
            </a:pPr>
            <a:endParaRPr lang="en-US" sz="1940">
              <a:solidFill>
                <a:srgbClr val="000000"/>
              </a:solidFill>
              <a:latin typeface="Alata"/>
            </a:endParaRPr>
          </a:p>
        </p:txBody>
      </p:sp>
      <p:sp>
        <p:nvSpPr>
          <p:cNvPr id="9" name="TextBox 9"/>
          <p:cNvSpPr txBox="1"/>
          <p:nvPr/>
        </p:nvSpPr>
        <p:spPr>
          <a:xfrm>
            <a:off x="3727764" y="398535"/>
            <a:ext cx="10403627" cy="779272"/>
          </a:xfrm>
          <a:prstGeom prst="rect">
            <a:avLst/>
          </a:prstGeom>
        </p:spPr>
        <p:txBody>
          <a:bodyPr lIns="0" tIns="0" rIns="0" bIns="0" rtlCol="0" anchor="t">
            <a:spAutoFit/>
          </a:bodyPr>
          <a:lstStyle/>
          <a:p>
            <a:pPr algn="ctr">
              <a:lnSpc>
                <a:spcPts val="6397"/>
              </a:lnSpc>
              <a:spcBef>
                <a:spcPct val="0"/>
              </a:spcBef>
            </a:pPr>
            <a:r>
              <a:rPr lang="en-US" sz="4569" dirty="0">
                <a:solidFill>
                  <a:srgbClr val="000000"/>
                </a:solidFill>
                <a:latin typeface="Alata"/>
              </a:rPr>
              <a:t>2022 TYT KİMYA KONULARI NELERDİR?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18288000" cy="1657624"/>
          </a:xfrm>
          <a:prstGeom prst="rect">
            <a:avLst/>
          </a:prstGeom>
          <a:solidFill>
            <a:srgbClr val="F8A17C"/>
          </a:solidFill>
        </p:spPr>
      </p:sp>
      <p:grpSp>
        <p:nvGrpSpPr>
          <p:cNvPr id="3" name="Group 3"/>
          <p:cNvGrpSpPr/>
          <p:nvPr/>
        </p:nvGrpSpPr>
        <p:grpSpPr>
          <a:xfrm>
            <a:off x="301814" y="2531534"/>
            <a:ext cx="6165239" cy="5903432"/>
            <a:chOff x="0" y="0"/>
            <a:chExt cx="1811597" cy="1734667"/>
          </a:xfrm>
        </p:grpSpPr>
        <p:sp>
          <p:nvSpPr>
            <p:cNvPr id="4" name="Freeform 4"/>
            <p:cNvSpPr/>
            <p:nvPr/>
          </p:nvSpPr>
          <p:spPr>
            <a:xfrm>
              <a:off x="92710" y="293370"/>
              <a:ext cx="1706187" cy="1428597"/>
            </a:xfrm>
            <a:custGeom>
              <a:avLst/>
              <a:gdLst/>
              <a:ahLst/>
              <a:cxnLst/>
              <a:rect l="l" t="t" r="r" b="b"/>
              <a:pathLst>
                <a:path w="1706187" h="1428597">
                  <a:moveTo>
                    <a:pt x="0" y="1373987"/>
                  </a:moveTo>
                  <a:lnTo>
                    <a:pt x="0" y="1428597"/>
                  </a:lnTo>
                  <a:lnTo>
                    <a:pt x="1706187" y="1428597"/>
                  </a:lnTo>
                  <a:lnTo>
                    <a:pt x="1706187" y="54610"/>
                  </a:lnTo>
                  <a:lnTo>
                    <a:pt x="1651577" y="0"/>
                  </a:lnTo>
                  <a:lnTo>
                    <a:pt x="1651577" y="1373987"/>
                  </a:lnTo>
                  <a:close/>
                </a:path>
              </a:pathLst>
            </a:custGeom>
            <a:solidFill>
              <a:srgbClr val="C7D0D8"/>
            </a:solidFill>
          </p:spPr>
        </p:sp>
        <p:sp>
          <p:nvSpPr>
            <p:cNvPr id="5" name="Freeform 5"/>
            <p:cNvSpPr/>
            <p:nvPr/>
          </p:nvSpPr>
          <p:spPr>
            <a:xfrm>
              <a:off x="6350" y="11430"/>
              <a:ext cx="1731587" cy="1643227"/>
            </a:xfrm>
            <a:custGeom>
              <a:avLst/>
              <a:gdLst/>
              <a:ahLst/>
              <a:cxnLst/>
              <a:rect l="l" t="t" r="r" b="b"/>
              <a:pathLst>
                <a:path w="1731587" h="1643227">
                  <a:moveTo>
                    <a:pt x="1461077" y="0"/>
                  </a:moveTo>
                  <a:lnTo>
                    <a:pt x="0" y="1270"/>
                  </a:lnTo>
                  <a:lnTo>
                    <a:pt x="0" y="1643227"/>
                  </a:lnTo>
                  <a:lnTo>
                    <a:pt x="1730317" y="1643227"/>
                  </a:lnTo>
                  <a:lnTo>
                    <a:pt x="1731587" y="266700"/>
                  </a:lnTo>
                  <a:close/>
                </a:path>
              </a:pathLst>
            </a:custGeom>
            <a:solidFill>
              <a:srgbClr val="EDEDED"/>
            </a:solidFill>
          </p:spPr>
        </p:sp>
        <p:sp>
          <p:nvSpPr>
            <p:cNvPr id="6" name="Freeform 6"/>
            <p:cNvSpPr/>
            <p:nvPr/>
          </p:nvSpPr>
          <p:spPr>
            <a:xfrm>
              <a:off x="0" y="0"/>
              <a:ext cx="1811597" cy="1734667"/>
            </a:xfrm>
            <a:custGeom>
              <a:avLst/>
              <a:gdLst/>
              <a:ahLst/>
              <a:cxnLst/>
              <a:rect l="l" t="t" r="r" b="b"/>
              <a:pathLst>
                <a:path w="1811597" h="1734667">
                  <a:moveTo>
                    <a:pt x="1744287" y="275590"/>
                  </a:moveTo>
                  <a:lnTo>
                    <a:pt x="1744287" y="275590"/>
                  </a:lnTo>
                  <a:lnTo>
                    <a:pt x="1743017" y="274320"/>
                  </a:lnTo>
                  <a:lnTo>
                    <a:pt x="1607127" y="138430"/>
                  </a:lnTo>
                  <a:lnTo>
                    <a:pt x="1539817" y="71120"/>
                  </a:lnTo>
                  <a:lnTo>
                    <a:pt x="1468697" y="0"/>
                  </a:lnTo>
                  <a:lnTo>
                    <a:pt x="0" y="0"/>
                  </a:lnTo>
                  <a:lnTo>
                    <a:pt x="0" y="1667357"/>
                  </a:lnTo>
                  <a:lnTo>
                    <a:pt x="80010" y="1667357"/>
                  </a:lnTo>
                  <a:lnTo>
                    <a:pt x="80010" y="1734667"/>
                  </a:lnTo>
                  <a:lnTo>
                    <a:pt x="1811597" y="1734667"/>
                  </a:lnTo>
                  <a:lnTo>
                    <a:pt x="1811597" y="342900"/>
                  </a:lnTo>
                  <a:lnTo>
                    <a:pt x="1744287" y="275590"/>
                  </a:lnTo>
                  <a:close/>
                  <a:moveTo>
                    <a:pt x="1472507" y="21590"/>
                  </a:moveTo>
                  <a:lnTo>
                    <a:pt x="1598237" y="146050"/>
                  </a:lnTo>
                  <a:lnTo>
                    <a:pt x="1722697" y="270510"/>
                  </a:lnTo>
                  <a:lnTo>
                    <a:pt x="1472507" y="270510"/>
                  </a:lnTo>
                  <a:lnTo>
                    <a:pt x="1472507" y="21590"/>
                  </a:lnTo>
                  <a:close/>
                  <a:moveTo>
                    <a:pt x="12700" y="1654657"/>
                  </a:moveTo>
                  <a:lnTo>
                    <a:pt x="12700" y="12700"/>
                  </a:lnTo>
                  <a:lnTo>
                    <a:pt x="1459807" y="12700"/>
                  </a:lnTo>
                  <a:lnTo>
                    <a:pt x="1459807" y="278130"/>
                  </a:lnTo>
                  <a:cubicBezTo>
                    <a:pt x="1459807" y="281940"/>
                    <a:pt x="1462347" y="284480"/>
                    <a:pt x="1466157" y="284480"/>
                  </a:cubicBezTo>
                  <a:lnTo>
                    <a:pt x="1731587" y="284480"/>
                  </a:lnTo>
                  <a:lnTo>
                    <a:pt x="1731587" y="1654657"/>
                  </a:lnTo>
                  <a:lnTo>
                    <a:pt x="12700" y="1654657"/>
                  </a:lnTo>
                  <a:close/>
                  <a:moveTo>
                    <a:pt x="1798897" y="1721967"/>
                  </a:moveTo>
                  <a:lnTo>
                    <a:pt x="92710" y="1721967"/>
                  </a:lnTo>
                  <a:lnTo>
                    <a:pt x="92710" y="1667357"/>
                  </a:lnTo>
                  <a:lnTo>
                    <a:pt x="1744287" y="1667357"/>
                  </a:lnTo>
                  <a:lnTo>
                    <a:pt x="1744287" y="293370"/>
                  </a:lnTo>
                  <a:lnTo>
                    <a:pt x="1798897" y="347980"/>
                  </a:lnTo>
                  <a:lnTo>
                    <a:pt x="1798897" y="1721967"/>
                  </a:lnTo>
                  <a:close/>
                </a:path>
              </a:pathLst>
            </a:custGeom>
            <a:solidFill>
              <a:srgbClr val="76B2BF"/>
            </a:solidFill>
          </p:spPr>
        </p:sp>
      </p:grpSp>
      <p:pic>
        <p:nvPicPr>
          <p:cNvPr id="7" name="Picture 7"/>
          <p:cNvPicPr>
            <a:picLocks noChangeAspect="1"/>
          </p:cNvPicPr>
          <p:nvPr/>
        </p:nvPicPr>
        <p:blipFill>
          <a:blip r:embed="rId2"/>
          <a:srcRect/>
          <a:stretch>
            <a:fillRect/>
          </a:stretch>
        </p:blipFill>
        <p:spPr>
          <a:xfrm>
            <a:off x="8407998" y="2305057"/>
            <a:ext cx="9282580" cy="6953243"/>
          </a:xfrm>
          <a:prstGeom prst="rect">
            <a:avLst/>
          </a:prstGeom>
        </p:spPr>
      </p:pic>
      <p:sp>
        <p:nvSpPr>
          <p:cNvPr id="8" name="TextBox 8"/>
          <p:cNvSpPr txBox="1"/>
          <p:nvPr/>
        </p:nvSpPr>
        <p:spPr>
          <a:xfrm>
            <a:off x="757348" y="3244386"/>
            <a:ext cx="5254173" cy="3760129"/>
          </a:xfrm>
          <a:prstGeom prst="rect">
            <a:avLst/>
          </a:prstGeom>
        </p:spPr>
        <p:txBody>
          <a:bodyPr lIns="0" tIns="0" rIns="0" bIns="0" rtlCol="0" anchor="t">
            <a:spAutoFit/>
          </a:bodyPr>
          <a:lstStyle/>
          <a:p>
            <a:pPr>
              <a:lnSpc>
                <a:spcPts val="2716"/>
              </a:lnSpc>
            </a:pPr>
            <a:r>
              <a:rPr lang="en-US" sz="1940">
                <a:solidFill>
                  <a:srgbClr val="000000"/>
                </a:solidFill>
                <a:latin typeface="Alata"/>
              </a:rPr>
              <a:t>Canlıların Ortak Özellikleri</a:t>
            </a:r>
          </a:p>
          <a:p>
            <a:pPr>
              <a:lnSpc>
                <a:spcPts val="2716"/>
              </a:lnSpc>
            </a:pPr>
            <a:r>
              <a:rPr lang="en-US" sz="1940">
                <a:solidFill>
                  <a:srgbClr val="000000"/>
                </a:solidFill>
                <a:latin typeface="Alata"/>
              </a:rPr>
              <a:t>Canlıların Temel Bileşenleri</a:t>
            </a:r>
          </a:p>
          <a:p>
            <a:pPr>
              <a:lnSpc>
                <a:spcPts val="2716"/>
              </a:lnSpc>
            </a:pPr>
            <a:r>
              <a:rPr lang="en-US" sz="1940">
                <a:solidFill>
                  <a:srgbClr val="000000"/>
                </a:solidFill>
                <a:latin typeface="Alata"/>
              </a:rPr>
              <a:t>Hücre ve Organelleri</a:t>
            </a:r>
          </a:p>
          <a:p>
            <a:pPr>
              <a:lnSpc>
                <a:spcPts val="2716"/>
              </a:lnSpc>
            </a:pPr>
            <a:r>
              <a:rPr lang="en-US" sz="1940">
                <a:solidFill>
                  <a:srgbClr val="000000"/>
                </a:solidFill>
                <a:latin typeface="Alata"/>
              </a:rPr>
              <a:t>Hücre Zarından Madde Geçişi</a:t>
            </a:r>
          </a:p>
          <a:p>
            <a:pPr>
              <a:lnSpc>
                <a:spcPts val="2716"/>
              </a:lnSpc>
            </a:pPr>
            <a:r>
              <a:rPr lang="en-US" sz="1940">
                <a:solidFill>
                  <a:srgbClr val="000000"/>
                </a:solidFill>
                <a:latin typeface="Alata"/>
              </a:rPr>
              <a:t>Canlıların Sınıflandırılması</a:t>
            </a:r>
          </a:p>
          <a:p>
            <a:pPr>
              <a:lnSpc>
                <a:spcPts val="2716"/>
              </a:lnSpc>
            </a:pPr>
            <a:r>
              <a:rPr lang="en-US" sz="1940">
                <a:solidFill>
                  <a:srgbClr val="000000"/>
                </a:solidFill>
                <a:latin typeface="Alata"/>
              </a:rPr>
              <a:t>Mitoz ve Eşeysiz Üreme</a:t>
            </a:r>
          </a:p>
          <a:p>
            <a:pPr>
              <a:lnSpc>
                <a:spcPts val="2716"/>
              </a:lnSpc>
            </a:pPr>
            <a:r>
              <a:rPr lang="en-US" sz="1940">
                <a:solidFill>
                  <a:srgbClr val="000000"/>
                </a:solidFill>
                <a:latin typeface="Alata"/>
              </a:rPr>
              <a:t>Mayoz ve Eşeyli Üreme</a:t>
            </a:r>
          </a:p>
          <a:p>
            <a:pPr>
              <a:lnSpc>
                <a:spcPts val="2716"/>
              </a:lnSpc>
            </a:pPr>
            <a:r>
              <a:rPr lang="en-US" sz="1940">
                <a:solidFill>
                  <a:srgbClr val="000000"/>
                </a:solidFill>
                <a:latin typeface="Alata"/>
              </a:rPr>
              <a:t>Kalıtım</a:t>
            </a:r>
          </a:p>
          <a:p>
            <a:pPr>
              <a:lnSpc>
                <a:spcPts val="2716"/>
              </a:lnSpc>
            </a:pPr>
            <a:r>
              <a:rPr lang="en-US" sz="1940">
                <a:solidFill>
                  <a:srgbClr val="000000"/>
                </a:solidFill>
                <a:latin typeface="Alata"/>
              </a:rPr>
              <a:t>Ekosistem Ekolojisi</a:t>
            </a:r>
          </a:p>
          <a:p>
            <a:pPr>
              <a:lnSpc>
                <a:spcPts val="2716"/>
              </a:lnSpc>
            </a:pPr>
            <a:r>
              <a:rPr lang="en-US" sz="1940">
                <a:solidFill>
                  <a:srgbClr val="000000"/>
                </a:solidFill>
                <a:latin typeface="Alata"/>
              </a:rPr>
              <a:t>Güncel Çevre Sorunları</a:t>
            </a:r>
          </a:p>
          <a:p>
            <a:pPr>
              <a:lnSpc>
                <a:spcPts val="2716"/>
              </a:lnSpc>
            </a:pPr>
            <a:endParaRPr lang="en-US" sz="1940">
              <a:solidFill>
                <a:srgbClr val="000000"/>
              </a:solidFill>
              <a:latin typeface="Alata"/>
            </a:endParaRPr>
          </a:p>
        </p:txBody>
      </p:sp>
      <p:sp>
        <p:nvSpPr>
          <p:cNvPr id="9" name="TextBox 9"/>
          <p:cNvSpPr txBox="1"/>
          <p:nvPr/>
        </p:nvSpPr>
        <p:spPr>
          <a:xfrm>
            <a:off x="3759549" y="473332"/>
            <a:ext cx="10258761" cy="710960"/>
          </a:xfrm>
          <a:prstGeom prst="rect">
            <a:avLst/>
          </a:prstGeom>
        </p:spPr>
        <p:txBody>
          <a:bodyPr lIns="0" tIns="0" rIns="0" bIns="0" rtlCol="0" anchor="t">
            <a:spAutoFit/>
          </a:bodyPr>
          <a:lstStyle/>
          <a:p>
            <a:pPr algn="ctr">
              <a:lnSpc>
                <a:spcPts val="5881"/>
              </a:lnSpc>
              <a:spcBef>
                <a:spcPct val="0"/>
              </a:spcBef>
            </a:pPr>
            <a:r>
              <a:rPr lang="en-US" sz="4201" dirty="0">
                <a:solidFill>
                  <a:srgbClr val="000000"/>
                </a:solidFill>
                <a:latin typeface="Alata"/>
              </a:rPr>
              <a:t>2022 TYT BİYOLOJİ KONULARI NELERDİR?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22479"/>
            <a:ext cx="18288000" cy="2190361"/>
          </a:xfrm>
          <a:prstGeom prst="rect">
            <a:avLst/>
          </a:prstGeom>
          <a:solidFill>
            <a:srgbClr val="FFD232"/>
          </a:solidFill>
        </p:spPr>
      </p:sp>
      <p:pic>
        <p:nvPicPr>
          <p:cNvPr id="3" name="Picture 3"/>
          <p:cNvPicPr>
            <a:picLocks noChangeAspect="1"/>
          </p:cNvPicPr>
          <p:nvPr/>
        </p:nvPicPr>
        <p:blipFill>
          <a:blip r:embed="rId2"/>
          <a:srcRect t="777" b="777"/>
          <a:stretch>
            <a:fillRect/>
          </a:stretch>
        </p:blipFill>
        <p:spPr>
          <a:xfrm>
            <a:off x="339994" y="2351111"/>
            <a:ext cx="7008774" cy="7665465"/>
          </a:xfrm>
          <a:prstGeom prst="rect">
            <a:avLst/>
          </a:prstGeom>
        </p:spPr>
      </p:pic>
      <p:grpSp>
        <p:nvGrpSpPr>
          <p:cNvPr id="4" name="Group 4"/>
          <p:cNvGrpSpPr>
            <a:grpSpLocks noChangeAspect="1"/>
          </p:cNvGrpSpPr>
          <p:nvPr/>
        </p:nvGrpSpPr>
        <p:grpSpPr>
          <a:xfrm>
            <a:off x="11931349" y="2466827"/>
            <a:ext cx="3717016" cy="3717016"/>
            <a:chOff x="0" y="0"/>
            <a:chExt cx="495300" cy="495300"/>
          </a:xfrm>
        </p:grpSpPr>
        <p:sp>
          <p:nvSpPr>
            <p:cNvPr id="5" name="Freeform 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905D9F"/>
            </a:solidFill>
          </p:spPr>
        </p:sp>
        <p:sp>
          <p:nvSpPr>
            <p:cNvPr id="6" name="Freeform 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7D0D8"/>
            </a:solidFill>
          </p:spPr>
        </p:sp>
      </p:grpSp>
      <p:grpSp>
        <p:nvGrpSpPr>
          <p:cNvPr id="7" name="Group 7"/>
          <p:cNvGrpSpPr>
            <a:grpSpLocks noChangeAspect="1"/>
          </p:cNvGrpSpPr>
          <p:nvPr/>
        </p:nvGrpSpPr>
        <p:grpSpPr>
          <a:xfrm>
            <a:off x="12149448" y="6302758"/>
            <a:ext cx="3713818" cy="3713818"/>
            <a:chOff x="0" y="0"/>
            <a:chExt cx="495300" cy="495300"/>
          </a:xfrm>
        </p:grpSpPr>
        <p:sp>
          <p:nvSpPr>
            <p:cNvPr id="8" name="Freeform 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F1616"/>
            </a:solidFill>
          </p:spPr>
        </p:sp>
        <p:sp>
          <p:nvSpPr>
            <p:cNvPr id="9" name="Freeform 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7D0D8"/>
            </a:solidFill>
          </p:spPr>
        </p:sp>
      </p:grpSp>
      <p:grpSp>
        <p:nvGrpSpPr>
          <p:cNvPr id="10" name="Group 10"/>
          <p:cNvGrpSpPr>
            <a:grpSpLocks noChangeAspect="1"/>
          </p:cNvGrpSpPr>
          <p:nvPr/>
        </p:nvGrpSpPr>
        <p:grpSpPr>
          <a:xfrm rot="5400000">
            <a:off x="8666062" y="4685818"/>
            <a:ext cx="1689787" cy="2138729"/>
            <a:chOff x="0" y="0"/>
            <a:chExt cx="1457960" cy="1845310"/>
          </a:xfrm>
        </p:grpSpPr>
        <p:sp>
          <p:nvSpPr>
            <p:cNvPr id="11" name="Freeform 11"/>
            <p:cNvSpPr/>
            <p:nvPr/>
          </p:nvSpPr>
          <p:spPr>
            <a:xfrm>
              <a:off x="17780" y="-5080"/>
              <a:ext cx="1402080" cy="1805940"/>
            </a:xfrm>
            <a:custGeom>
              <a:avLst/>
              <a:gdLst/>
              <a:ahLst/>
              <a:cxnLst/>
              <a:rect l="l" t="t" r="r" b="b"/>
              <a:pathLst>
                <a:path w="1402080" h="1805940">
                  <a:moveTo>
                    <a:pt x="925830" y="565150"/>
                  </a:moveTo>
                  <a:cubicBezTo>
                    <a:pt x="925830" y="441960"/>
                    <a:pt x="668020" y="474980"/>
                    <a:pt x="668020" y="474980"/>
                  </a:cubicBezTo>
                  <a:lnTo>
                    <a:pt x="668020" y="198120"/>
                  </a:lnTo>
                  <a:cubicBezTo>
                    <a:pt x="668020" y="0"/>
                    <a:pt x="403860" y="3810"/>
                    <a:pt x="403860" y="189230"/>
                  </a:cubicBezTo>
                  <a:lnTo>
                    <a:pt x="403860" y="981710"/>
                  </a:lnTo>
                  <a:lnTo>
                    <a:pt x="240030" y="817880"/>
                  </a:lnTo>
                  <a:cubicBezTo>
                    <a:pt x="189230" y="767080"/>
                    <a:pt x="76200" y="748030"/>
                    <a:pt x="38100" y="817880"/>
                  </a:cubicBezTo>
                  <a:cubicBezTo>
                    <a:pt x="0" y="887730"/>
                    <a:pt x="69850" y="981710"/>
                    <a:pt x="69850" y="981710"/>
                  </a:cubicBezTo>
                  <a:cubicBezTo>
                    <a:pt x="69850" y="981710"/>
                    <a:pt x="459740" y="1503680"/>
                    <a:pt x="510540" y="1805940"/>
                  </a:cubicBezTo>
                  <a:lnTo>
                    <a:pt x="1193800" y="1805940"/>
                  </a:lnTo>
                  <a:cubicBezTo>
                    <a:pt x="1193800" y="1793240"/>
                    <a:pt x="1376680" y="1242060"/>
                    <a:pt x="1389380" y="1176020"/>
                  </a:cubicBezTo>
                  <a:cubicBezTo>
                    <a:pt x="1402080" y="1109980"/>
                    <a:pt x="1395730" y="990600"/>
                    <a:pt x="1389380" y="835660"/>
                  </a:cubicBezTo>
                  <a:cubicBezTo>
                    <a:pt x="1383030" y="681990"/>
                    <a:pt x="1238250" y="640080"/>
                    <a:pt x="1173480" y="640080"/>
                  </a:cubicBezTo>
                  <a:lnTo>
                    <a:pt x="1170940" y="643890"/>
                  </a:lnTo>
                  <a:cubicBezTo>
                    <a:pt x="1149350" y="556260"/>
                    <a:pt x="979170" y="565150"/>
                    <a:pt x="925830" y="565150"/>
                  </a:cubicBezTo>
                  <a:close/>
                </a:path>
              </a:pathLst>
            </a:custGeom>
            <a:solidFill>
              <a:srgbClr val="FF9E2E"/>
            </a:solidFill>
          </p:spPr>
        </p:sp>
        <p:sp>
          <p:nvSpPr>
            <p:cNvPr id="12" name="Freeform 12"/>
            <p:cNvSpPr/>
            <p:nvPr/>
          </p:nvSpPr>
          <p:spPr>
            <a:xfrm>
              <a:off x="-33020" y="2540"/>
              <a:ext cx="1494790" cy="1844040"/>
            </a:xfrm>
            <a:custGeom>
              <a:avLst/>
              <a:gdLst/>
              <a:ahLst/>
              <a:cxnLst/>
              <a:rect l="l" t="t" r="r" b="b"/>
              <a:pathLst>
                <a:path w="1494790" h="1844040">
                  <a:moveTo>
                    <a:pt x="1484630" y="863600"/>
                  </a:moveTo>
                  <a:lnTo>
                    <a:pt x="1483360" y="828040"/>
                  </a:lnTo>
                  <a:cubicBezTo>
                    <a:pt x="1477010" y="669290"/>
                    <a:pt x="1344930" y="601980"/>
                    <a:pt x="1248410" y="591820"/>
                  </a:cubicBezTo>
                  <a:cubicBezTo>
                    <a:pt x="1243330" y="585470"/>
                    <a:pt x="1238250" y="577850"/>
                    <a:pt x="1231900" y="572770"/>
                  </a:cubicBezTo>
                  <a:cubicBezTo>
                    <a:pt x="1178560" y="519430"/>
                    <a:pt x="1078230" y="514350"/>
                    <a:pt x="1010920" y="514350"/>
                  </a:cubicBezTo>
                  <a:cubicBezTo>
                    <a:pt x="1004570" y="497840"/>
                    <a:pt x="994410" y="483870"/>
                    <a:pt x="980440" y="471170"/>
                  </a:cubicBezTo>
                  <a:cubicBezTo>
                    <a:pt x="925830" y="422910"/>
                    <a:pt x="824230" y="419100"/>
                    <a:pt x="762000" y="421640"/>
                  </a:cubicBezTo>
                  <a:lnTo>
                    <a:pt x="762000" y="193040"/>
                  </a:lnTo>
                  <a:cubicBezTo>
                    <a:pt x="762000" y="119380"/>
                    <a:pt x="731520" y="73660"/>
                    <a:pt x="707390" y="49530"/>
                  </a:cubicBezTo>
                  <a:cubicBezTo>
                    <a:pt x="674370" y="17780"/>
                    <a:pt x="631190" y="0"/>
                    <a:pt x="584200" y="0"/>
                  </a:cubicBezTo>
                  <a:cubicBezTo>
                    <a:pt x="496570" y="0"/>
                    <a:pt x="408940" y="63500"/>
                    <a:pt x="408940" y="184150"/>
                  </a:cubicBezTo>
                  <a:lnTo>
                    <a:pt x="408940" y="868680"/>
                  </a:lnTo>
                  <a:lnTo>
                    <a:pt x="321310" y="781050"/>
                  </a:lnTo>
                  <a:cubicBezTo>
                    <a:pt x="279400" y="739140"/>
                    <a:pt x="209550" y="716280"/>
                    <a:pt x="149860" y="725170"/>
                  </a:cubicBezTo>
                  <a:cubicBezTo>
                    <a:pt x="105410" y="731520"/>
                    <a:pt x="69850" y="755650"/>
                    <a:pt x="49530" y="791210"/>
                  </a:cubicBezTo>
                  <a:cubicBezTo>
                    <a:pt x="0" y="880110"/>
                    <a:pt x="76200" y="988060"/>
                    <a:pt x="85090" y="1000760"/>
                  </a:cubicBezTo>
                  <a:cubicBezTo>
                    <a:pt x="88900" y="1005840"/>
                    <a:pt x="469900" y="1517650"/>
                    <a:pt x="516890" y="1805940"/>
                  </a:cubicBezTo>
                  <a:lnTo>
                    <a:pt x="516890" y="1807210"/>
                  </a:lnTo>
                  <a:cubicBezTo>
                    <a:pt x="516890" y="1808480"/>
                    <a:pt x="516890" y="1809750"/>
                    <a:pt x="518160" y="1811020"/>
                  </a:cubicBezTo>
                  <a:cubicBezTo>
                    <a:pt x="518160" y="1812290"/>
                    <a:pt x="519430" y="1813560"/>
                    <a:pt x="519430" y="1816100"/>
                  </a:cubicBezTo>
                  <a:cubicBezTo>
                    <a:pt x="519430" y="1817370"/>
                    <a:pt x="520700" y="1818640"/>
                    <a:pt x="520700" y="1818640"/>
                  </a:cubicBezTo>
                  <a:cubicBezTo>
                    <a:pt x="521970" y="1819910"/>
                    <a:pt x="521970" y="1821180"/>
                    <a:pt x="523240" y="1822450"/>
                  </a:cubicBezTo>
                  <a:cubicBezTo>
                    <a:pt x="523240" y="1823720"/>
                    <a:pt x="524510" y="1823720"/>
                    <a:pt x="525780" y="1824990"/>
                  </a:cubicBezTo>
                  <a:cubicBezTo>
                    <a:pt x="527050" y="1826260"/>
                    <a:pt x="528320" y="1827530"/>
                    <a:pt x="528320" y="1828800"/>
                  </a:cubicBezTo>
                  <a:lnTo>
                    <a:pt x="530860" y="1831340"/>
                  </a:lnTo>
                  <a:cubicBezTo>
                    <a:pt x="532130" y="1832610"/>
                    <a:pt x="533400" y="1833880"/>
                    <a:pt x="534670" y="1833880"/>
                  </a:cubicBezTo>
                  <a:lnTo>
                    <a:pt x="537210" y="1836420"/>
                  </a:lnTo>
                  <a:cubicBezTo>
                    <a:pt x="538480" y="1837690"/>
                    <a:pt x="539750" y="1837690"/>
                    <a:pt x="541020" y="1838960"/>
                  </a:cubicBezTo>
                  <a:cubicBezTo>
                    <a:pt x="542290" y="1838960"/>
                    <a:pt x="543560" y="1840230"/>
                    <a:pt x="543560" y="1840230"/>
                  </a:cubicBezTo>
                  <a:cubicBezTo>
                    <a:pt x="544830" y="1841500"/>
                    <a:pt x="547370" y="1841500"/>
                    <a:pt x="548640" y="1841500"/>
                  </a:cubicBezTo>
                  <a:cubicBezTo>
                    <a:pt x="549910" y="1841500"/>
                    <a:pt x="549910" y="1841500"/>
                    <a:pt x="551180" y="1842770"/>
                  </a:cubicBezTo>
                  <a:cubicBezTo>
                    <a:pt x="553720" y="1842770"/>
                    <a:pt x="556260" y="1844040"/>
                    <a:pt x="560070" y="1844040"/>
                  </a:cubicBezTo>
                  <a:lnTo>
                    <a:pt x="1243330" y="1844040"/>
                  </a:lnTo>
                  <a:cubicBezTo>
                    <a:pt x="1264920" y="1844040"/>
                    <a:pt x="1283970" y="1827530"/>
                    <a:pt x="1287780" y="1807210"/>
                  </a:cubicBezTo>
                  <a:cubicBezTo>
                    <a:pt x="1291590" y="1790700"/>
                    <a:pt x="1323340" y="1694180"/>
                    <a:pt x="1352550" y="1600200"/>
                  </a:cubicBezTo>
                  <a:cubicBezTo>
                    <a:pt x="1421130" y="1385570"/>
                    <a:pt x="1474470" y="1217930"/>
                    <a:pt x="1482090" y="1178560"/>
                  </a:cubicBezTo>
                  <a:cubicBezTo>
                    <a:pt x="1494790" y="1111250"/>
                    <a:pt x="1490980" y="1007110"/>
                    <a:pt x="1484630" y="863600"/>
                  </a:cubicBezTo>
                  <a:close/>
                  <a:moveTo>
                    <a:pt x="1395730" y="1160780"/>
                  </a:moveTo>
                  <a:cubicBezTo>
                    <a:pt x="1389380" y="1197610"/>
                    <a:pt x="1316990" y="1422400"/>
                    <a:pt x="1268730" y="1572260"/>
                  </a:cubicBezTo>
                  <a:cubicBezTo>
                    <a:pt x="1236980" y="1671320"/>
                    <a:pt x="1220470" y="1724660"/>
                    <a:pt x="1210310" y="1755140"/>
                  </a:cubicBezTo>
                  <a:lnTo>
                    <a:pt x="596900" y="1755140"/>
                  </a:lnTo>
                  <a:cubicBezTo>
                    <a:pt x="523240" y="1443990"/>
                    <a:pt x="171450" y="969010"/>
                    <a:pt x="156210" y="948690"/>
                  </a:cubicBezTo>
                  <a:cubicBezTo>
                    <a:pt x="144780" y="933450"/>
                    <a:pt x="107950" y="869950"/>
                    <a:pt x="128270" y="833120"/>
                  </a:cubicBezTo>
                  <a:cubicBezTo>
                    <a:pt x="130810" y="829310"/>
                    <a:pt x="138430" y="815340"/>
                    <a:pt x="163830" y="811530"/>
                  </a:cubicBezTo>
                  <a:cubicBezTo>
                    <a:pt x="195580" y="806450"/>
                    <a:pt x="237490" y="820420"/>
                    <a:pt x="260350" y="843280"/>
                  </a:cubicBezTo>
                  <a:lnTo>
                    <a:pt x="370840" y="953770"/>
                  </a:lnTo>
                  <a:cubicBezTo>
                    <a:pt x="386080" y="969010"/>
                    <a:pt x="400050" y="982980"/>
                    <a:pt x="410210" y="994410"/>
                  </a:cubicBezTo>
                  <a:lnTo>
                    <a:pt x="410210" y="1050290"/>
                  </a:lnTo>
                  <a:cubicBezTo>
                    <a:pt x="410210" y="1074420"/>
                    <a:pt x="430530" y="1094740"/>
                    <a:pt x="454660" y="1094740"/>
                  </a:cubicBezTo>
                  <a:cubicBezTo>
                    <a:pt x="478790" y="1094740"/>
                    <a:pt x="499110" y="1074420"/>
                    <a:pt x="499110" y="1050290"/>
                  </a:cubicBezTo>
                  <a:lnTo>
                    <a:pt x="499110" y="181610"/>
                  </a:lnTo>
                  <a:cubicBezTo>
                    <a:pt x="499110" y="115570"/>
                    <a:pt x="542290" y="86360"/>
                    <a:pt x="585470" y="86360"/>
                  </a:cubicBezTo>
                  <a:cubicBezTo>
                    <a:pt x="626110" y="86360"/>
                    <a:pt x="674370" y="113030"/>
                    <a:pt x="674370" y="190500"/>
                  </a:cubicBezTo>
                  <a:lnTo>
                    <a:pt x="674370" y="791210"/>
                  </a:lnTo>
                  <a:cubicBezTo>
                    <a:pt x="674370" y="815340"/>
                    <a:pt x="694690" y="835660"/>
                    <a:pt x="718820" y="835660"/>
                  </a:cubicBezTo>
                  <a:cubicBezTo>
                    <a:pt x="742950" y="835660"/>
                    <a:pt x="763270" y="815340"/>
                    <a:pt x="763270" y="791210"/>
                  </a:cubicBezTo>
                  <a:lnTo>
                    <a:pt x="763270" y="508000"/>
                  </a:lnTo>
                  <a:cubicBezTo>
                    <a:pt x="822960" y="505460"/>
                    <a:pt x="895350" y="511810"/>
                    <a:pt x="923290" y="535940"/>
                  </a:cubicBezTo>
                  <a:cubicBezTo>
                    <a:pt x="929640" y="542290"/>
                    <a:pt x="932180" y="548640"/>
                    <a:pt x="932180" y="557530"/>
                  </a:cubicBezTo>
                  <a:lnTo>
                    <a:pt x="932180" y="802640"/>
                  </a:lnTo>
                  <a:cubicBezTo>
                    <a:pt x="932180" y="826770"/>
                    <a:pt x="952500" y="847090"/>
                    <a:pt x="976630" y="847090"/>
                  </a:cubicBezTo>
                  <a:cubicBezTo>
                    <a:pt x="1000760" y="847090"/>
                    <a:pt x="1021080" y="826770"/>
                    <a:pt x="1021080" y="802640"/>
                  </a:cubicBezTo>
                  <a:lnTo>
                    <a:pt x="1021080" y="601980"/>
                  </a:lnTo>
                  <a:cubicBezTo>
                    <a:pt x="1069340" y="601980"/>
                    <a:pt x="1143000" y="607060"/>
                    <a:pt x="1170940" y="633730"/>
                  </a:cubicBezTo>
                  <a:cubicBezTo>
                    <a:pt x="1177290" y="640080"/>
                    <a:pt x="1179830" y="646430"/>
                    <a:pt x="1179830" y="655320"/>
                  </a:cubicBezTo>
                  <a:lnTo>
                    <a:pt x="1179830" y="894080"/>
                  </a:lnTo>
                  <a:cubicBezTo>
                    <a:pt x="1179830" y="918210"/>
                    <a:pt x="1200150" y="938530"/>
                    <a:pt x="1224280" y="938530"/>
                  </a:cubicBezTo>
                  <a:cubicBezTo>
                    <a:pt x="1248410" y="938530"/>
                    <a:pt x="1268730" y="918210"/>
                    <a:pt x="1268730" y="894080"/>
                  </a:cubicBezTo>
                  <a:lnTo>
                    <a:pt x="1268730" y="684530"/>
                  </a:lnTo>
                  <a:cubicBezTo>
                    <a:pt x="1318260" y="697230"/>
                    <a:pt x="1391920" y="731520"/>
                    <a:pt x="1395730" y="830580"/>
                  </a:cubicBezTo>
                  <a:lnTo>
                    <a:pt x="1397000" y="866140"/>
                  </a:lnTo>
                  <a:cubicBezTo>
                    <a:pt x="1402080" y="999490"/>
                    <a:pt x="1405890" y="1104900"/>
                    <a:pt x="1395730" y="1160780"/>
                  </a:cubicBezTo>
                  <a:close/>
                </a:path>
              </a:pathLst>
            </a:custGeom>
            <a:solidFill>
              <a:srgbClr val="C6302C"/>
            </a:solidFill>
          </p:spPr>
        </p:sp>
      </p:grpSp>
      <p:sp>
        <p:nvSpPr>
          <p:cNvPr id="13" name="TextBox 13"/>
          <p:cNvSpPr txBox="1"/>
          <p:nvPr/>
        </p:nvSpPr>
        <p:spPr>
          <a:xfrm>
            <a:off x="5781228" y="198017"/>
            <a:ext cx="6368220" cy="1749371"/>
          </a:xfrm>
          <a:prstGeom prst="rect">
            <a:avLst/>
          </a:prstGeom>
        </p:spPr>
        <p:txBody>
          <a:bodyPr lIns="0" tIns="0" rIns="0" bIns="0" rtlCol="0" anchor="t">
            <a:spAutoFit/>
          </a:bodyPr>
          <a:lstStyle/>
          <a:p>
            <a:pPr algn="ctr">
              <a:lnSpc>
                <a:spcPts val="7000"/>
              </a:lnSpc>
            </a:pPr>
            <a:r>
              <a:rPr lang="en-US" sz="5000">
                <a:solidFill>
                  <a:srgbClr val="000000"/>
                </a:solidFill>
                <a:latin typeface="Abril Fatface"/>
              </a:rPr>
              <a:t>AYT SORU SAYILARI</a:t>
            </a:r>
          </a:p>
          <a:p>
            <a:pPr algn="ctr">
              <a:lnSpc>
                <a:spcPts val="7000"/>
              </a:lnSpc>
            </a:pPr>
            <a:r>
              <a:rPr lang="en-US" sz="5000">
                <a:solidFill>
                  <a:srgbClr val="000000"/>
                </a:solidFill>
                <a:latin typeface="Abril Fatface"/>
              </a:rPr>
              <a:t>(Alan Yeterlilik Testi)</a:t>
            </a:r>
          </a:p>
        </p:txBody>
      </p:sp>
      <p:sp>
        <p:nvSpPr>
          <p:cNvPr id="14" name="TextBox 14"/>
          <p:cNvSpPr txBox="1"/>
          <p:nvPr/>
        </p:nvSpPr>
        <p:spPr>
          <a:xfrm>
            <a:off x="12808212" y="3425594"/>
            <a:ext cx="1963288" cy="1769715"/>
          </a:xfrm>
          <a:prstGeom prst="rect">
            <a:avLst/>
          </a:prstGeom>
        </p:spPr>
        <p:txBody>
          <a:bodyPr wrap="square" lIns="0" tIns="0" rIns="0" bIns="0" rtlCol="0" anchor="t">
            <a:spAutoFit/>
          </a:bodyPr>
          <a:lstStyle/>
          <a:p>
            <a:pPr algn="ctr">
              <a:lnSpc>
                <a:spcPts val="6860"/>
              </a:lnSpc>
            </a:pPr>
            <a:r>
              <a:rPr lang="en-US" sz="4900" dirty="0">
                <a:solidFill>
                  <a:srgbClr val="000000"/>
                </a:solidFill>
                <a:latin typeface="Alata"/>
              </a:rPr>
              <a:t>160 </a:t>
            </a:r>
          </a:p>
          <a:p>
            <a:pPr algn="ctr">
              <a:lnSpc>
                <a:spcPts val="6860"/>
              </a:lnSpc>
            </a:pPr>
            <a:r>
              <a:rPr lang="en-US" sz="4900" dirty="0">
                <a:solidFill>
                  <a:srgbClr val="000000"/>
                </a:solidFill>
                <a:latin typeface="Alata"/>
              </a:rPr>
              <a:t>SORU</a:t>
            </a:r>
          </a:p>
        </p:txBody>
      </p:sp>
      <p:sp>
        <p:nvSpPr>
          <p:cNvPr id="15" name="TextBox 15"/>
          <p:cNvSpPr txBox="1"/>
          <p:nvPr/>
        </p:nvSpPr>
        <p:spPr>
          <a:xfrm>
            <a:off x="12600679" y="7259926"/>
            <a:ext cx="2811357" cy="1704232"/>
          </a:xfrm>
          <a:prstGeom prst="rect">
            <a:avLst/>
          </a:prstGeom>
        </p:spPr>
        <p:txBody>
          <a:bodyPr lIns="0" tIns="0" rIns="0" bIns="0" rtlCol="0" anchor="t">
            <a:spAutoFit/>
          </a:bodyPr>
          <a:lstStyle/>
          <a:p>
            <a:pPr algn="ctr">
              <a:lnSpc>
                <a:spcPts val="6860"/>
              </a:lnSpc>
            </a:pPr>
            <a:r>
              <a:rPr lang="en-US" sz="4900" dirty="0">
                <a:solidFill>
                  <a:srgbClr val="000000"/>
                </a:solidFill>
                <a:latin typeface="Alata"/>
              </a:rPr>
              <a:t>180 DAKİKA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262565"/>
          </a:xfrm>
          <a:prstGeom prst="rect">
            <a:avLst/>
          </a:prstGeom>
          <a:solidFill>
            <a:srgbClr val="F8CCAE"/>
          </a:solidFill>
        </p:spPr>
      </p:sp>
      <p:grpSp>
        <p:nvGrpSpPr>
          <p:cNvPr id="3" name="Group 3"/>
          <p:cNvGrpSpPr>
            <a:grpSpLocks noChangeAspect="1"/>
          </p:cNvGrpSpPr>
          <p:nvPr/>
        </p:nvGrpSpPr>
        <p:grpSpPr>
          <a:xfrm>
            <a:off x="774697" y="2993763"/>
            <a:ext cx="5657873" cy="5657850"/>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5" name="Group 5"/>
          <p:cNvGrpSpPr/>
          <p:nvPr/>
        </p:nvGrpSpPr>
        <p:grpSpPr>
          <a:xfrm rot="-10800000">
            <a:off x="8651995" y="3498480"/>
            <a:ext cx="6547065" cy="2324208"/>
            <a:chOff x="0" y="0"/>
            <a:chExt cx="10160000" cy="3606800"/>
          </a:xfrm>
        </p:grpSpPr>
        <p:sp>
          <p:nvSpPr>
            <p:cNvPr id="6" name="Freeform 6"/>
            <p:cNvSpPr/>
            <p:nvPr/>
          </p:nvSpPr>
          <p:spPr>
            <a:xfrm>
              <a:off x="0" y="0"/>
              <a:ext cx="10160000" cy="3606800"/>
            </a:xfrm>
            <a:custGeom>
              <a:avLst/>
              <a:gdLst/>
              <a:ahLst/>
              <a:cxnLst/>
              <a:rect l="l" t="t" r="r" b="b"/>
              <a:pathLst>
                <a:path w="10160000" h="3606800">
                  <a:moveTo>
                    <a:pt x="10160000" y="0"/>
                  </a:moveTo>
                  <a:lnTo>
                    <a:pt x="1041400" y="0"/>
                  </a:lnTo>
                  <a:lnTo>
                    <a:pt x="0" y="1803400"/>
                  </a:lnTo>
                  <a:lnTo>
                    <a:pt x="1041400" y="3606800"/>
                  </a:lnTo>
                  <a:lnTo>
                    <a:pt x="10160000" y="3606800"/>
                  </a:lnTo>
                  <a:lnTo>
                    <a:pt x="9118600" y="1803400"/>
                  </a:lnTo>
                  <a:close/>
                </a:path>
              </a:pathLst>
            </a:custGeom>
            <a:solidFill>
              <a:srgbClr val="9DFAA0"/>
            </a:solidFill>
          </p:spPr>
        </p:sp>
      </p:grpSp>
      <p:sp>
        <p:nvSpPr>
          <p:cNvPr id="7" name="TextBox 7"/>
          <p:cNvSpPr txBox="1"/>
          <p:nvPr/>
        </p:nvSpPr>
        <p:spPr>
          <a:xfrm>
            <a:off x="18288000" y="4461540"/>
            <a:ext cx="4006046" cy="279421"/>
          </a:xfrm>
          <a:prstGeom prst="rect">
            <a:avLst/>
          </a:prstGeom>
        </p:spPr>
        <p:txBody>
          <a:bodyPr lIns="0" tIns="0" rIns="0" bIns="0" rtlCol="0" anchor="t">
            <a:spAutoFit/>
          </a:bodyPr>
          <a:lstStyle/>
          <a:p>
            <a:pPr>
              <a:lnSpc>
                <a:spcPts val="2256"/>
              </a:lnSpc>
            </a:pPr>
            <a:r>
              <a:rPr lang="en-US" sz="1880" spc="71">
                <a:solidFill>
                  <a:srgbClr val="FFFFFF"/>
                </a:solidFill>
                <a:latin typeface="Open Sauce Light Bold"/>
              </a:rPr>
              <a:t>SIIRT FINANS</a:t>
            </a:r>
          </a:p>
        </p:txBody>
      </p:sp>
      <p:sp>
        <p:nvSpPr>
          <p:cNvPr id="8" name="TextBox 8"/>
          <p:cNvSpPr txBox="1"/>
          <p:nvPr/>
        </p:nvSpPr>
        <p:spPr>
          <a:xfrm>
            <a:off x="5528837" y="13707"/>
            <a:ext cx="6246316" cy="1749371"/>
          </a:xfrm>
          <a:prstGeom prst="rect">
            <a:avLst/>
          </a:prstGeom>
        </p:spPr>
        <p:txBody>
          <a:bodyPr lIns="0" tIns="0" rIns="0" bIns="0" rtlCol="0" anchor="t">
            <a:spAutoFit/>
          </a:bodyPr>
          <a:lstStyle/>
          <a:p>
            <a:pPr algn="ctr">
              <a:lnSpc>
                <a:spcPts val="7000"/>
              </a:lnSpc>
            </a:pPr>
            <a:r>
              <a:rPr lang="en-US" sz="5000">
                <a:solidFill>
                  <a:srgbClr val="000000"/>
                </a:solidFill>
                <a:latin typeface="Abril Fatface"/>
              </a:rPr>
              <a:t>YDT SORU SAYILARI</a:t>
            </a:r>
          </a:p>
          <a:p>
            <a:pPr algn="ctr">
              <a:lnSpc>
                <a:spcPts val="7000"/>
              </a:lnSpc>
            </a:pPr>
            <a:r>
              <a:rPr lang="en-US" sz="5000">
                <a:solidFill>
                  <a:srgbClr val="000000"/>
                </a:solidFill>
                <a:latin typeface="Abril Fatface"/>
              </a:rPr>
              <a:t>(Yabancı Dil Testi)</a:t>
            </a:r>
          </a:p>
        </p:txBody>
      </p:sp>
      <p:sp>
        <p:nvSpPr>
          <p:cNvPr id="9" name="TextBox 9"/>
          <p:cNvSpPr txBox="1"/>
          <p:nvPr/>
        </p:nvSpPr>
        <p:spPr>
          <a:xfrm>
            <a:off x="8334483" y="4110132"/>
            <a:ext cx="6881341" cy="886987"/>
          </a:xfrm>
          <a:prstGeom prst="rect">
            <a:avLst/>
          </a:prstGeom>
        </p:spPr>
        <p:txBody>
          <a:bodyPr lIns="0" tIns="0" rIns="0" bIns="0" rtlCol="0" anchor="t">
            <a:spAutoFit/>
          </a:bodyPr>
          <a:lstStyle/>
          <a:p>
            <a:pPr algn="ctr">
              <a:lnSpc>
                <a:spcPts val="7279"/>
              </a:lnSpc>
            </a:pPr>
            <a:r>
              <a:rPr lang="en-US" sz="5199" dirty="0">
                <a:solidFill>
                  <a:srgbClr val="000000"/>
                </a:solidFill>
                <a:latin typeface="Alata Bold"/>
              </a:rPr>
              <a:t>80 SORU</a:t>
            </a:r>
          </a:p>
        </p:txBody>
      </p:sp>
      <p:grpSp>
        <p:nvGrpSpPr>
          <p:cNvPr id="10" name="Group 10"/>
          <p:cNvGrpSpPr/>
          <p:nvPr/>
        </p:nvGrpSpPr>
        <p:grpSpPr>
          <a:xfrm rot="-10800000">
            <a:off x="8651995" y="6521461"/>
            <a:ext cx="6547065" cy="2324208"/>
            <a:chOff x="0" y="0"/>
            <a:chExt cx="10160000" cy="3606800"/>
          </a:xfrm>
        </p:grpSpPr>
        <p:sp>
          <p:nvSpPr>
            <p:cNvPr id="11" name="Freeform 11"/>
            <p:cNvSpPr/>
            <p:nvPr/>
          </p:nvSpPr>
          <p:spPr>
            <a:xfrm>
              <a:off x="0" y="0"/>
              <a:ext cx="10160000" cy="3606800"/>
            </a:xfrm>
            <a:custGeom>
              <a:avLst/>
              <a:gdLst/>
              <a:ahLst/>
              <a:cxnLst/>
              <a:rect l="l" t="t" r="r" b="b"/>
              <a:pathLst>
                <a:path w="10160000" h="3606800">
                  <a:moveTo>
                    <a:pt x="10160000" y="0"/>
                  </a:moveTo>
                  <a:lnTo>
                    <a:pt x="1041400" y="0"/>
                  </a:lnTo>
                  <a:lnTo>
                    <a:pt x="0" y="1803400"/>
                  </a:lnTo>
                  <a:lnTo>
                    <a:pt x="1041400" y="3606800"/>
                  </a:lnTo>
                  <a:lnTo>
                    <a:pt x="10160000" y="3606800"/>
                  </a:lnTo>
                  <a:lnTo>
                    <a:pt x="9118600" y="1803400"/>
                  </a:lnTo>
                  <a:close/>
                </a:path>
              </a:pathLst>
            </a:custGeom>
            <a:solidFill>
              <a:srgbClr val="FF5757"/>
            </a:solidFill>
          </p:spPr>
        </p:sp>
      </p:grpSp>
      <p:sp>
        <p:nvSpPr>
          <p:cNvPr id="12" name="TextBox 12"/>
          <p:cNvSpPr txBox="1"/>
          <p:nvPr/>
        </p:nvSpPr>
        <p:spPr>
          <a:xfrm>
            <a:off x="8484858" y="7192447"/>
            <a:ext cx="6881341" cy="886987"/>
          </a:xfrm>
          <a:prstGeom prst="rect">
            <a:avLst/>
          </a:prstGeom>
        </p:spPr>
        <p:txBody>
          <a:bodyPr lIns="0" tIns="0" rIns="0" bIns="0" rtlCol="0" anchor="t">
            <a:spAutoFit/>
          </a:bodyPr>
          <a:lstStyle/>
          <a:p>
            <a:pPr algn="ctr">
              <a:lnSpc>
                <a:spcPts val="7279"/>
              </a:lnSpc>
            </a:pPr>
            <a:r>
              <a:rPr lang="en-US" sz="5199" dirty="0">
                <a:solidFill>
                  <a:srgbClr val="000000"/>
                </a:solidFill>
                <a:latin typeface="Alata Bold"/>
              </a:rPr>
              <a:t>120 DAKİKA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730908"/>
          </a:xfrm>
          <a:prstGeom prst="rect">
            <a:avLst/>
          </a:prstGeom>
          <a:solidFill>
            <a:srgbClr val="EDEDED"/>
          </a:solidFill>
        </p:spPr>
      </p:sp>
      <p:grpSp>
        <p:nvGrpSpPr>
          <p:cNvPr id="3" name="Group 3"/>
          <p:cNvGrpSpPr>
            <a:grpSpLocks noChangeAspect="1"/>
          </p:cNvGrpSpPr>
          <p:nvPr/>
        </p:nvGrpSpPr>
        <p:grpSpPr>
          <a:xfrm>
            <a:off x="1348922" y="1959850"/>
            <a:ext cx="5657850" cy="5657850"/>
            <a:chOff x="0" y="0"/>
            <a:chExt cx="495300" cy="495300"/>
          </a:xfrm>
        </p:grpSpPr>
        <p:sp>
          <p:nvSpPr>
            <p:cNvPr id="4" name="Freeform 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B8208"/>
            </a:solidFill>
          </p:spPr>
        </p:sp>
        <p:sp>
          <p:nvSpPr>
            <p:cNvPr id="5" name="Freeform 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9E2E"/>
            </a:solidFill>
          </p:spPr>
        </p:sp>
      </p:grpSp>
      <p:sp>
        <p:nvSpPr>
          <p:cNvPr id="6" name="AutoShape 6"/>
          <p:cNvSpPr/>
          <p:nvPr/>
        </p:nvSpPr>
        <p:spPr>
          <a:xfrm rot="-1477889">
            <a:off x="6485385" y="2463100"/>
            <a:ext cx="2529209" cy="0"/>
          </a:xfrm>
          <a:prstGeom prst="line">
            <a:avLst/>
          </a:prstGeom>
          <a:ln w="47625" cap="rnd">
            <a:solidFill>
              <a:srgbClr val="000000"/>
            </a:solidFill>
            <a:prstDash val="solid"/>
            <a:headEnd type="oval" w="lg" len="lg"/>
            <a:tailEnd type="oval" w="lg" len="lg"/>
          </a:ln>
        </p:spPr>
      </p:sp>
      <p:sp>
        <p:nvSpPr>
          <p:cNvPr id="7" name="AutoShape 7"/>
          <p:cNvSpPr/>
          <p:nvPr/>
        </p:nvSpPr>
        <p:spPr>
          <a:xfrm rot="-132656">
            <a:off x="7424657" y="4681877"/>
            <a:ext cx="3073782" cy="0"/>
          </a:xfrm>
          <a:prstGeom prst="line">
            <a:avLst/>
          </a:prstGeom>
          <a:ln w="47625" cap="rnd">
            <a:solidFill>
              <a:srgbClr val="000000"/>
            </a:solidFill>
            <a:prstDash val="solid"/>
            <a:headEnd type="oval" w="lg" len="lg"/>
            <a:tailEnd type="oval" w="lg" len="lg"/>
          </a:ln>
        </p:spPr>
      </p:sp>
      <p:sp>
        <p:nvSpPr>
          <p:cNvPr id="8" name="AutoShape 8"/>
          <p:cNvSpPr/>
          <p:nvPr/>
        </p:nvSpPr>
        <p:spPr>
          <a:xfrm rot="923589">
            <a:off x="6653835" y="6910227"/>
            <a:ext cx="2529209" cy="0"/>
          </a:xfrm>
          <a:prstGeom prst="line">
            <a:avLst/>
          </a:prstGeom>
          <a:ln w="47625" cap="rnd">
            <a:solidFill>
              <a:srgbClr val="000000"/>
            </a:solidFill>
            <a:prstDash val="solid"/>
            <a:headEnd type="oval" w="lg" len="lg"/>
            <a:tailEnd type="oval" w="lg" len="lg"/>
          </a:ln>
        </p:spPr>
      </p:sp>
      <p:grpSp>
        <p:nvGrpSpPr>
          <p:cNvPr id="9" name="Group 9"/>
          <p:cNvGrpSpPr>
            <a:grpSpLocks noChangeAspect="1"/>
          </p:cNvGrpSpPr>
          <p:nvPr/>
        </p:nvGrpSpPr>
        <p:grpSpPr>
          <a:xfrm>
            <a:off x="9585596" y="326424"/>
            <a:ext cx="2709197" cy="2709197"/>
            <a:chOff x="0" y="0"/>
            <a:chExt cx="495300" cy="495300"/>
          </a:xfrm>
        </p:grpSpPr>
        <p:sp>
          <p:nvSpPr>
            <p:cNvPr id="10"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B8208"/>
            </a:solidFill>
          </p:spPr>
        </p:sp>
        <p:sp>
          <p:nvSpPr>
            <p:cNvPr id="11"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DEDED"/>
            </a:solidFill>
          </p:spPr>
        </p:sp>
      </p:grpSp>
      <p:sp>
        <p:nvSpPr>
          <p:cNvPr id="12" name="TextBox 12"/>
          <p:cNvSpPr txBox="1"/>
          <p:nvPr/>
        </p:nvSpPr>
        <p:spPr>
          <a:xfrm>
            <a:off x="2276213" y="3834993"/>
            <a:ext cx="3803267" cy="1219888"/>
          </a:xfrm>
          <a:prstGeom prst="rect">
            <a:avLst/>
          </a:prstGeom>
        </p:spPr>
        <p:txBody>
          <a:bodyPr lIns="0" tIns="0" rIns="0" bIns="0" rtlCol="0" anchor="t">
            <a:spAutoFit/>
          </a:bodyPr>
          <a:lstStyle/>
          <a:p>
            <a:pPr algn="ctr">
              <a:lnSpc>
                <a:spcPts val="4893"/>
              </a:lnSpc>
            </a:pPr>
            <a:r>
              <a:rPr lang="en-US" sz="3495">
                <a:solidFill>
                  <a:srgbClr val="000000"/>
                </a:solidFill>
                <a:latin typeface="Alata"/>
              </a:rPr>
              <a:t>Yükseköğretim Kurumları Sınavı</a:t>
            </a:r>
          </a:p>
        </p:txBody>
      </p:sp>
      <p:grpSp>
        <p:nvGrpSpPr>
          <p:cNvPr id="13" name="Group 13"/>
          <p:cNvGrpSpPr>
            <a:grpSpLocks noChangeAspect="1"/>
          </p:cNvGrpSpPr>
          <p:nvPr/>
        </p:nvGrpSpPr>
        <p:grpSpPr>
          <a:xfrm>
            <a:off x="10940195" y="3268005"/>
            <a:ext cx="2709197" cy="2709197"/>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B8208"/>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DEDED"/>
            </a:solidFill>
          </p:spPr>
        </p:sp>
      </p:grpSp>
      <p:grpSp>
        <p:nvGrpSpPr>
          <p:cNvPr id="16" name="Group 16"/>
          <p:cNvGrpSpPr>
            <a:grpSpLocks noChangeAspect="1"/>
          </p:cNvGrpSpPr>
          <p:nvPr/>
        </p:nvGrpSpPr>
        <p:grpSpPr>
          <a:xfrm>
            <a:off x="10073344" y="6263102"/>
            <a:ext cx="2709197" cy="2709197"/>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B8208"/>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DEDED"/>
            </a:solidFill>
          </p:spPr>
        </p:sp>
      </p:grpSp>
      <p:sp>
        <p:nvSpPr>
          <p:cNvPr id="19" name="TextBox 19"/>
          <p:cNvSpPr txBox="1"/>
          <p:nvPr/>
        </p:nvSpPr>
        <p:spPr>
          <a:xfrm>
            <a:off x="9403529" y="1189904"/>
            <a:ext cx="3073331" cy="886987"/>
          </a:xfrm>
          <a:prstGeom prst="rect">
            <a:avLst/>
          </a:prstGeom>
        </p:spPr>
        <p:txBody>
          <a:bodyPr lIns="0" tIns="0" rIns="0" bIns="0" rtlCol="0" anchor="t">
            <a:spAutoFit/>
          </a:bodyPr>
          <a:lstStyle/>
          <a:p>
            <a:pPr algn="ctr">
              <a:lnSpc>
                <a:spcPts val="7279"/>
              </a:lnSpc>
            </a:pPr>
            <a:r>
              <a:rPr lang="en-US" sz="5199">
                <a:solidFill>
                  <a:srgbClr val="000000"/>
                </a:solidFill>
                <a:latin typeface="Alata"/>
              </a:rPr>
              <a:t>TYT</a:t>
            </a:r>
          </a:p>
        </p:txBody>
      </p:sp>
      <p:sp>
        <p:nvSpPr>
          <p:cNvPr id="20" name="TextBox 20"/>
          <p:cNvSpPr txBox="1"/>
          <p:nvPr/>
        </p:nvSpPr>
        <p:spPr>
          <a:xfrm>
            <a:off x="11692851" y="4131485"/>
            <a:ext cx="1203884" cy="886987"/>
          </a:xfrm>
          <a:prstGeom prst="rect">
            <a:avLst/>
          </a:prstGeom>
        </p:spPr>
        <p:txBody>
          <a:bodyPr lIns="0" tIns="0" rIns="0" bIns="0" rtlCol="0" anchor="t">
            <a:spAutoFit/>
          </a:bodyPr>
          <a:lstStyle/>
          <a:p>
            <a:pPr algn="ctr">
              <a:lnSpc>
                <a:spcPts val="7279"/>
              </a:lnSpc>
            </a:pPr>
            <a:r>
              <a:rPr lang="en-US" sz="5199">
                <a:solidFill>
                  <a:srgbClr val="000000"/>
                </a:solidFill>
                <a:latin typeface="Alata"/>
              </a:rPr>
              <a:t>AYT</a:t>
            </a:r>
          </a:p>
        </p:txBody>
      </p:sp>
      <p:sp>
        <p:nvSpPr>
          <p:cNvPr id="21" name="TextBox 21"/>
          <p:cNvSpPr txBox="1"/>
          <p:nvPr/>
        </p:nvSpPr>
        <p:spPr>
          <a:xfrm>
            <a:off x="10824985" y="7126581"/>
            <a:ext cx="1205914" cy="886987"/>
          </a:xfrm>
          <a:prstGeom prst="rect">
            <a:avLst/>
          </a:prstGeom>
        </p:spPr>
        <p:txBody>
          <a:bodyPr lIns="0" tIns="0" rIns="0" bIns="0" rtlCol="0" anchor="t">
            <a:spAutoFit/>
          </a:bodyPr>
          <a:lstStyle/>
          <a:p>
            <a:pPr algn="ctr">
              <a:lnSpc>
                <a:spcPts val="7279"/>
              </a:lnSpc>
            </a:pPr>
            <a:r>
              <a:rPr lang="en-US" sz="5199">
                <a:solidFill>
                  <a:srgbClr val="000000"/>
                </a:solidFill>
                <a:latin typeface="Alata"/>
              </a:rPr>
              <a:t>YDT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055915" y="3019837"/>
            <a:ext cx="14500354" cy="2980555"/>
          </a:xfrm>
          <a:prstGeom prst="rect">
            <a:avLst/>
          </a:prstGeom>
        </p:spPr>
        <p:txBody>
          <a:bodyPr lIns="0" tIns="0" rIns="0" bIns="0" rtlCol="0" anchor="t">
            <a:spAutoFit/>
          </a:bodyPr>
          <a:lstStyle/>
          <a:p>
            <a:pPr>
              <a:lnSpc>
                <a:spcPts val="4759"/>
              </a:lnSpc>
            </a:pPr>
            <a:r>
              <a:rPr lang="en-US" sz="3399" dirty="0" err="1">
                <a:solidFill>
                  <a:srgbClr val="000000"/>
                </a:solidFill>
                <a:latin typeface="Alata"/>
              </a:rPr>
              <a:t>Lisans</a:t>
            </a:r>
            <a:r>
              <a:rPr lang="en-US" sz="3399" dirty="0">
                <a:solidFill>
                  <a:srgbClr val="000000"/>
                </a:solidFill>
                <a:latin typeface="Alata"/>
              </a:rPr>
              <a:t> </a:t>
            </a:r>
            <a:r>
              <a:rPr lang="en-US" sz="3399" dirty="0" err="1">
                <a:solidFill>
                  <a:srgbClr val="000000"/>
                </a:solidFill>
                <a:latin typeface="Alata"/>
              </a:rPr>
              <a:t>isteyen</a:t>
            </a:r>
            <a:r>
              <a:rPr lang="en-US" sz="3399" dirty="0">
                <a:solidFill>
                  <a:srgbClr val="000000"/>
                </a:solidFill>
                <a:latin typeface="Alata"/>
              </a:rPr>
              <a:t> </a:t>
            </a:r>
            <a:r>
              <a:rPr lang="en-US" sz="3399" dirty="0" err="1">
                <a:solidFill>
                  <a:srgbClr val="000000"/>
                </a:solidFill>
                <a:latin typeface="Alata"/>
              </a:rPr>
              <a:t>adayların</a:t>
            </a:r>
            <a:r>
              <a:rPr lang="en-US" sz="3399" dirty="0">
                <a:solidFill>
                  <a:srgbClr val="000000"/>
                </a:solidFill>
                <a:latin typeface="Alata"/>
              </a:rPr>
              <a:t> AYT </a:t>
            </a:r>
            <a:r>
              <a:rPr lang="en-US" sz="3399" dirty="0" err="1">
                <a:solidFill>
                  <a:srgbClr val="000000"/>
                </a:solidFill>
                <a:latin typeface="Alata"/>
              </a:rPr>
              <a:t>sınavına</a:t>
            </a:r>
            <a:r>
              <a:rPr lang="en-US" sz="3399" dirty="0">
                <a:solidFill>
                  <a:srgbClr val="000000"/>
                </a:solidFill>
                <a:latin typeface="Alata"/>
              </a:rPr>
              <a:t> </a:t>
            </a:r>
            <a:r>
              <a:rPr lang="en-US" sz="3399" dirty="0" err="1">
                <a:solidFill>
                  <a:srgbClr val="000000"/>
                </a:solidFill>
                <a:latin typeface="Alata"/>
              </a:rPr>
              <a:t>girmeleri</a:t>
            </a:r>
            <a:r>
              <a:rPr lang="en-US" sz="3399" dirty="0">
                <a:solidFill>
                  <a:srgbClr val="000000"/>
                </a:solidFill>
                <a:latin typeface="Alata"/>
              </a:rPr>
              <a:t> </a:t>
            </a:r>
            <a:r>
              <a:rPr lang="en-US" sz="3399" dirty="0" err="1">
                <a:solidFill>
                  <a:srgbClr val="000000"/>
                </a:solidFill>
                <a:latin typeface="Alata"/>
              </a:rPr>
              <a:t>zorunludur</a:t>
            </a:r>
            <a:r>
              <a:rPr lang="en-US" sz="3399" dirty="0">
                <a:solidFill>
                  <a:srgbClr val="000000"/>
                </a:solidFill>
                <a:latin typeface="Alata"/>
              </a:rPr>
              <a:t>. </a:t>
            </a:r>
          </a:p>
          <a:p>
            <a:pPr>
              <a:lnSpc>
                <a:spcPts val="4759"/>
              </a:lnSpc>
            </a:pPr>
            <a:endParaRPr lang="en-US" sz="3399" dirty="0">
              <a:solidFill>
                <a:srgbClr val="000000"/>
              </a:solidFill>
              <a:latin typeface="Alata"/>
            </a:endParaRPr>
          </a:p>
          <a:p>
            <a:pPr>
              <a:lnSpc>
                <a:spcPts val="4759"/>
              </a:lnSpc>
            </a:pPr>
            <a:r>
              <a:rPr lang="en-US" sz="3399" dirty="0">
                <a:solidFill>
                  <a:srgbClr val="000000"/>
                </a:solidFill>
                <a:latin typeface="Alata"/>
              </a:rPr>
              <a:t> </a:t>
            </a:r>
          </a:p>
          <a:p>
            <a:pPr>
              <a:lnSpc>
                <a:spcPts val="4759"/>
              </a:lnSpc>
            </a:pPr>
            <a:endParaRPr lang="en-US" sz="3399" dirty="0">
              <a:solidFill>
                <a:srgbClr val="000000"/>
              </a:solidFill>
              <a:latin typeface="Alata"/>
            </a:endParaRPr>
          </a:p>
          <a:p>
            <a:pPr>
              <a:lnSpc>
                <a:spcPts val="4759"/>
              </a:lnSpc>
            </a:pPr>
            <a:r>
              <a:rPr lang="en-US" sz="3399" dirty="0">
                <a:solidFill>
                  <a:srgbClr val="000000"/>
                </a:solidFill>
                <a:latin typeface="Alata"/>
              </a:rPr>
              <a:t> </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3109" y="3086512"/>
            <a:ext cx="573746" cy="577189"/>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84022" y="3961255"/>
            <a:ext cx="573746" cy="577189"/>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83774" y="5423203"/>
            <a:ext cx="573746" cy="57718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0611" y="8546517"/>
            <a:ext cx="1560072" cy="711783"/>
          </a:xfrm>
          <a:prstGeom prst="rect">
            <a:avLst/>
          </a:prstGeom>
        </p:spPr>
      </p:pic>
      <p:sp>
        <p:nvSpPr>
          <p:cNvPr id="7" name="TextBox 7"/>
          <p:cNvSpPr txBox="1"/>
          <p:nvPr/>
        </p:nvSpPr>
        <p:spPr>
          <a:xfrm>
            <a:off x="3172982" y="8428612"/>
            <a:ext cx="10645134" cy="615553"/>
          </a:xfrm>
          <a:prstGeom prst="rect">
            <a:avLst/>
          </a:prstGeom>
        </p:spPr>
        <p:txBody>
          <a:bodyPr lIns="0" tIns="0" rIns="0" bIns="0" rtlCol="0" anchor="t">
            <a:spAutoFit/>
          </a:bodyPr>
          <a:lstStyle/>
          <a:p>
            <a:pPr algn="ctr">
              <a:lnSpc>
                <a:spcPts val="4759"/>
              </a:lnSpc>
            </a:pPr>
            <a:r>
              <a:rPr lang="en-US" sz="3399" dirty="0" err="1">
                <a:solidFill>
                  <a:srgbClr val="000000"/>
                </a:solidFill>
                <a:latin typeface="Alata" charset="-94"/>
              </a:rPr>
              <a:t>İkinci</a:t>
            </a:r>
            <a:r>
              <a:rPr lang="en-US" sz="3399" dirty="0">
                <a:solidFill>
                  <a:srgbClr val="000000"/>
                </a:solidFill>
                <a:latin typeface="Alata" charset="-94"/>
              </a:rPr>
              <a:t> </a:t>
            </a:r>
            <a:r>
              <a:rPr lang="en-US" sz="3399" dirty="0" err="1">
                <a:solidFill>
                  <a:srgbClr val="000000"/>
                </a:solidFill>
                <a:latin typeface="Alata" charset="-94"/>
              </a:rPr>
              <a:t>Oturumda</a:t>
            </a:r>
            <a:r>
              <a:rPr lang="en-US" sz="3399" dirty="0">
                <a:solidFill>
                  <a:srgbClr val="000000"/>
                </a:solidFill>
                <a:latin typeface="Alata" charset="-94"/>
              </a:rPr>
              <a:t> (AYT) </a:t>
            </a:r>
            <a:r>
              <a:rPr lang="en-US" sz="3399" dirty="0" err="1">
                <a:solidFill>
                  <a:srgbClr val="000000"/>
                </a:solidFill>
                <a:latin typeface="Alata" charset="-94"/>
              </a:rPr>
              <a:t>lise</a:t>
            </a:r>
            <a:r>
              <a:rPr lang="en-US" sz="3399" dirty="0">
                <a:solidFill>
                  <a:srgbClr val="000000"/>
                </a:solidFill>
                <a:latin typeface="Alata" charset="-94"/>
              </a:rPr>
              <a:t> </a:t>
            </a:r>
            <a:r>
              <a:rPr lang="en-US" sz="3399" dirty="0" err="1">
                <a:solidFill>
                  <a:srgbClr val="000000"/>
                </a:solidFill>
                <a:latin typeface="Alata" charset="-94"/>
              </a:rPr>
              <a:t>müfredatı</a:t>
            </a:r>
            <a:r>
              <a:rPr lang="en-US" sz="3399" dirty="0">
                <a:solidFill>
                  <a:srgbClr val="000000"/>
                </a:solidFill>
                <a:latin typeface="Alata" charset="-94"/>
              </a:rPr>
              <a:t> </a:t>
            </a:r>
            <a:r>
              <a:rPr lang="en-US" sz="3399" dirty="0" err="1">
                <a:solidFill>
                  <a:srgbClr val="000000"/>
                </a:solidFill>
                <a:latin typeface="Alata" charset="-94"/>
              </a:rPr>
              <a:t>esas</a:t>
            </a:r>
            <a:r>
              <a:rPr lang="en-US" sz="3399" dirty="0">
                <a:solidFill>
                  <a:srgbClr val="000000"/>
                </a:solidFill>
                <a:latin typeface="Alata" charset="-94"/>
              </a:rPr>
              <a:t> </a:t>
            </a:r>
            <a:r>
              <a:rPr lang="en-US" sz="3399" dirty="0" err="1">
                <a:solidFill>
                  <a:srgbClr val="000000"/>
                </a:solidFill>
                <a:latin typeface="Alata" charset="-94"/>
              </a:rPr>
              <a:t>alınacaktır</a:t>
            </a:r>
            <a:r>
              <a:rPr lang="en-US" sz="3399" dirty="0">
                <a:solidFill>
                  <a:srgbClr val="000000"/>
                </a:solidFill>
                <a:latin typeface="Alata" charset="-94"/>
              </a:rPr>
              <a:t>.</a:t>
            </a:r>
          </a:p>
        </p:txBody>
      </p:sp>
      <p:sp>
        <p:nvSpPr>
          <p:cNvPr id="8" name="TextBox 8"/>
          <p:cNvSpPr txBox="1"/>
          <p:nvPr/>
        </p:nvSpPr>
        <p:spPr>
          <a:xfrm>
            <a:off x="1757768" y="3894580"/>
            <a:ext cx="14500354" cy="1231106"/>
          </a:xfrm>
          <a:prstGeom prst="rect">
            <a:avLst/>
          </a:prstGeom>
        </p:spPr>
        <p:txBody>
          <a:bodyPr lIns="0" tIns="0" rIns="0" bIns="0" rtlCol="0" anchor="t">
            <a:spAutoFit/>
          </a:bodyPr>
          <a:lstStyle/>
          <a:p>
            <a:pPr algn="ctr">
              <a:lnSpc>
                <a:spcPts val="4759"/>
              </a:lnSpc>
            </a:pPr>
            <a:r>
              <a:rPr lang="en-US" sz="3399" dirty="0">
                <a:solidFill>
                  <a:srgbClr val="000000"/>
                </a:solidFill>
                <a:latin typeface="Alata" charset="-94"/>
              </a:rPr>
              <a:t>AYT </a:t>
            </a:r>
            <a:r>
              <a:rPr lang="en-US" sz="3399" dirty="0" err="1">
                <a:solidFill>
                  <a:srgbClr val="000000"/>
                </a:solidFill>
                <a:latin typeface="Alata" charset="-94"/>
              </a:rPr>
              <a:t>ve</a:t>
            </a:r>
            <a:r>
              <a:rPr lang="en-US" sz="3399" dirty="0">
                <a:solidFill>
                  <a:srgbClr val="000000"/>
                </a:solidFill>
                <a:latin typeface="Alata" charset="-94"/>
              </a:rPr>
              <a:t> </a:t>
            </a:r>
            <a:r>
              <a:rPr lang="en-US" sz="3399" dirty="0" err="1">
                <a:solidFill>
                  <a:srgbClr val="000000"/>
                </a:solidFill>
                <a:latin typeface="Alata" charset="-94"/>
              </a:rPr>
              <a:t>YDT’de</a:t>
            </a:r>
            <a:r>
              <a:rPr lang="en-US" sz="3399" dirty="0">
                <a:solidFill>
                  <a:srgbClr val="000000"/>
                </a:solidFill>
                <a:latin typeface="Alata" charset="-94"/>
              </a:rPr>
              <a:t> </a:t>
            </a:r>
            <a:r>
              <a:rPr lang="en-US" sz="3399" dirty="0" err="1">
                <a:solidFill>
                  <a:srgbClr val="000000"/>
                </a:solidFill>
                <a:latin typeface="Alata" charset="-94"/>
              </a:rPr>
              <a:t>puanların</a:t>
            </a:r>
            <a:r>
              <a:rPr lang="en-US" sz="3399" dirty="0">
                <a:solidFill>
                  <a:srgbClr val="000000"/>
                </a:solidFill>
                <a:latin typeface="Alata" charset="-94"/>
              </a:rPr>
              <a:t> </a:t>
            </a:r>
            <a:r>
              <a:rPr lang="en-US" sz="3399" dirty="0" err="1">
                <a:solidFill>
                  <a:srgbClr val="000000"/>
                </a:solidFill>
                <a:latin typeface="Alata" charset="-94"/>
              </a:rPr>
              <a:t>hesaplanabilmesi</a:t>
            </a:r>
            <a:r>
              <a:rPr lang="en-US" sz="3399" dirty="0">
                <a:solidFill>
                  <a:srgbClr val="000000"/>
                </a:solidFill>
                <a:latin typeface="Alata" charset="-94"/>
              </a:rPr>
              <a:t> </a:t>
            </a:r>
            <a:r>
              <a:rPr lang="en-US" sz="3399" dirty="0" err="1">
                <a:solidFill>
                  <a:srgbClr val="000000"/>
                </a:solidFill>
                <a:latin typeface="Alata" charset="-94"/>
              </a:rPr>
              <a:t>için</a:t>
            </a:r>
            <a:r>
              <a:rPr lang="en-US" sz="3399" dirty="0">
                <a:solidFill>
                  <a:srgbClr val="000000"/>
                </a:solidFill>
                <a:latin typeface="Alata" charset="-94"/>
              </a:rPr>
              <a:t> </a:t>
            </a:r>
            <a:r>
              <a:rPr lang="en-US" sz="3399" dirty="0" err="1">
                <a:solidFill>
                  <a:srgbClr val="000000"/>
                </a:solidFill>
                <a:latin typeface="Alata" charset="-94"/>
              </a:rPr>
              <a:t>adayların</a:t>
            </a:r>
            <a:r>
              <a:rPr lang="en-US" sz="3399" dirty="0">
                <a:solidFill>
                  <a:srgbClr val="000000"/>
                </a:solidFill>
                <a:latin typeface="Alata" charset="-94"/>
              </a:rPr>
              <a:t> </a:t>
            </a:r>
            <a:r>
              <a:rPr lang="en-US" sz="3399" dirty="0" err="1">
                <a:solidFill>
                  <a:srgbClr val="000000"/>
                </a:solidFill>
                <a:latin typeface="Alata" charset="-94"/>
              </a:rPr>
              <a:t>ilgili</a:t>
            </a:r>
            <a:r>
              <a:rPr lang="en-US" sz="3399" dirty="0">
                <a:solidFill>
                  <a:srgbClr val="000000"/>
                </a:solidFill>
                <a:latin typeface="Alata" charset="-94"/>
              </a:rPr>
              <a:t> </a:t>
            </a:r>
            <a:r>
              <a:rPr lang="en-US" sz="3399" dirty="0" err="1">
                <a:solidFill>
                  <a:srgbClr val="000000"/>
                </a:solidFill>
                <a:latin typeface="Alata" charset="-94"/>
              </a:rPr>
              <a:t>testlerin</a:t>
            </a:r>
            <a:r>
              <a:rPr lang="en-US" sz="3399" dirty="0">
                <a:solidFill>
                  <a:srgbClr val="000000"/>
                </a:solidFill>
                <a:latin typeface="Alata" charset="-94"/>
              </a:rPr>
              <a:t> en </a:t>
            </a:r>
            <a:r>
              <a:rPr lang="en-US" sz="3399" dirty="0" err="1">
                <a:solidFill>
                  <a:srgbClr val="000000"/>
                </a:solidFill>
                <a:latin typeface="Alata" charset="-94"/>
              </a:rPr>
              <a:t>az</a:t>
            </a:r>
            <a:r>
              <a:rPr lang="en-US" sz="3399" dirty="0">
                <a:solidFill>
                  <a:srgbClr val="000000"/>
                </a:solidFill>
                <a:latin typeface="Alata" charset="-94"/>
              </a:rPr>
              <a:t> </a:t>
            </a:r>
            <a:r>
              <a:rPr lang="en-US" sz="3399" dirty="0" err="1">
                <a:solidFill>
                  <a:srgbClr val="000000"/>
                </a:solidFill>
                <a:latin typeface="Alata" charset="-94"/>
              </a:rPr>
              <a:t>birinden</a:t>
            </a:r>
            <a:r>
              <a:rPr lang="en-US" sz="3399" dirty="0">
                <a:solidFill>
                  <a:srgbClr val="000000"/>
                </a:solidFill>
                <a:latin typeface="Alata" charset="-94"/>
              </a:rPr>
              <a:t> en </a:t>
            </a:r>
            <a:r>
              <a:rPr lang="en-US" sz="3399" dirty="0" err="1">
                <a:solidFill>
                  <a:srgbClr val="000000"/>
                </a:solidFill>
                <a:latin typeface="Alata" charset="-94"/>
              </a:rPr>
              <a:t>az</a:t>
            </a:r>
            <a:r>
              <a:rPr lang="en-US" sz="3399" dirty="0">
                <a:solidFill>
                  <a:srgbClr val="000000"/>
                </a:solidFill>
                <a:latin typeface="Alata" charset="-94"/>
              </a:rPr>
              <a:t> 0,5 ham </a:t>
            </a:r>
            <a:r>
              <a:rPr lang="en-US" sz="3399" dirty="0" err="1">
                <a:solidFill>
                  <a:srgbClr val="000000"/>
                </a:solidFill>
                <a:latin typeface="Alata" charset="-94"/>
              </a:rPr>
              <a:t>puan</a:t>
            </a:r>
            <a:r>
              <a:rPr lang="en-US" sz="3399" dirty="0">
                <a:solidFill>
                  <a:srgbClr val="000000"/>
                </a:solidFill>
                <a:latin typeface="Alata" charset="-94"/>
              </a:rPr>
              <a:t> </a:t>
            </a:r>
            <a:r>
              <a:rPr lang="en-US" sz="3399" dirty="0" err="1">
                <a:solidFill>
                  <a:srgbClr val="000000"/>
                </a:solidFill>
                <a:latin typeface="Alata" charset="-94"/>
              </a:rPr>
              <a:t>almış</a:t>
            </a:r>
            <a:r>
              <a:rPr lang="en-US" sz="3399" dirty="0">
                <a:solidFill>
                  <a:srgbClr val="000000"/>
                </a:solidFill>
                <a:latin typeface="Alata" charset="-94"/>
              </a:rPr>
              <a:t> </a:t>
            </a:r>
            <a:r>
              <a:rPr lang="en-US" sz="3399" dirty="0" err="1">
                <a:solidFill>
                  <a:srgbClr val="000000"/>
                </a:solidFill>
                <a:latin typeface="Alata" charset="-94"/>
              </a:rPr>
              <a:t>olmaları</a:t>
            </a:r>
            <a:r>
              <a:rPr lang="en-US" sz="3399" dirty="0">
                <a:solidFill>
                  <a:srgbClr val="000000"/>
                </a:solidFill>
                <a:latin typeface="Alata" charset="-94"/>
              </a:rPr>
              <a:t> </a:t>
            </a:r>
            <a:r>
              <a:rPr lang="en-US" sz="3399" dirty="0" err="1">
                <a:solidFill>
                  <a:srgbClr val="000000"/>
                </a:solidFill>
                <a:latin typeface="Alata" charset="-94"/>
              </a:rPr>
              <a:t>gerekmektedir</a:t>
            </a:r>
            <a:r>
              <a:rPr lang="en-US" sz="3399" dirty="0">
                <a:solidFill>
                  <a:srgbClr val="000000"/>
                </a:solidFill>
                <a:latin typeface="Alata" charset="-94"/>
              </a:rPr>
              <a:t>.</a:t>
            </a:r>
          </a:p>
        </p:txBody>
      </p:sp>
      <p:sp>
        <p:nvSpPr>
          <p:cNvPr id="9" name="TextBox 9"/>
          <p:cNvSpPr txBox="1"/>
          <p:nvPr/>
        </p:nvSpPr>
        <p:spPr>
          <a:xfrm>
            <a:off x="2534820" y="5376849"/>
            <a:ext cx="15067379" cy="1846659"/>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Alata" charset="-94"/>
              </a:rPr>
              <a:t>TYT </a:t>
            </a:r>
            <a:r>
              <a:rPr lang="en-US" sz="3399" dirty="0" err="1">
                <a:solidFill>
                  <a:srgbClr val="000000"/>
                </a:solidFill>
                <a:latin typeface="Alata" charset="-94"/>
              </a:rPr>
              <a:t>puanı</a:t>
            </a:r>
            <a:r>
              <a:rPr lang="en-US" sz="3399" dirty="0">
                <a:solidFill>
                  <a:srgbClr val="000000"/>
                </a:solidFill>
                <a:latin typeface="Alata" charset="-94"/>
              </a:rPr>
              <a:t> </a:t>
            </a:r>
            <a:r>
              <a:rPr lang="en-US" sz="3399" dirty="0" err="1">
                <a:solidFill>
                  <a:srgbClr val="000000"/>
                </a:solidFill>
                <a:latin typeface="Alata" charset="-94"/>
              </a:rPr>
              <a:t>olmayan</a:t>
            </a:r>
            <a:r>
              <a:rPr lang="en-US" sz="3399" dirty="0">
                <a:solidFill>
                  <a:srgbClr val="000000"/>
                </a:solidFill>
                <a:latin typeface="Alata" charset="-94"/>
              </a:rPr>
              <a:t>, TYT </a:t>
            </a:r>
            <a:r>
              <a:rPr lang="en-US" sz="3399" dirty="0" err="1">
                <a:solidFill>
                  <a:srgbClr val="000000"/>
                </a:solidFill>
                <a:latin typeface="Alata" charset="-94"/>
              </a:rPr>
              <a:t>puanı</a:t>
            </a:r>
            <a:r>
              <a:rPr lang="en-US" sz="3399" dirty="0">
                <a:solidFill>
                  <a:srgbClr val="000000"/>
                </a:solidFill>
                <a:latin typeface="Alata" charset="-94"/>
              </a:rPr>
              <a:t> </a:t>
            </a:r>
            <a:r>
              <a:rPr lang="en-US" sz="3399" dirty="0" err="1">
                <a:solidFill>
                  <a:srgbClr val="000000"/>
                </a:solidFill>
                <a:latin typeface="Alata" charset="-94"/>
              </a:rPr>
              <a:t>hesaplanmayan</a:t>
            </a:r>
            <a:r>
              <a:rPr lang="en-US" sz="3399" dirty="0">
                <a:solidFill>
                  <a:srgbClr val="000000"/>
                </a:solidFill>
                <a:latin typeface="Alata" charset="-94"/>
              </a:rPr>
              <a:t> </a:t>
            </a:r>
            <a:r>
              <a:rPr lang="en-US" sz="3399" dirty="0" err="1">
                <a:solidFill>
                  <a:srgbClr val="000000"/>
                </a:solidFill>
                <a:latin typeface="Alata" charset="-94"/>
              </a:rPr>
              <a:t>veya</a:t>
            </a:r>
            <a:r>
              <a:rPr lang="en-US" sz="3399" dirty="0">
                <a:solidFill>
                  <a:srgbClr val="000000"/>
                </a:solidFill>
                <a:latin typeface="Alata" charset="-94"/>
              </a:rPr>
              <a:t> TYT </a:t>
            </a:r>
            <a:r>
              <a:rPr lang="en-US" sz="3399" dirty="0" err="1">
                <a:solidFill>
                  <a:srgbClr val="000000"/>
                </a:solidFill>
                <a:latin typeface="Alata" charset="-94"/>
              </a:rPr>
              <a:t>puanı</a:t>
            </a:r>
            <a:r>
              <a:rPr lang="en-US" sz="3399" dirty="0">
                <a:solidFill>
                  <a:srgbClr val="000000"/>
                </a:solidFill>
                <a:latin typeface="Alata" charset="-94"/>
              </a:rPr>
              <a:t> 150’nin </a:t>
            </a:r>
            <a:r>
              <a:rPr lang="en-US" sz="3399" dirty="0" err="1">
                <a:solidFill>
                  <a:srgbClr val="000000"/>
                </a:solidFill>
                <a:latin typeface="Alata" charset="-94"/>
              </a:rPr>
              <a:t>altında</a:t>
            </a:r>
            <a:r>
              <a:rPr lang="en-US" sz="3399" dirty="0">
                <a:solidFill>
                  <a:srgbClr val="000000"/>
                </a:solidFill>
                <a:latin typeface="Alata" charset="-94"/>
              </a:rPr>
              <a:t> </a:t>
            </a:r>
            <a:r>
              <a:rPr lang="en-US" sz="3399" dirty="0" err="1">
                <a:solidFill>
                  <a:srgbClr val="000000"/>
                </a:solidFill>
                <a:latin typeface="Alata" charset="-94"/>
              </a:rPr>
              <a:t>olan</a:t>
            </a:r>
            <a:r>
              <a:rPr lang="en-US" sz="3399" dirty="0">
                <a:solidFill>
                  <a:srgbClr val="000000"/>
                </a:solidFill>
                <a:latin typeface="Alata" charset="-94"/>
              </a:rPr>
              <a:t> </a:t>
            </a:r>
            <a:r>
              <a:rPr lang="en-US" sz="3399" dirty="0" err="1">
                <a:solidFill>
                  <a:srgbClr val="000000"/>
                </a:solidFill>
                <a:latin typeface="Alata" charset="-94"/>
              </a:rPr>
              <a:t>adayların</a:t>
            </a:r>
            <a:r>
              <a:rPr lang="en-US" sz="3399" dirty="0">
                <a:solidFill>
                  <a:srgbClr val="000000"/>
                </a:solidFill>
                <a:latin typeface="Alata" charset="-94"/>
              </a:rPr>
              <a:t>, AYT </a:t>
            </a:r>
            <a:r>
              <a:rPr lang="en-US" sz="3399" dirty="0" err="1">
                <a:solidFill>
                  <a:srgbClr val="000000"/>
                </a:solidFill>
                <a:latin typeface="Alata" charset="-94"/>
              </a:rPr>
              <a:t>ve</a:t>
            </a:r>
            <a:r>
              <a:rPr lang="en-US" sz="3399" dirty="0">
                <a:solidFill>
                  <a:srgbClr val="000000"/>
                </a:solidFill>
                <a:latin typeface="Alata" charset="-94"/>
              </a:rPr>
              <a:t>/</a:t>
            </a:r>
            <a:r>
              <a:rPr lang="en-US" sz="3399" dirty="0" err="1">
                <a:solidFill>
                  <a:srgbClr val="000000"/>
                </a:solidFill>
                <a:latin typeface="Alata" charset="-94"/>
              </a:rPr>
              <a:t>veya</a:t>
            </a:r>
            <a:r>
              <a:rPr lang="en-US" sz="3399" dirty="0">
                <a:solidFill>
                  <a:srgbClr val="000000"/>
                </a:solidFill>
                <a:latin typeface="Alata" charset="-94"/>
              </a:rPr>
              <a:t> </a:t>
            </a:r>
            <a:r>
              <a:rPr lang="en-US" sz="3399" dirty="0" err="1">
                <a:solidFill>
                  <a:srgbClr val="000000"/>
                </a:solidFill>
                <a:latin typeface="Alata" charset="-94"/>
              </a:rPr>
              <a:t>YDT’ye</a:t>
            </a:r>
            <a:r>
              <a:rPr lang="en-US" sz="3399" dirty="0">
                <a:solidFill>
                  <a:srgbClr val="000000"/>
                </a:solidFill>
                <a:latin typeface="Alata" charset="-94"/>
              </a:rPr>
              <a:t> </a:t>
            </a:r>
            <a:r>
              <a:rPr lang="en-US" sz="3399" dirty="0" err="1">
                <a:solidFill>
                  <a:srgbClr val="000000"/>
                </a:solidFill>
                <a:latin typeface="Alata" charset="-94"/>
              </a:rPr>
              <a:t>girmiş</a:t>
            </a:r>
            <a:r>
              <a:rPr lang="en-US" sz="3399" dirty="0">
                <a:solidFill>
                  <a:srgbClr val="000000"/>
                </a:solidFill>
                <a:latin typeface="Alata" charset="-94"/>
              </a:rPr>
              <a:t> </a:t>
            </a:r>
            <a:r>
              <a:rPr lang="en-US" sz="3399" dirty="0" err="1">
                <a:solidFill>
                  <a:srgbClr val="000000"/>
                </a:solidFill>
                <a:latin typeface="Alata" charset="-94"/>
              </a:rPr>
              <a:t>olsalar</a:t>
            </a:r>
            <a:r>
              <a:rPr lang="en-US" sz="3399" dirty="0">
                <a:solidFill>
                  <a:srgbClr val="000000"/>
                </a:solidFill>
                <a:latin typeface="Alata" charset="-94"/>
              </a:rPr>
              <a:t> da SAY, SÖZ, </a:t>
            </a:r>
            <a:r>
              <a:rPr lang="en-US" sz="3399" dirty="0" smtClean="0">
                <a:solidFill>
                  <a:srgbClr val="000000"/>
                </a:solidFill>
                <a:latin typeface="Alata" charset="-94"/>
              </a:rPr>
              <a:t>EA,DİL </a:t>
            </a:r>
            <a:r>
              <a:rPr lang="en-US" sz="3399" dirty="0" err="1" smtClean="0">
                <a:solidFill>
                  <a:srgbClr val="000000"/>
                </a:solidFill>
                <a:latin typeface="Alata" charset="-94"/>
              </a:rPr>
              <a:t>puanları</a:t>
            </a:r>
            <a:r>
              <a:rPr lang="tr-TR" sz="3399" dirty="0">
                <a:solidFill>
                  <a:srgbClr val="000000"/>
                </a:solidFill>
                <a:latin typeface="Alata" charset="-94"/>
              </a:rPr>
              <a:t> </a:t>
            </a:r>
            <a:r>
              <a:rPr lang="en-US" sz="3399" dirty="0" err="1" smtClean="0">
                <a:solidFill>
                  <a:srgbClr val="000000"/>
                </a:solidFill>
                <a:latin typeface="Alata" charset="-94"/>
              </a:rPr>
              <a:t>hesaplanmayacaktır</a:t>
            </a:r>
            <a:r>
              <a:rPr lang="en-US" sz="3399" dirty="0">
                <a:solidFill>
                  <a:srgbClr val="000000"/>
                </a:solidFill>
                <a:latin typeface="Alata" charset="-94"/>
              </a:rPr>
              <a:t>.</a:t>
            </a:r>
          </a:p>
        </p:txBody>
      </p:sp>
      <p:sp>
        <p:nvSpPr>
          <p:cNvPr id="10" name="AutoShape 10"/>
          <p:cNvSpPr/>
          <p:nvPr/>
        </p:nvSpPr>
        <p:spPr>
          <a:xfrm>
            <a:off x="0" y="-36570"/>
            <a:ext cx="18288000" cy="2130541"/>
          </a:xfrm>
          <a:prstGeom prst="rect">
            <a:avLst/>
          </a:prstGeom>
          <a:solidFill>
            <a:srgbClr val="FFD232"/>
          </a:solidFill>
        </p:spPr>
      </p:sp>
      <p:sp>
        <p:nvSpPr>
          <p:cNvPr id="11" name="TextBox 11"/>
          <p:cNvSpPr txBox="1"/>
          <p:nvPr/>
        </p:nvSpPr>
        <p:spPr>
          <a:xfrm>
            <a:off x="9356955" y="705181"/>
            <a:ext cx="9525" cy="580363"/>
          </a:xfrm>
          <a:prstGeom prst="rect">
            <a:avLst/>
          </a:prstGeom>
        </p:spPr>
        <p:txBody>
          <a:bodyPr lIns="0" tIns="0" rIns="0" bIns="0" rtlCol="0" anchor="t">
            <a:spAutoFit/>
          </a:bodyPr>
          <a:lstStyle/>
          <a:p>
            <a:pPr algn="ctr">
              <a:lnSpc>
                <a:spcPts val="4759"/>
              </a:lnSpc>
              <a:spcBef>
                <a:spcPct val="0"/>
              </a:spcBef>
            </a:pPr>
            <a:endParaRPr/>
          </a:p>
        </p:txBody>
      </p:sp>
      <p:sp>
        <p:nvSpPr>
          <p:cNvPr id="12" name="TextBox 12"/>
          <p:cNvSpPr txBox="1"/>
          <p:nvPr/>
        </p:nvSpPr>
        <p:spPr>
          <a:xfrm>
            <a:off x="9139238" y="676606"/>
            <a:ext cx="9525" cy="886987"/>
          </a:xfrm>
          <a:prstGeom prst="rect">
            <a:avLst/>
          </a:prstGeom>
        </p:spPr>
        <p:txBody>
          <a:bodyPr lIns="0" tIns="0" rIns="0" bIns="0" rtlCol="0" anchor="t">
            <a:spAutoFit/>
          </a:bodyPr>
          <a:lstStyle/>
          <a:p>
            <a:pPr algn="ctr">
              <a:lnSpc>
                <a:spcPts val="7279"/>
              </a:lnSpc>
            </a:pPr>
            <a:endParaRPr/>
          </a:p>
        </p:txBody>
      </p:sp>
      <p:sp>
        <p:nvSpPr>
          <p:cNvPr id="13" name="TextBox 13"/>
          <p:cNvSpPr txBox="1"/>
          <p:nvPr/>
        </p:nvSpPr>
        <p:spPr>
          <a:xfrm>
            <a:off x="3020657" y="382297"/>
            <a:ext cx="11974575" cy="1292805"/>
          </a:xfrm>
          <a:prstGeom prst="rect">
            <a:avLst/>
          </a:prstGeom>
        </p:spPr>
        <p:txBody>
          <a:bodyPr lIns="0" tIns="0" rIns="0" bIns="0" rtlCol="0" anchor="t">
            <a:spAutoFit/>
          </a:bodyPr>
          <a:lstStyle/>
          <a:p>
            <a:pPr algn="ctr">
              <a:lnSpc>
                <a:spcPts val="10640"/>
              </a:lnSpc>
            </a:pPr>
            <a:r>
              <a:rPr lang="en-US" sz="7600" dirty="0">
                <a:solidFill>
                  <a:srgbClr val="000000"/>
                </a:solidFill>
                <a:latin typeface="Abril Fatface"/>
              </a:rPr>
              <a:t>AYT </a:t>
            </a:r>
            <a:r>
              <a:rPr lang="en-US" sz="7600" dirty="0" err="1">
                <a:solidFill>
                  <a:srgbClr val="000000"/>
                </a:solidFill>
                <a:latin typeface="Abril Fatface"/>
              </a:rPr>
              <a:t>ile</a:t>
            </a:r>
            <a:r>
              <a:rPr lang="en-US" sz="7600" dirty="0">
                <a:solidFill>
                  <a:srgbClr val="000000"/>
                </a:solidFill>
                <a:latin typeface="Abril Fatface"/>
              </a:rPr>
              <a:t> </a:t>
            </a:r>
            <a:r>
              <a:rPr lang="en-US" sz="7600" dirty="0" err="1">
                <a:solidFill>
                  <a:srgbClr val="000000"/>
                </a:solidFill>
                <a:latin typeface="Abril Fatface"/>
              </a:rPr>
              <a:t>İlgili</a:t>
            </a:r>
            <a:r>
              <a:rPr lang="en-US" sz="7600" dirty="0">
                <a:solidFill>
                  <a:srgbClr val="000000"/>
                </a:solidFill>
                <a:latin typeface="Abril Fatface"/>
              </a:rPr>
              <a:t> </a:t>
            </a:r>
            <a:r>
              <a:rPr lang="en-US" sz="7600" dirty="0" err="1">
                <a:solidFill>
                  <a:srgbClr val="000000"/>
                </a:solidFill>
                <a:latin typeface="Abril Fatface"/>
              </a:rPr>
              <a:t>Temel</a:t>
            </a:r>
            <a:r>
              <a:rPr lang="en-US" sz="7600" dirty="0">
                <a:solidFill>
                  <a:srgbClr val="000000"/>
                </a:solidFill>
                <a:latin typeface="Abril Fatface"/>
              </a:rPr>
              <a:t> </a:t>
            </a:r>
            <a:r>
              <a:rPr lang="en-US" sz="7600" dirty="0" err="1">
                <a:solidFill>
                  <a:srgbClr val="000000"/>
                </a:solidFill>
                <a:latin typeface="Abril Fatface"/>
              </a:rPr>
              <a:t>Bilgiler</a:t>
            </a:r>
            <a:endParaRPr lang="en-US" sz="7600" dirty="0">
              <a:solidFill>
                <a:srgbClr val="000000"/>
              </a:solidFill>
              <a:latin typeface="Abril Fatface"/>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6230600" cy="184988"/>
          </a:xfrm>
          <a:prstGeom prst="rect">
            <a:avLst/>
          </a:prstGeom>
          <a:solidFill>
            <a:srgbClr val="3F4042"/>
          </a:solidFill>
        </p:spPr>
      </p:sp>
      <p:sp>
        <p:nvSpPr>
          <p:cNvPr id="3" name="TextBox 3"/>
          <p:cNvSpPr txBox="1"/>
          <p:nvPr/>
        </p:nvSpPr>
        <p:spPr>
          <a:xfrm>
            <a:off x="6178920" y="141713"/>
            <a:ext cx="6394079" cy="936154"/>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Alata" charset="-94"/>
              </a:rPr>
              <a:t>PUAN</a:t>
            </a:r>
            <a:r>
              <a:rPr lang="en-US" sz="5199" dirty="0">
                <a:solidFill>
                  <a:srgbClr val="000000"/>
                </a:solidFill>
                <a:latin typeface="Alata Bold"/>
              </a:rPr>
              <a:t> </a:t>
            </a:r>
            <a:r>
              <a:rPr lang="en-US" sz="5199" dirty="0">
                <a:solidFill>
                  <a:srgbClr val="000000"/>
                </a:solidFill>
                <a:latin typeface="Alata" charset="-94"/>
              </a:rPr>
              <a:t>HESAPLAMA</a:t>
            </a:r>
          </a:p>
        </p:txBody>
      </p:sp>
      <p:grpSp>
        <p:nvGrpSpPr>
          <p:cNvPr id="4" name="Group 4"/>
          <p:cNvGrpSpPr/>
          <p:nvPr/>
        </p:nvGrpSpPr>
        <p:grpSpPr>
          <a:xfrm>
            <a:off x="7793423" y="3855907"/>
            <a:ext cx="8457910" cy="4160714"/>
            <a:chOff x="0" y="0"/>
            <a:chExt cx="11277213" cy="5547619"/>
          </a:xfrm>
        </p:grpSpPr>
        <p:sp>
          <p:nvSpPr>
            <p:cNvPr id="5" name="TextBox 5"/>
            <p:cNvSpPr txBox="1"/>
            <p:nvPr/>
          </p:nvSpPr>
          <p:spPr>
            <a:xfrm>
              <a:off x="0" y="3387374"/>
              <a:ext cx="2388072" cy="864451"/>
            </a:xfrm>
            <a:prstGeom prst="rect">
              <a:avLst/>
            </a:prstGeom>
          </p:spPr>
          <p:txBody>
            <a:bodyPr lIns="0" tIns="0" rIns="0" bIns="0" rtlCol="0" anchor="t">
              <a:spAutoFit/>
            </a:bodyPr>
            <a:lstStyle/>
            <a:p>
              <a:pPr algn="ctr">
                <a:lnSpc>
                  <a:spcPts val="2646"/>
                </a:lnSpc>
              </a:pPr>
              <a:r>
                <a:rPr lang="en-US" sz="1890">
                  <a:solidFill>
                    <a:srgbClr val="000000"/>
                  </a:solidFill>
                  <a:latin typeface="Alata"/>
                </a:rPr>
                <a:t>2.Oturum (AYT)</a:t>
              </a:r>
            </a:p>
            <a:p>
              <a:pPr algn="ctr">
                <a:lnSpc>
                  <a:spcPts val="2646"/>
                </a:lnSpc>
              </a:pPr>
              <a:r>
                <a:rPr lang="en-US" sz="1890">
                  <a:solidFill>
                    <a:srgbClr val="000000"/>
                  </a:solidFill>
                  <a:latin typeface="Alata"/>
                </a:rPr>
                <a:t>60%</a:t>
              </a:r>
            </a:p>
          </p:txBody>
        </p:sp>
        <p:sp>
          <p:nvSpPr>
            <p:cNvPr id="6" name="TextBox 6"/>
            <p:cNvSpPr txBox="1"/>
            <p:nvPr/>
          </p:nvSpPr>
          <p:spPr>
            <a:xfrm>
              <a:off x="8942551" y="1257695"/>
              <a:ext cx="2334662" cy="864451"/>
            </a:xfrm>
            <a:prstGeom prst="rect">
              <a:avLst/>
            </a:prstGeom>
          </p:spPr>
          <p:txBody>
            <a:bodyPr lIns="0" tIns="0" rIns="0" bIns="0" rtlCol="0" anchor="t">
              <a:spAutoFit/>
            </a:bodyPr>
            <a:lstStyle/>
            <a:p>
              <a:pPr algn="ctr">
                <a:lnSpc>
                  <a:spcPts val="2646"/>
                </a:lnSpc>
              </a:pPr>
              <a:r>
                <a:rPr lang="en-US" sz="1890">
                  <a:solidFill>
                    <a:srgbClr val="000000"/>
                  </a:solidFill>
                  <a:latin typeface="Alata"/>
                </a:rPr>
                <a:t>1. Oturum (TYT)</a:t>
              </a:r>
            </a:p>
            <a:p>
              <a:pPr algn="ctr">
                <a:lnSpc>
                  <a:spcPts val="2646"/>
                </a:lnSpc>
              </a:pPr>
              <a:r>
                <a:rPr lang="en-US" sz="1890">
                  <a:solidFill>
                    <a:srgbClr val="000000"/>
                  </a:solidFill>
                  <a:latin typeface="Alata"/>
                </a:rPr>
                <a:t>40%</a:t>
              </a:r>
            </a:p>
          </p:txBody>
        </p:sp>
        <p:grpSp>
          <p:nvGrpSpPr>
            <p:cNvPr id="7" name="Group 7"/>
            <p:cNvGrpSpPr>
              <a:grpSpLocks noChangeAspect="1"/>
            </p:cNvGrpSpPr>
            <p:nvPr/>
          </p:nvGrpSpPr>
          <p:grpSpPr>
            <a:xfrm>
              <a:off x="2891502" y="0"/>
              <a:ext cx="5547619" cy="5547619"/>
              <a:chOff x="0" y="0"/>
              <a:chExt cx="2540000" cy="2540000"/>
            </a:xfrm>
          </p:grpSpPr>
          <p:sp>
            <p:nvSpPr>
              <p:cNvPr id="8" name="Freeform 8"/>
              <p:cNvSpPr/>
              <p:nvPr/>
            </p:nvSpPr>
            <p:spPr>
              <a:xfrm>
                <a:off x="1270000" y="0"/>
                <a:ext cx="1377505" cy="2333476"/>
              </a:xfrm>
              <a:custGeom>
                <a:avLst/>
                <a:gdLst/>
                <a:ahLst/>
                <a:cxnLst/>
                <a:rect l="l" t="t" r="r" b="b"/>
                <a:pathLst>
                  <a:path w="1377505" h="2333476">
                    <a:moveTo>
                      <a:pt x="0" y="0"/>
                    </a:moveTo>
                    <a:lnTo>
                      <a:pt x="0" y="0"/>
                    </a:lnTo>
                    <a:cubicBezTo>
                      <a:pt x="561922" y="0"/>
                      <a:pt x="1057045" y="369271"/>
                      <a:pt x="1217275" y="907864"/>
                    </a:cubicBezTo>
                    <a:cubicBezTo>
                      <a:pt x="1377505" y="1446457"/>
                      <a:pt x="1164747" y="2026321"/>
                      <a:pt x="694203" y="2333476"/>
                    </a:cubicBezTo>
                    <a:lnTo>
                      <a:pt x="0" y="1270000"/>
                    </a:lnTo>
                    <a:close/>
                  </a:path>
                </a:pathLst>
              </a:custGeom>
              <a:solidFill>
                <a:srgbClr val="9DFAA0"/>
              </a:solidFill>
            </p:spPr>
          </p:sp>
          <p:sp>
            <p:nvSpPr>
              <p:cNvPr id="9" name="Freeform 9"/>
              <p:cNvSpPr/>
              <p:nvPr/>
            </p:nvSpPr>
            <p:spPr>
              <a:xfrm>
                <a:off x="-107849" y="0"/>
                <a:ext cx="2124336" cy="2620850"/>
              </a:xfrm>
              <a:custGeom>
                <a:avLst/>
                <a:gdLst/>
                <a:ahLst/>
                <a:cxnLst/>
                <a:rect l="l" t="t" r="r" b="b"/>
                <a:pathLst>
                  <a:path w="2124336" h="2620850">
                    <a:moveTo>
                      <a:pt x="2124336" y="2297452"/>
                    </a:moveTo>
                    <a:cubicBezTo>
                      <a:pt x="1679230" y="2620840"/>
                      <a:pt x="1076513" y="2620850"/>
                      <a:pt x="631396" y="2297476"/>
                    </a:cubicBezTo>
                    <a:cubicBezTo>
                      <a:pt x="186279" y="1974103"/>
                      <a:pt x="0" y="1400894"/>
                      <a:pt x="169981" y="877629"/>
                    </a:cubicBezTo>
                    <a:cubicBezTo>
                      <a:pt x="339962" y="354364"/>
                      <a:pt x="827540" y="55"/>
                      <a:pt x="1377722" y="0"/>
                    </a:cubicBezTo>
                    <a:lnTo>
                      <a:pt x="1377849" y="1270000"/>
                    </a:lnTo>
                    <a:close/>
                  </a:path>
                </a:pathLst>
              </a:custGeom>
              <a:solidFill>
                <a:srgbClr val="3AD5AC"/>
              </a:solidFill>
            </p:spPr>
          </p:sp>
          <p:sp>
            <p:nvSpPr>
              <p:cNvPr id="10" name="Freeform 10"/>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00ADB2"/>
              </a:solidFill>
            </p:spPr>
          </p:sp>
        </p:grpSp>
      </p:grpSp>
      <p:sp>
        <p:nvSpPr>
          <p:cNvPr id="11" name="TextBox 11"/>
          <p:cNvSpPr txBox="1"/>
          <p:nvPr/>
        </p:nvSpPr>
        <p:spPr>
          <a:xfrm>
            <a:off x="721762" y="2427634"/>
            <a:ext cx="6950822" cy="1872307"/>
          </a:xfrm>
          <a:prstGeom prst="rect">
            <a:avLst/>
          </a:prstGeom>
        </p:spPr>
        <p:txBody>
          <a:bodyPr lIns="0" tIns="0" rIns="0" bIns="0" rtlCol="0" anchor="t">
            <a:spAutoFit/>
          </a:bodyPr>
          <a:lstStyle/>
          <a:p>
            <a:pPr algn="ctr">
              <a:lnSpc>
                <a:spcPts val="7279"/>
              </a:lnSpc>
            </a:pPr>
            <a:r>
              <a:rPr lang="en-US" sz="5199" dirty="0" err="1">
                <a:solidFill>
                  <a:srgbClr val="000000"/>
                </a:solidFill>
                <a:latin typeface="Alata" charset="-94"/>
              </a:rPr>
              <a:t>Yerleştirme</a:t>
            </a:r>
            <a:r>
              <a:rPr lang="en-US" sz="5199" dirty="0">
                <a:solidFill>
                  <a:srgbClr val="000000"/>
                </a:solidFill>
                <a:latin typeface="Alata" charset="-94"/>
              </a:rPr>
              <a:t> </a:t>
            </a:r>
            <a:r>
              <a:rPr lang="en-US" sz="5199" dirty="0" err="1">
                <a:solidFill>
                  <a:srgbClr val="000000"/>
                </a:solidFill>
                <a:latin typeface="Alata" charset="-94"/>
              </a:rPr>
              <a:t>Puanı</a:t>
            </a:r>
            <a:r>
              <a:rPr lang="en-US" sz="5199" dirty="0">
                <a:solidFill>
                  <a:srgbClr val="000000"/>
                </a:solidFill>
                <a:latin typeface="Alata" charset="-94"/>
              </a:rPr>
              <a:t> </a:t>
            </a:r>
            <a:r>
              <a:rPr lang="en-US" sz="5199" dirty="0" err="1">
                <a:solidFill>
                  <a:srgbClr val="000000"/>
                </a:solidFill>
                <a:latin typeface="Alata" charset="-94"/>
              </a:rPr>
              <a:t>Hesaplama</a:t>
            </a:r>
            <a:endParaRPr lang="en-US" sz="5199" dirty="0">
              <a:solidFill>
                <a:srgbClr val="000000"/>
              </a:solidFill>
              <a:latin typeface="Alata" charset="-94"/>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sp>
        <p:nvSpPr>
          <p:cNvPr id="2" name="AutoShape 2"/>
          <p:cNvSpPr/>
          <p:nvPr/>
        </p:nvSpPr>
        <p:spPr>
          <a:xfrm>
            <a:off x="0" y="0"/>
            <a:ext cx="18516840" cy="2154518"/>
          </a:xfrm>
          <a:prstGeom prst="rect">
            <a:avLst/>
          </a:prstGeom>
          <a:solidFill>
            <a:srgbClr val="9DFAA0"/>
          </a:solidFill>
        </p:spPr>
      </p:sp>
      <p:pic>
        <p:nvPicPr>
          <p:cNvPr id="3" name="Picture 3"/>
          <p:cNvPicPr>
            <a:picLocks noChangeAspect="1"/>
          </p:cNvPicPr>
          <p:nvPr/>
        </p:nvPicPr>
        <p:blipFill>
          <a:blip r:embed="rId2"/>
          <a:srcRect t="1341" b="1341"/>
          <a:stretch>
            <a:fillRect/>
          </a:stretch>
        </p:blipFill>
        <p:spPr>
          <a:xfrm rot="5400000">
            <a:off x="8476489" y="3235344"/>
            <a:ext cx="1335023" cy="1474273"/>
          </a:xfrm>
          <a:prstGeom prst="rect">
            <a:avLst/>
          </a:prstGeom>
        </p:spPr>
      </p:pic>
      <p:pic>
        <p:nvPicPr>
          <p:cNvPr id="4" name="Picture 4"/>
          <p:cNvPicPr>
            <a:picLocks noChangeAspect="1"/>
          </p:cNvPicPr>
          <p:nvPr/>
        </p:nvPicPr>
        <p:blipFill>
          <a:blip r:embed="rId2"/>
          <a:srcRect t="1341" b="1341"/>
          <a:stretch>
            <a:fillRect/>
          </a:stretch>
        </p:blipFill>
        <p:spPr>
          <a:xfrm rot="5400000">
            <a:off x="8590908" y="5658872"/>
            <a:ext cx="1335023" cy="1474273"/>
          </a:xfrm>
          <a:prstGeom prst="rect">
            <a:avLst/>
          </a:prstGeom>
        </p:spPr>
      </p:pic>
      <p:pic>
        <p:nvPicPr>
          <p:cNvPr id="5" name="Picture 5"/>
          <p:cNvPicPr>
            <a:picLocks noChangeAspect="1"/>
          </p:cNvPicPr>
          <p:nvPr/>
        </p:nvPicPr>
        <p:blipFill>
          <a:blip r:embed="rId2"/>
          <a:srcRect t="1341" b="1341"/>
          <a:stretch>
            <a:fillRect/>
          </a:stretch>
        </p:blipFill>
        <p:spPr>
          <a:xfrm rot="5400000">
            <a:off x="8590908" y="7746449"/>
            <a:ext cx="1335023" cy="147427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2682317"/>
            <a:ext cx="7751757" cy="2461183"/>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3895" y="5272234"/>
            <a:ext cx="7751757" cy="24611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93238" y="7733417"/>
            <a:ext cx="7751757" cy="2461183"/>
          </a:xfrm>
          <a:prstGeom prst="rect">
            <a:avLst/>
          </a:prstGeom>
        </p:spPr>
      </p:pic>
      <p:sp>
        <p:nvSpPr>
          <p:cNvPr id="9" name="TextBox 9"/>
          <p:cNvSpPr txBox="1"/>
          <p:nvPr/>
        </p:nvSpPr>
        <p:spPr>
          <a:xfrm>
            <a:off x="1488331" y="8483585"/>
            <a:ext cx="5561572" cy="629838"/>
          </a:xfrm>
          <a:prstGeom prst="rect">
            <a:avLst/>
          </a:prstGeom>
        </p:spPr>
        <p:txBody>
          <a:bodyPr lIns="0" tIns="0" rIns="0" bIns="0" rtlCol="0" anchor="t">
            <a:spAutoFit/>
          </a:bodyPr>
          <a:lstStyle/>
          <a:p>
            <a:pPr algn="ctr">
              <a:lnSpc>
                <a:spcPts val="5180"/>
              </a:lnSpc>
              <a:spcBef>
                <a:spcPct val="0"/>
              </a:spcBef>
            </a:pPr>
            <a:r>
              <a:rPr lang="en-US" sz="3700" dirty="0">
                <a:solidFill>
                  <a:srgbClr val="000000"/>
                </a:solidFill>
                <a:latin typeface="Alata Bold"/>
              </a:rPr>
              <a:t>150 PUAN ÜZERİ ALANLAR</a:t>
            </a:r>
          </a:p>
        </p:txBody>
      </p:sp>
      <p:sp>
        <p:nvSpPr>
          <p:cNvPr id="10" name="TextBox 10"/>
          <p:cNvSpPr txBox="1"/>
          <p:nvPr/>
        </p:nvSpPr>
        <p:spPr>
          <a:xfrm>
            <a:off x="5647629" y="124232"/>
            <a:ext cx="7230171" cy="1800558"/>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Alata" charset="-94"/>
              </a:rPr>
              <a:t>YKS </a:t>
            </a:r>
            <a:r>
              <a:rPr lang="en-US" sz="5199" dirty="0" err="1">
                <a:solidFill>
                  <a:srgbClr val="000000"/>
                </a:solidFill>
                <a:latin typeface="Alata" charset="-94"/>
              </a:rPr>
              <a:t>Baraj</a:t>
            </a:r>
            <a:r>
              <a:rPr lang="en-US" sz="5199" dirty="0">
                <a:solidFill>
                  <a:srgbClr val="000000"/>
                </a:solidFill>
                <a:latin typeface="Alata" charset="-94"/>
              </a:rPr>
              <a:t> </a:t>
            </a:r>
            <a:r>
              <a:rPr lang="en-US" sz="5199" dirty="0" err="1">
                <a:solidFill>
                  <a:srgbClr val="000000"/>
                </a:solidFill>
                <a:latin typeface="Alata" charset="-94"/>
              </a:rPr>
              <a:t>Puanları</a:t>
            </a:r>
            <a:endParaRPr lang="en-US" sz="5199" dirty="0">
              <a:solidFill>
                <a:srgbClr val="000000"/>
              </a:solidFill>
              <a:latin typeface="Alata" charset="-94"/>
            </a:endParaRPr>
          </a:p>
          <a:p>
            <a:pPr algn="ctr">
              <a:lnSpc>
                <a:spcPts val="7279"/>
              </a:lnSpc>
            </a:pPr>
            <a:r>
              <a:rPr lang="en-US" sz="5199" dirty="0">
                <a:solidFill>
                  <a:srgbClr val="000000"/>
                </a:solidFill>
                <a:latin typeface="Alata" charset="-94"/>
              </a:rPr>
              <a:t>KAÇ PUAN ALMALI?</a:t>
            </a:r>
          </a:p>
        </p:txBody>
      </p:sp>
      <p:sp>
        <p:nvSpPr>
          <p:cNvPr id="11" name="TextBox 11"/>
          <p:cNvSpPr txBox="1"/>
          <p:nvPr/>
        </p:nvSpPr>
        <p:spPr>
          <a:xfrm>
            <a:off x="1178830" y="3333421"/>
            <a:ext cx="5691729" cy="1286982"/>
          </a:xfrm>
          <a:prstGeom prst="rect">
            <a:avLst/>
          </a:prstGeom>
        </p:spPr>
        <p:txBody>
          <a:bodyPr lIns="0" tIns="0" rIns="0" bIns="0" rtlCol="0" anchor="t">
            <a:spAutoFit/>
          </a:bodyPr>
          <a:lstStyle/>
          <a:p>
            <a:pPr algn="ctr">
              <a:lnSpc>
                <a:spcPts val="5180"/>
              </a:lnSpc>
            </a:pPr>
            <a:r>
              <a:rPr lang="en-US" sz="3700" dirty="0">
                <a:solidFill>
                  <a:srgbClr val="000000"/>
                </a:solidFill>
                <a:latin typeface="Alata Bold"/>
              </a:rPr>
              <a:t>200 PUAN ÜZERİ ALANLAR</a:t>
            </a:r>
          </a:p>
          <a:p>
            <a:pPr algn="ctr">
              <a:lnSpc>
                <a:spcPts val="5180"/>
              </a:lnSpc>
            </a:pPr>
            <a:endParaRPr lang="en-US" sz="3700" dirty="0">
              <a:solidFill>
                <a:srgbClr val="000000"/>
              </a:solidFill>
              <a:latin typeface="Alata Bold"/>
            </a:endParaRPr>
          </a:p>
        </p:txBody>
      </p:sp>
      <p:sp>
        <p:nvSpPr>
          <p:cNvPr id="12" name="TextBox 12"/>
          <p:cNvSpPr txBox="1"/>
          <p:nvPr/>
        </p:nvSpPr>
        <p:spPr>
          <a:xfrm>
            <a:off x="1308987" y="6003884"/>
            <a:ext cx="5561572" cy="629838"/>
          </a:xfrm>
          <a:prstGeom prst="rect">
            <a:avLst/>
          </a:prstGeom>
        </p:spPr>
        <p:txBody>
          <a:bodyPr lIns="0" tIns="0" rIns="0" bIns="0" rtlCol="0" anchor="t">
            <a:spAutoFit/>
          </a:bodyPr>
          <a:lstStyle/>
          <a:p>
            <a:pPr algn="ctr">
              <a:lnSpc>
                <a:spcPts val="5180"/>
              </a:lnSpc>
              <a:spcBef>
                <a:spcPct val="0"/>
              </a:spcBef>
            </a:pPr>
            <a:r>
              <a:rPr lang="en-US" sz="3700" dirty="0">
                <a:solidFill>
                  <a:srgbClr val="000000"/>
                </a:solidFill>
                <a:latin typeface="Alata Bold"/>
              </a:rPr>
              <a:t>180 PUAN ÜZERİ ALANLAR</a:t>
            </a:r>
          </a:p>
        </p:txBody>
      </p:sp>
      <p:sp>
        <p:nvSpPr>
          <p:cNvPr id="13" name="TextBox 13"/>
          <p:cNvSpPr txBox="1"/>
          <p:nvPr/>
        </p:nvSpPr>
        <p:spPr>
          <a:xfrm>
            <a:off x="10761779" y="2866081"/>
            <a:ext cx="4876714" cy="2221478"/>
          </a:xfrm>
          <a:prstGeom prst="rect">
            <a:avLst/>
          </a:prstGeom>
        </p:spPr>
        <p:txBody>
          <a:bodyPr lIns="0" tIns="0" rIns="0" bIns="0" rtlCol="0" anchor="t">
            <a:spAutoFit/>
          </a:bodyPr>
          <a:lstStyle/>
          <a:p>
            <a:pPr algn="ctr">
              <a:lnSpc>
                <a:spcPts val="3526"/>
              </a:lnSpc>
            </a:pPr>
            <a:r>
              <a:rPr lang="en-US" sz="2518" dirty="0">
                <a:solidFill>
                  <a:srgbClr val="000000"/>
                </a:solidFill>
                <a:latin typeface="Alata"/>
              </a:rPr>
              <a:t>TYT </a:t>
            </a:r>
            <a:r>
              <a:rPr lang="en-US" sz="2518" dirty="0" err="1">
                <a:solidFill>
                  <a:srgbClr val="000000"/>
                </a:solidFill>
                <a:latin typeface="Alata"/>
              </a:rPr>
              <a:t>puanından</a:t>
            </a:r>
            <a:r>
              <a:rPr lang="en-US" sz="2518" dirty="0">
                <a:solidFill>
                  <a:srgbClr val="000000"/>
                </a:solidFill>
                <a:latin typeface="Alata"/>
              </a:rPr>
              <a:t> 200 </a:t>
            </a:r>
            <a:r>
              <a:rPr lang="en-US" sz="2518" dirty="0" err="1">
                <a:solidFill>
                  <a:srgbClr val="000000"/>
                </a:solidFill>
                <a:latin typeface="Alata"/>
              </a:rPr>
              <a:t>puan</a:t>
            </a:r>
            <a:r>
              <a:rPr lang="en-US" sz="2518" dirty="0">
                <a:solidFill>
                  <a:srgbClr val="000000"/>
                </a:solidFill>
                <a:latin typeface="Alata"/>
              </a:rPr>
              <a:t> </a:t>
            </a:r>
            <a:r>
              <a:rPr lang="en-US" sz="2518" dirty="0" err="1">
                <a:solidFill>
                  <a:srgbClr val="000000"/>
                </a:solidFill>
                <a:latin typeface="Alata"/>
              </a:rPr>
              <a:t>ve</a:t>
            </a:r>
            <a:r>
              <a:rPr lang="en-US" sz="2518" dirty="0">
                <a:solidFill>
                  <a:srgbClr val="000000"/>
                </a:solidFill>
                <a:latin typeface="Alata"/>
              </a:rPr>
              <a:t> </a:t>
            </a:r>
            <a:r>
              <a:rPr lang="en-US" sz="2518" dirty="0" err="1">
                <a:solidFill>
                  <a:srgbClr val="000000"/>
                </a:solidFill>
                <a:latin typeface="Alata"/>
              </a:rPr>
              <a:t>üzeri</a:t>
            </a:r>
            <a:r>
              <a:rPr lang="en-US" sz="2518" dirty="0">
                <a:solidFill>
                  <a:srgbClr val="000000"/>
                </a:solidFill>
                <a:latin typeface="Alata"/>
              </a:rPr>
              <a:t> </a:t>
            </a:r>
            <a:r>
              <a:rPr lang="en-US" sz="2518" dirty="0" err="1">
                <a:solidFill>
                  <a:srgbClr val="000000"/>
                </a:solidFill>
                <a:latin typeface="Alata"/>
              </a:rPr>
              <a:t>alanlar</a:t>
            </a:r>
            <a:r>
              <a:rPr lang="en-US" sz="2518" dirty="0">
                <a:solidFill>
                  <a:srgbClr val="000000"/>
                </a:solidFill>
                <a:latin typeface="Alata"/>
              </a:rPr>
              <a:t>, </a:t>
            </a:r>
            <a:r>
              <a:rPr lang="en-US" sz="2518" dirty="0" err="1">
                <a:solidFill>
                  <a:srgbClr val="000000"/>
                </a:solidFill>
                <a:latin typeface="Alata"/>
              </a:rPr>
              <a:t>isterlerse</a:t>
            </a:r>
            <a:r>
              <a:rPr lang="en-US" sz="2518" dirty="0">
                <a:solidFill>
                  <a:srgbClr val="000000"/>
                </a:solidFill>
                <a:latin typeface="Alata"/>
              </a:rPr>
              <a:t>  </a:t>
            </a:r>
            <a:r>
              <a:rPr lang="en-US" sz="2518" dirty="0" err="1">
                <a:solidFill>
                  <a:srgbClr val="000000"/>
                </a:solidFill>
                <a:latin typeface="Alata"/>
              </a:rPr>
              <a:t>puanlarını</a:t>
            </a:r>
            <a:r>
              <a:rPr lang="en-US" sz="2518" dirty="0">
                <a:solidFill>
                  <a:srgbClr val="000000"/>
                </a:solidFill>
                <a:latin typeface="Alata"/>
              </a:rPr>
              <a:t> </a:t>
            </a:r>
            <a:r>
              <a:rPr lang="en-US" sz="2518" dirty="0" err="1">
                <a:solidFill>
                  <a:srgbClr val="000000"/>
                </a:solidFill>
                <a:latin typeface="Alata"/>
              </a:rPr>
              <a:t>bir</a:t>
            </a:r>
            <a:r>
              <a:rPr lang="en-US" sz="2518" dirty="0">
                <a:solidFill>
                  <a:srgbClr val="000000"/>
                </a:solidFill>
                <a:latin typeface="Alata"/>
              </a:rPr>
              <a:t> </a:t>
            </a:r>
            <a:r>
              <a:rPr lang="en-US" sz="2518" dirty="0" err="1">
                <a:solidFill>
                  <a:srgbClr val="000000"/>
                </a:solidFill>
                <a:latin typeface="Alata"/>
              </a:rPr>
              <a:t>sonraki</a:t>
            </a:r>
            <a:r>
              <a:rPr lang="en-US" sz="2518" dirty="0">
                <a:solidFill>
                  <a:srgbClr val="000000"/>
                </a:solidFill>
                <a:latin typeface="Alata"/>
              </a:rPr>
              <a:t> </a:t>
            </a:r>
            <a:r>
              <a:rPr lang="en-US" sz="2518" dirty="0" err="1">
                <a:solidFill>
                  <a:srgbClr val="000000"/>
                </a:solidFill>
                <a:latin typeface="Alata"/>
              </a:rPr>
              <a:t>yıl</a:t>
            </a:r>
            <a:r>
              <a:rPr lang="en-US" sz="2518" dirty="0">
                <a:solidFill>
                  <a:srgbClr val="000000"/>
                </a:solidFill>
                <a:latin typeface="Alata"/>
              </a:rPr>
              <a:t> </a:t>
            </a:r>
            <a:r>
              <a:rPr lang="en-US" sz="2518" dirty="0" err="1">
                <a:solidFill>
                  <a:srgbClr val="000000"/>
                </a:solidFill>
                <a:latin typeface="Alata"/>
              </a:rPr>
              <a:t>kullanabilecekler</a:t>
            </a:r>
            <a:r>
              <a:rPr lang="en-US" sz="2518" dirty="0">
                <a:solidFill>
                  <a:srgbClr val="000000"/>
                </a:solidFill>
                <a:latin typeface="Alata"/>
              </a:rPr>
              <a:t>.</a:t>
            </a:r>
          </a:p>
          <a:p>
            <a:pPr algn="ctr">
              <a:lnSpc>
                <a:spcPts val="3526"/>
              </a:lnSpc>
            </a:pPr>
            <a:endParaRPr lang="en-US" sz="2518" dirty="0">
              <a:solidFill>
                <a:srgbClr val="000000"/>
              </a:solidFill>
              <a:latin typeface="Alata"/>
            </a:endParaRPr>
          </a:p>
        </p:txBody>
      </p:sp>
      <p:sp>
        <p:nvSpPr>
          <p:cNvPr id="14" name="TextBox 14"/>
          <p:cNvSpPr txBox="1"/>
          <p:nvPr/>
        </p:nvSpPr>
        <p:spPr>
          <a:xfrm>
            <a:off x="10761779" y="5208078"/>
            <a:ext cx="5171006" cy="2221451"/>
          </a:xfrm>
          <a:prstGeom prst="rect">
            <a:avLst/>
          </a:prstGeom>
        </p:spPr>
        <p:txBody>
          <a:bodyPr lIns="0" tIns="0" rIns="0" bIns="0" rtlCol="0" anchor="t">
            <a:spAutoFit/>
          </a:bodyPr>
          <a:lstStyle/>
          <a:p>
            <a:pPr algn="ctr">
              <a:lnSpc>
                <a:spcPts val="3528"/>
              </a:lnSpc>
            </a:pPr>
            <a:r>
              <a:rPr lang="en-US" sz="2520">
                <a:solidFill>
                  <a:srgbClr val="000000"/>
                </a:solidFill>
                <a:latin typeface="Alata"/>
              </a:rPr>
              <a:t>Sözel, Sayısal, Eşit Ağırlık ve Dil puan türlerinde 180 puan ve üzeri alanlar LİSANS programlarını tercih edebilecekler..</a:t>
            </a:r>
          </a:p>
          <a:p>
            <a:pPr algn="ctr">
              <a:lnSpc>
                <a:spcPts val="3528"/>
              </a:lnSpc>
            </a:pPr>
            <a:endParaRPr lang="en-US" sz="2520">
              <a:solidFill>
                <a:srgbClr val="000000"/>
              </a:solidFill>
              <a:latin typeface="Alata"/>
            </a:endParaRPr>
          </a:p>
        </p:txBody>
      </p:sp>
      <p:sp>
        <p:nvSpPr>
          <p:cNvPr id="15" name="TextBox 15"/>
          <p:cNvSpPr txBox="1"/>
          <p:nvPr/>
        </p:nvSpPr>
        <p:spPr>
          <a:xfrm>
            <a:off x="10960531" y="7381904"/>
            <a:ext cx="4972254" cy="3116584"/>
          </a:xfrm>
          <a:prstGeom prst="rect">
            <a:avLst/>
          </a:prstGeom>
        </p:spPr>
        <p:txBody>
          <a:bodyPr lIns="0" tIns="0" rIns="0" bIns="0" rtlCol="0" anchor="t">
            <a:spAutoFit/>
          </a:bodyPr>
          <a:lstStyle/>
          <a:p>
            <a:pPr algn="ctr">
              <a:lnSpc>
                <a:spcPts val="3528"/>
              </a:lnSpc>
            </a:pPr>
            <a:r>
              <a:rPr lang="en-US" sz="2520">
                <a:solidFill>
                  <a:srgbClr val="000000"/>
                </a:solidFill>
                <a:latin typeface="Alata"/>
              </a:rPr>
              <a:t>TYT testinden 150 puan ve üzeri alanlar 2. oturum (Alan Yeterlilik Testi) sınavına girme ve ÖNLİSANS ve ÖZEL YETENEK SINAVI ile öğrenci alan bölümleri tercih etme hakkı elde edecek.</a:t>
            </a:r>
          </a:p>
          <a:p>
            <a:pPr algn="ctr">
              <a:lnSpc>
                <a:spcPts val="3528"/>
              </a:lnSpc>
            </a:pPr>
            <a:endParaRPr lang="en-US" sz="2520">
              <a:solidFill>
                <a:srgbClr val="000000"/>
              </a:solidFill>
              <a:latin typeface="Alat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783869"/>
          </a:xfrm>
          <a:prstGeom prst="rect">
            <a:avLst/>
          </a:prstGeom>
          <a:solidFill>
            <a:srgbClr val="FFD232"/>
          </a:solidFill>
        </p:spPr>
      </p:sp>
      <p:grpSp>
        <p:nvGrpSpPr>
          <p:cNvPr id="3" name="Group 3"/>
          <p:cNvGrpSpPr/>
          <p:nvPr/>
        </p:nvGrpSpPr>
        <p:grpSpPr>
          <a:xfrm>
            <a:off x="1605223" y="2031931"/>
            <a:ext cx="6058782" cy="2806545"/>
            <a:chOff x="0" y="0"/>
            <a:chExt cx="5869940" cy="2719070"/>
          </a:xfrm>
        </p:grpSpPr>
        <p:sp>
          <p:nvSpPr>
            <p:cNvPr id="4" name="Freeform 4"/>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EB8208"/>
            </a:solidFill>
          </p:spPr>
        </p:sp>
        <p:sp>
          <p:nvSpPr>
            <p:cNvPr id="5" name="Freeform 5"/>
            <p:cNvSpPr/>
            <p:nvPr/>
          </p:nvSpPr>
          <p:spPr>
            <a:xfrm>
              <a:off x="0" y="450850"/>
              <a:ext cx="5869940" cy="2269490"/>
            </a:xfrm>
            <a:custGeom>
              <a:avLst/>
              <a:gdLst/>
              <a:ahLst/>
              <a:cxnLst/>
              <a:rect l="l" t="t" r="r" b="b"/>
              <a:pathLst>
                <a:path w="5869940" h="2269490">
                  <a:moveTo>
                    <a:pt x="5280660" y="0"/>
                  </a:moveTo>
                  <a:lnTo>
                    <a:pt x="0" y="0"/>
                  </a:lnTo>
                  <a:lnTo>
                    <a:pt x="0" y="2269490"/>
                  </a:lnTo>
                  <a:lnTo>
                    <a:pt x="5280660" y="2269490"/>
                  </a:lnTo>
                  <a:lnTo>
                    <a:pt x="5280660" y="2268220"/>
                  </a:lnTo>
                  <a:lnTo>
                    <a:pt x="5869940" y="1134110"/>
                  </a:lnTo>
                  <a:close/>
                </a:path>
              </a:pathLst>
            </a:custGeom>
            <a:solidFill>
              <a:srgbClr val="FF9E2E"/>
            </a:solidFill>
          </p:spPr>
        </p:sp>
      </p:grpSp>
      <p:sp>
        <p:nvSpPr>
          <p:cNvPr id="6" name="TextBox 6"/>
          <p:cNvSpPr txBox="1"/>
          <p:nvPr/>
        </p:nvSpPr>
        <p:spPr>
          <a:xfrm>
            <a:off x="5946873" y="-133325"/>
            <a:ext cx="5757348" cy="1917194"/>
          </a:xfrm>
          <a:prstGeom prst="rect">
            <a:avLst/>
          </a:prstGeom>
        </p:spPr>
        <p:txBody>
          <a:bodyPr lIns="0" tIns="0" rIns="0" bIns="0" rtlCol="0" anchor="t">
            <a:spAutoFit/>
          </a:bodyPr>
          <a:lstStyle/>
          <a:p>
            <a:pPr algn="ctr">
              <a:lnSpc>
                <a:spcPts val="8773"/>
              </a:lnSpc>
            </a:pPr>
            <a:r>
              <a:rPr lang="en-US" sz="6266" dirty="0">
                <a:solidFill>
                  <a:srgbClr val="000000"/>
                </a:solidFill>
                <a:latin typeface="Abril Fatface"/>
              </a:rPr>
              <a:t>PUAN TÜRLERİ</a:t>
            </a:r>
          </a:p>
          <a:p>
            <a:pPr algn="ctr">
              <a:lnSpc>
                <a:spcPts val="6673"/>
              </a:lnSpc>
            </a:pPr>
            <a:r>
              <a:rPr lang="en-US" sz="4766" dirty="0">
                <a:solidFill>
                  <a:srgbClr val="000000"/>
                </a:solidFill>
                <a:latin typeface="Abril Fatface"/>
              </a:rPr>
              <a:t>-ORANLAR-</a:t>
            </a:r>
          </a:p>
        </p:txBody>
      </p:sp>
      <p:grpSp>
        <p:nvGrpSpPr>
          <p:cNvPr id="7" name="Group 7"/>
          <p:cNvGrpSpPr/>
          <p:nvPr/>
        </p:nvGrpSpPr>
        <p:grpSpPr>
          <a:xfrm>
            <a:off x="1605223" y="6110282"/>
            <a:ext cx="6058782" cy="2806545"/>
            <a:chOff x="0" y="0"/>
            <a:chExt cx="5869940" cy="2719070"/>
          </a:xfrm>
        </p:grpSpPr>
        <p:sp>
          <p:nvSpPr>
            <p:cNvPr id="8" name="Freeform 8"/>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9AA7B2"/>
            </a:solidFill>
          </p:spPr>
        </p:sp>
        <p:sp>
          <p:nvSpPr>
            <p:cNvPr id="9" name="Freeform 9"/>
            <p:cNvSpPr/>
            <p:nvPr/>
          </p:nvSpPr>
          <p:spPr>
            <a:xfrm>
              <a:off x="0" y="450850"/>
              <a:ext cx="5869940" cy="2269490"/>
            </a:xfrm>
            <a:custGeom>
              <a:avLst/>
              <a:gdLst/>
              <a:ahLst/>
              <a:cxnLst/>
              <a:rect l="l" t="t" r="r" b="b"/>
              <a:pathLst>
                <a:path w="5869940" h="2269490">
                  <a:moveTo>
                    <a:pt x="5280660" y="0"/>
                  </a:moveTo>
                  <a:lnTo>
                    <a:pt x="0" y="0"/>
                  </a:lnTo>
                  <a:lnTo>
                    <a:pt x="0" y="2269490"/>
                  </a:lnTo>
                  <a:lnTo>
                    <a:pt x="5280660" y="2269490"/>
                  </a:lnTo>
                  <a:lnTo>
                    <a:pt x="5280660" y="2268220"/>
                  </a:lnTo>
                  <a:lnTo>
                    <a:pt x="5869940" y="1134110"/>
                  </a:lnTo>
                  <a:close/>
                </a:path>
              </a:pathLst>
            </a:custGeom>
            <a:solidFill>
              <a:srgbClr val="9AA7B2"/>
            </a:solidFill>
          </p:spPr>
        </p:sp>
      </p:grpSp>
      <p:grpSp>
        <p:nvGrpSpPr>
          <p:cNvPr id="10" name="Group 10"/>
          <p:cNvGrpSpPr/>
          <p:nvPr/>
        </p:nvGrpSpPr>
        <p:grpSpPr>
          <a:xfrm>
            <a:off x="10536796" y="6110282"/>
            <a:ext cx="5954074" cy="2758043"/>
            <a:chOff x="0" y="0"/>
            <a:chExt cx="5869940" cy="2719070"/>
          </a:xfrm>
        </p:grpSpPr>
        <p:sp>
          <p:nvSpPr>
            <p:cNvPr id="11" name="Freeform 11"/>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5757"/>
            </a:solidFill>
          </p:spPr>
        </p:sp>
        <p:sp>
          <p:nvSpPr>
            <p:cNvPr id="12" name="Freeform 12"/>
            <p:cNvSpPr/>
            <p:nvPr/>
          </p:nvSpPr>
          <p:spPr>
            <a:xfrm>
              <a:off x="0" y="450850"/>
              <a:ext cx="5869940" cy="2269490"/>
            </a:xfrm>
            <a:custGeom>
              <a:avLst/>
              <a:gdLst/>
              <a:ahLst/>
              <a:cxnLst/>
              <a:rect l="l" t="t" r="r" b="b"/>
              <a:pathLst>
                <a:path w="5869940" h="2269490">
                  <a:moveTo>
                    <a:pt x="5280660" y="0"/>
                  </a:moveTo>
                  <a:lnTo>
                    <a:pt x="0" y="0"/>
                  </a:lnTo>
                  <a:lnTo>
                    <a:pt x="0" y="2269490"/>
                  </a:lnTo>
                  <a:lnTo>
                    <a:pt x="5280660" y="2269490"/>
                  </a:lnTo>
                  <a:lnTo>
                    <a:pt x="5280660" y="2268220"/>
                  </a:lnTo>
                  <a:lnTo>
                    <a:pt x="5869940" y="1134110"/>
                  </a:lnTo>
                  <a:close/>
                </a:path>
              </a:pathLst>
            </a:custGeom>
            <a:solidFill>
              <a:srgbClr val="FF5757"/>
            </a:solidFill>
          </p:spPr>
        </p:sp>
      </p:grpSp>
      <p:grpSp>
        <p:nvGrpSpPr>
          <p:cNvPr id="13" name="Group 13"/>
          <p:cNvGrpSpPr/>
          <p:nvPr/>
        </p:nvGrpSpPr>
        <p:grpSpPr>
          <a:xfrm>
            <a:off x="10491548" y="2035222"/>
            <a:ext cx="6044570" cy="2799962"/>
            <a:chOff x="0" y="0"/>
            <a:chExt cx="5869940" cy="2719070"/>
          </a:xfrm>
        </p:grpSpPr>
        <p:sp>
          <p:nvSpPr>
            <p:cNvPr id="14" name="Freeform 14"/>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9DFAA0"/>
            </a:solidFill>
          </p:spPr>
        </p:sp>
        <p:sp>
          <p:nvSpPr>
            <p:cNvPr id="15" name="Freeform 15"/>
            <p:cNvSpPr/>
            <p:nvPr/>
          </p:nvSpPr>
          <p:spPr>
            <a:xfrm>
              <a:off x="0" y="450850"/>
              <a:ext cx="5869940" cy="2269490"/>
            </a:xfrm>
            <a:custGeom>
              <a:avLst/>
              <a:gdLst/>
              <a:ahLst/>
              <a:cxnLst/>
              <a:rect l="l" t="t" r="r" b="b"/>
              <a:pathLst>
                <a:path w="5869940" h="2269490">
                  <a:moveTo>
                    <a:pt x="5280660" y="0"/>
                  </a:moveTo>
                  <a:lnTo>
                    <a:pt x="0" y="0"/>
                  </a:lnTo>
                  <a:lnTo>
                    <a:pt x="0" y="2269490"/>
                  </a:lnTo>
                  <a:lnTo>
                    <a:pt x="5280660" y="2269490"/>
                  </a:lnTo>
                  <a:lnTo>
                    <a:pt x="5280660" y="2268220"/>
                  </a:lnTo>
                  <a:lnTo>
                    <a:pt x="5869940" y="1134110"/>
                  </a:lnTo>
                  <a:close/>
                </a:path>
              </a:pathLst>
            </a:custGeom>
            <a:solidFill>
              <a:srgbClr val="9DFAA0"/>
            </a:solidFill>
          </p:spPr>
        </p:sp>
      </p:grpSp>
      <p:sp>
        <p:nvSpPr>
          <p:cNvPr id="16" name="TextBox 16"/>
          <p:cNvSpPr txBox="1"/>
          <p:nvPr/>
        </p:nvSpPr>
        <p:spPr>
          <a:xfrm>
            <a:off x="2130634" y="2558043"/>
            <a:ext cx="2673359" cy="604847"/>
          </a:xfrm>
          <a:prstGeom prst="rect">
            <a:avLst/>
          </a:prstGeom>
        </p:spPr>
        <p:txBody>
          <a:bodyPr lIns="0" tIns="0" rIns="0" bIns="0" rtlCol="0" anchor="t">
            <a:spAutoFit/>
          </a:bodyPr>
          <a:lstStyle/>
          <a:p>
            <a:pPr algn="ctr">
              <a:lnSpc>
                <a:spcPts val="4984"/>
              </a:lnSpc>
            </a:pPr>
            <a:r>
              <a:rPr lang="en-US" sz="3560">
                <a:solidFill>
                  <a:srgbClr val="000000"/>
                </a:solidFill>
                <a:latin typeface="Alata"/>
              </a:rPr>
              <a:t>SÖZEL PUAN </a:t>
            </a:r>
          </a:p>
        </p:txBody>
      </p:sp>
      <p:sp>
        <p:nvSpPr>
          <p:cNvPr id="17" name="TextBox 17"/>
          <p:cNvSpPr txBox="1"/>
          <p:nvPr/>
        </p:nvSpPr>
        <p:spPr>
          <a:xfrm>
            <a:off x="11145961" y="2558043"/>
            <a:ext cx="2968986" cy="604847"/>
          </a:xfrm>
          <a:prstGeom prst="rect">
            <a:avLst/>
          </a:prstGeom>
        </p:spPr>
        <p:txBody>
          <a:bodyPr lIns="0" tIns="0" rIns="0" bIns="0" rtlCol="0" anchor="t">
            <a:spAutoFit/>
          </a:bodyPr>
          <a:lstStyle/>
          <a:p>
            <a:pPr algn="ctr">
              <a:lnSpc>
                <a:spcPts val="4983"/>
              </a:lnSpc>
            </a:pPr>
            <a:r>
              <a:rPr lang="en-US" sz="3559">
                <a:solidFill>
                  <a:srgbClr val="000000"/>
                </a:solidFill>
                <a:latin typeface="Alata"/>
              </a:rPr>
              <a:t>SAYISAL PUAN</a:t>
            </a:r>
          </a:p>
        </p:txBody>
      </p:sp>
      <p:sp>
        <p:nvSpPr>
          <p:cNvPr id="18" name="TextBox 18"/>
          <p:cNvSpPr txBox="1"/>
          <p:nvPr/>
        </p:nvSpPr>
        <p:spPr>
          <a:xfrm>
            <a:off x="1807542" y="6760406"/>
            <a:ext cx="3747616" cy="604939"/>
          </a:xfrm>
          <a:prstGeom prst="rect">
            <a:avLst/>
          </a:prstGeom>
        </p:spPr>
        <p:txBody>
          <a:bodyPr lIns="0" tIns="0" rIns="0" bIns="0" rtlCol="0" anchor="t">
            <a:spAutoFit/>
          </a:bodyPr>
          <a:lstStyle/>
          <a:p>
            <a:pPr algn="ctr">
              <a:lnSpc>
                <a:spcPts val="4978"/>
              </a:lnSpc>
            </a:pPr>
            <a:r>
              <a:rPr lang="en-US" sz="3556">
                <a:solidFill>
                  <a:srgbClr val="000000"/>
                </a:solidFill>
                <a:latin typeface="Alata"/>
              </a:rPr>
              <a:t>EŞİT AĞIRLIK</a:t>
            </a:r>
          </a:p>
        </p:txBody>
      </p:sp>
      <p:sp>
        <p:nvSpPr>
          <p:cNvPr id="19" name="TextBox 19"/>
          <p:cNvSpPr txBox="1"/>
          <p:nvPr/>
        </p:nvSpPr>
        <p:spPr>
          <a:xfrm>
            <a:off x="11202059" y="6760499"/>
            <a:ext cx="2912888" cy="641201"/>
          </a:xfrm>
          <a:prstGeom prst="rect">
            <a:avLst/>
          </a:prstGeom>
        </p:spPr>
        <p:txBody>
          <a:bodyPr wrap="square" lIns="0" tIns="0" rIns="0" bIns="0" rtlCol="0" anchor="t">
            <a:spAutoFit/>
          </a:bodyPr>
          <a:lstStyle/>
          <a:p>
            <a:pPr algn="ctr">
              <a:lnSpc>
                <a:spcPts val="4984"/>
              </a:lnSpc>
            </a:pPr>
            <a:r>
              <a:rPr lang="en-US" sz="3560" dirty="0">
                <a:solidFill>
                  <a:srgbClr val="000000"/>
                </a:solidFill>
                <a:latin typeface="Alata"/>
              </a:rPr>
              <a:t>DİL PUANI</a:t>
            </a:r>
          </a:p>
        </p:txBody>
      </p:sp>
      <p:sp>
        <p:nvSpPr>
          <p:cNvPr id="20" name="TextBox 20"/>
          <p:cNvSpPr txBox="1"/>
          <p:nvPr/>
        </p:nvSpPr>
        <p:spPr>
          <a:xfrm>
            <a:off x="1807542" y="3397103"/>
            <a:ext cx="4139332" cy="1612506"/>
          </a:xfrm>
          <a:prstGeom prst="rect">
            <a:avLst/>
          </a:prstGeom>
        </p:spPr>
        <p:txBody>
          <a:bodyPr lIns="0" tIns="0" rIns="0" bIns="0" rtlCol="0" anchor="t">
            <a:spAutoFit/>
          </a:bodyPr>
          <a:lstStyle/>
          <a:p>
            <a:pPr>
              <a:lnSpc>
                <a:spcPts val="2379"/>
              </a:lnSpc>
            </a:pPr>
            <a:r>
              <a:rPr lang="en-US" sz="1699">
                <a:solidFill>
                  <a:srgbClr val="000000"/>
                </a:solidFill>
                <a:latin typeface="Alata"/>
              </a:rPr>
              <a:t>Temel Yeterlilik Testi %40</a:t>
            </a:r>
          </a:p>
          <a:p>
            <a:pPr>
              <a:lnSpc>
                <a:spcPts val="2379"/>
              </a:lnSpc>
            </a:pPr>
            <a:r>
              <a:rPr lang="en-US" sz="1699">
                <a:solidFill>
                  <a:srgbClr val="000000"/>
                </a:solidFill>
                <a:latin typeface="Alata"/>
              </a:rPr>
              <a:t>Türk Dili ve Edebiyatı – Sosyal Bilimler-1 Testi % 30</a:t>
            </a:r>
          </a:p>
          <a:p>
            <a:pPr>
              <a:lnSpc>
                <a:spcPts val="2379"/>
              </a:lnSpc>
            </a:pPr>
            <a:r>
              <a:rPr lang="en-US" sz="1699">
                <a:solidFill>
                  <a:srgbClr val="000000"/>
                </a:solidFill>
                <a:latin typeface="Alata"/>
              </a:rPr>
              <a:t> Sosyal Bilimler-2 Testi %30</a:t>
            </a:r>
          </a:p>
          <a:p>
            <a:pPr algn="ctr">
              <a:lnSpc>
                <a:spcPts val="3577"/>
              </a:lnSpc>
            </a:pPr>
            <a:endParaRPr lang="en-US" sz="1699">
              <a:solidFill>
                <a:srgbClr val="000000"/>
              </a:solidFill>
              <a:latin typeface="Alata"/>
            </a:endParaRPr>
          </a:p>
        </p:txBody>
      </p:sp>
      <p:sp>
        <p:nvSpPr>
          <p:cNvPr id="21" name="TextBox 21"/>
          <p:cNvSpPr txBox="1"/>
          <p:nvPr/>
        </p:nvSpPr>
        <p:spPr>
          <a:xfrm>
            <a:off x="1807542" y="7475454"/>
            <a:ext cx="5418556" cy="1175803"/>
          </a:xfrm>
          <a:prstGeom prst="rect">
            <a:avLst/>
          </a:prstGeom>
        </p:spPr>
        <p:txBody>
          <a:bodyPr lIns="0" tIns="0" rIns="0" bIns="0" rtlCol="0" anchor="t">
            <a:spAutoFit/>
          </a:bodyPr>
          <a:lstStyle/>
          <a:p>
            <a:pPr>
              <a:lnSpc>
                <a:spcPts val="2380"/>
              </a:lnSpc>
            </a:pPr>
            <a:r>
              <a:rPr lang="en-US" sz="1700">
                <a:solidFill>
                  <a:srgbClr val="000000"/>
                </a:solidFill>
                <a:latin typeface="Alata"/>
              </a:rPr>
              <a:t>Temel Yeterlilik Testi %40 </a:t>
            </a:r>
          </a:p>
          <a:p>
            <a:pPr>
              <a:lnSpc>
                <a:spcPts val="2380"/>
              </a:lnSpc>
            </a:pPr>
            <a:r>
              <a:rPr lang="en-US" sz="1700">
                <a:solidFill>
                  <a:srgbClr val="000000"/>
                </a:solidFill>
                <a:latin typeface="Alata"/>
              </a:rPr>
              <a:t>Matematik Testi % 30</a:t>
            </a:r>
          </a:p>
          <a:p>
            <a:pPr>
              <a:lnSpc>
                <a:spcPts val="2380"/>
              </a:lnSpc>
            </a:pPr>
            <a:r>
              <a:rPr lang="en-US" sz="1700">
                <a:solidFill>
                  <a:srgbClr val="000000"/>
                </a:solidFill>
                <a:latin typeface="Alata"/>
              </a:rPr>
              <a:t>Türk Dili ve Edebiyatı – Sosyal Bilimler-1 Testi  %30</a:t>
            </a:r>
          </a:p>
          <a:p>
            <a:pPr>
              <a:lnSpc>
                <a:spcPts val="2380"/>
              </a:lnSpc>
            </a:pPr>
            <a:endParaRPr lang="en-US" sz="1700">
              <a:solidFill>
                <a:srgbClr val="000000"/>
              </a:solidFill>
              <a:latin typeface="Alata"/>
            </a:endParaRPr>
          </a:p>
        </p:txBody>
      </p:sp>
      <p:sp>
        <p:nvSpPr>
          <p:cNvPr id="22" name="TextBox 22"/>
          <p:cNvSpPr txBox="1"/>
          <p:nvPr/>
        </p:nvSpPr>
        <p:spPr>
          <a:xfrm>
            <a:off x="10830107" y="3473836"/>
            <a:ext cx="5231748" cy="1459040"/>
          </a:xfrm>
          <a:prstGeom prst="rect">
            <a:avLst/>
          </a:prstGeom>
        </p:spPr>
        <p:txBody>
          <a:bodyPr lIns="0" tIns="0" rIns="0" bIns="0" rtlCol="0" anchor="t">
            <a:spAutoFit/>
          </a:bodyPr>
          <a:lstStyle/>
          <a:p>
            <a:pPr>
              <a:lnSpc>
                <a:spcPts val="2380"/>
              </a:lnSpc>
            </a:pPr>
            <a:r>
              <a:rPr lang="en-US" sz="1700">
                <a:solidFill>
                  <a:srgbClr val="000000"/>
                </a:solidFill>
                <a:latin typeface="Alata"/>
              </a:rPr>
              <a:t>Temel Yeterlilik Testi %40 </a:t>
            </a:r>
          </a:p>
          <a:p>
            <a:pPr>
              <a:lnSpc>
                <a:spcPts val="2380"/>
              </a:lnSpc>
            </a:pPr>
            <a:r>
              <a:rPr lang="en-US" sz="1700">
                <a:solidFill>
                  <a:srgbClr val="000000"/>
                </a:solidFill>
                <a:latin typeface="Alata"/>
              </a:rPr>
              <a:t>Matematik Testi % 30</a:t>
            </a:r>
          </a:p>
          <a:p>
            <a:pPr>
              <a:lnSpc>
                <a:spcPts val="2380"/>
              </a:lnSpc>
            </a:pPr>
            <a:r>
              <a:rPr lang="en-US" sz="1700">
                <a:solidFill>
                  <a:srgbClr val="000000"/>
                </a:solidFill>
                <a:latin typeface="Alata"/>
              </a:rPr>
              <a:t> Fen Bilimleri Testi %30</a:t>
            </a:r>
          </a:p>
          <a:p>
            <a:pPr algn="ctr">
              <a:lnSpc>
                <a:spcPts val="4759"/>
              </a:lnSpc>
            </a:pPr>
            <a:endParaRPr lang="en-US" sz="1700">
              <a:solidFill>
                <a:srgbClr val="000000"/>
              </a:solidFill>
              <a:latin typeface="Alata"/>
            </a:endParaRPr>
          </a:p>
        </p:txBody>
      </p:sp>
      <p:sp>
        <p:nvSpPr>
          <p:cNvPr id="23" name="TextBox 23"/>
          <p:cNvSpPr txBox="1"/>
          <p:nvPr/>
        </p:nvSpPr>
        <p:spPr>
          <a:xfrm>
            <a:off x="10830107" y="7029538"/>
            <a:ext cx="3600693" cy="1770853"/>
          </a:xfrm>
          <a:prstGeom prst="rect">
            <a:avLst/>
          </a:prstGeom>
        </p:spPr>
        <p:txBody>
          <a:bodyPr lIns="0" tIns="0" rIns="0" bIns="0" rtlCol="0" anchor="t">
            <a:spAutoFit/>
          </a:bodyPr>
          <a:lstStyle/>
          <a:p>
            <a:pPr algn="ctr">
              <a:lnSpc>
                <a:spcPts val="4759"/>
              </a:lnSpc>
            </a:pPr>
            <a:endParaRPr dirty="0"/>
          </a:p>
          <a:p>
            <a:pPr>
              <a:lnSpc>
                <a:spcPts val="2380"/>
              </a:lnSpc>
            </a:pPr>
            <a:r>
              <a:rPr lang="en-US" sz="1700" dirty="0" err="1">
                <a:solidFill>
                  <a:srgbClr val="000000"/>
                </a:solidFill>
                <a:latin typeface="Alata"/>
              </a:rPr>
              <a:t>Temel</a:t>
            </a:r>
            <a:r>
              <a:rPr lang="en-US" sz="1700" dirty="0">
                <a:solidFill>
                  <a:srgbClr val="000000"/>
                </a:solidFill>
                <a:latin typeface="Alata"/>
              </a:rPr>
              <a:t> </a:t>
            </a:r>
            <a:r>
              <a:rPr lang="en-US" sz="1700" dirty="0" err="1">
                <a:solidFill>
                  <a:srgbClr val="000000"/>
                </a:solidFill>
                <a:latin typeface="Alata"/>
              </a:rPr>
              <a:t>Yeterlilik</a:t>
            </a:r>
            <a:r>
              <a:rPr lang="en-US" sz="1700" dirty="0">
                <a:solidFill>
                  <a:srgbClr val="000000"/>
                </a:solidFill>
                <a:latin typeface="Alata"/>
              </a:rPr>
              <a:t> </a:t>
            </a:r>
            <a:r>
              <a:rPr lang="en-US" sz="1700" dirty="0" err="1">
                <a:solidFill>
                  <a:srgbClr val="000000"/>
                </a:solidFill>
                <a:latin typeface="Alata"/>
              </a:rPr>
              <a:t>Testi</a:t>
            </a:r>
            <a:r>
              <a:rPr lang="en-US" sz="1700" dirty="0">
                <a:solidFill>
                  <a:srgbClr val="000000"/>
                </a:solidFill>
                <a:latin typeface="Alata"/>
              </a:rPr>
              <a:t> %40 </a:t>
            </a:r>
          </a:p>
          <a:p>
            <a:pPr>
              <a:lnSpc>
                <a:spcPts val="2380"/>
              </a:lnSpc>
            </a:pPr>
            <a:r>
              <a:rPr lang="en-US" sz="1700" dirty="0" err="1">
                <a:solidFill>
                  <a:srgbClr val="000000"/>
                </a:solidFill>
                <a:latin typeface="Alata"/>
              </a:rPr>
              <a:t>Yabancı</a:t>
            </a:r>
            <a:r>
              <a:rPr lang="en-US" sz="1700" dirty="0">
                <a:solidFill>
                  <a:srgbClr val="000000"/>
                </a:solidFill>
                <a:latin typeface="Alata"/>
              </a:rPr>
              <a:t> </a:t>
            </a:r>
            <a:r>
              <a:rPr lang="en-US" sz="1700" dirty="0" err="1">
                <a:solidFill>
                  <a:srgbClr val="000000"/>
                </a:solidFill>
                <a:latin typeface="Alata"/>
              </a:rPr>
              <a:t>Dil</a:t>
            </a:r>
            <a:r>
              <a:rPr lang="en-US" sz="1700" dirty="0">
                <a:solidFill>
                  <a:srgbClr val="000000"/>
                </a:solidFill>
                <a:latin typeface="Alata"/>
              </a:rPr>
              <a:t> </a:t>
            </a:r>
            <a:r>
              <a:rPr lang="en-US" sz="1700" dirty="0" err="1">
                <a:solidFill>
                  <a:srgbClr val="000000"/>
                </a:solidFill>
                <a:latin typeface="Alata"/>
              </a:rPr>
              <a:t>Testi</a:t>
            </a:r>
            <a:r>
              <a:rPr lang="en-US" sz="1700" dirty="0">
                <a:solidFill>
                  <a:srgbClr val="000000"/>
                </a:solidFill>
                <a:latin typeface="Alata"/>
              </a:rPr>
              <a:t> % 60</a:t>
            </a:r>
          </a:p>
          <a:p>
            <a:pPr algn="ctr">
              <a:lnSpc>
                <a:spcPts val="4759"/>
              </a:lnSpc>
            </a:pPr>
            <a:endParaRPr lang="en-US" sz="1700" dirty="0">
              <a:solidFill>
                <a:srgbClr val="000000"/>
              </a:solidFill>
              <a:latin typeface="Alat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397943" y="772516"/>
            <a:ext cx="13096479" cy="4706259"/>
          </a:xfrm>
          <a:prstGeom prst="rect">
            <a:avLst/>
          </a:prstGeom>
        </p:spPr>
      </p:pic>
      <p:pic>
        <p:nvPicPr>
          <p:cNvPr id="3" name="Picture 3"/>
          <p:cNvPicPr>
            <a:picLocks noChangeAspect="1"/>
          </p:cNvPicPr>
          <p:nvPr/>
        </p:nvPicPr>
        <p:blipFill>
          <a:blip r:embed="rId3"/>
          <a:srcRect/>
          <a:stretch>
            <a:fillRect/>
          </a:stretch>
        </p:blipFill>
        <p:spPr>
          <a:xfrm>
            <a:off x="2397943" y="5855726"/>
            <a:ext cx="13096479" cy="368648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50169" y="912650"/>
            <a:ext cx="12851872" cy="4230850"/>
          </a:xfrm>
          <a:prstGeom prst="rect">
            <a:avLst/>
          </a:prstGeom>
        </p:spPr>
      </p:pic>
      <p:pic>
        <p:nvPicPr>
          <p:cNvPr id="3" name="Picture 3"/>
          <p:cNvPicPr>
            <a:picLocks noChangeAspect="1"/>
          </p:cNvPicPr>
          <p:nvPr/>
        </p:nvPicPr>
        <p:blipFill>
          <a:blip r:embed="rId3"/>
          <a:srcRect/>
          <a:stretch>
            <a:fillRect/>
          </a:stretch>
        </p:blipFill>
        <p:spPr>
          <a:xfrm>
            <a:off x="2450169" y="5541812"/>
            <a:ext cx="12780420" cy="408502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3286934" y="342890"/>
            <a:ext cx="13357121" cy="2024326"/>
          </a:xfrm>
          <a:prstGeom prst="rect">
            <a:avLst/>
          </a:prstGeom>
        </p:spPr>
        <p:txBody>
          <a:bodyPr lIns="0" tIns="0" rIns="0" bIns="0" rtlCol="0" anchor="t">
            <a:spAutoFit/>
          </a:bodyPr>
          <a:lstStyle/>
          <a:p>
            <a:pPr algn="ctr">
              <a:lnSpc>
                <a:spcPts val="8119"/>
              </a:lnSpc>
            </a:pPr>
            <a:r>
              <a:rPr lang="en-US" sz="5799" dirty="0">
                <a:solidFill>
                  <a:srgbClr val="FF1616"/>
                </a:solidFill>
                <a:latin typeface="Alata Bold"/>
              </a:rPr>
              <a:t>LİSANS (4 YILLIK) </a:t>
            </a:r>
          </a:p>
          <a:p>
            <a:pPr algn="ctr">
              <a:lnSpc>
                <a:spcPts val="8119"/>
              </a:lnSpc>
            </a:pPr>
            <a:r>
              <a:rPr lang="en-US" sz="5799" dirty="0">
                <a:solidFill>
                  <a:srgbClr val="FF1616"/>
                </a:solidFill>
                <a:latin typeface="Alata Bold"/>
              </a:rPr>
              <a:t>ÜNİVERSİTE TERCİHİ İÇİN;</a:t>
            </a:r>
          </a:p>
        </p:txBody>
      </p:sp>
      <p:sp>
        <p:nvSpPr>
          <p:cNvPr id="3" name="TextBox 3"/>
          <p:cNvSpPr txBox="1"/>
          <p:nvPr/>
        </p:nvSpPr>
        <p:spPr>
          <a:xfrm>
            <a:off x="3899570" y="2762993"/>
            <a:ext cx="12744485" cy="2527502"/>
          </a:xfrm>
          <a:prstGeom prst="rect">
            <a:avLst/>
          </a:prstGeom>
        </p:spPr>
        <p:txBody>
          <a:bodyPr lIns="0" tIns="0" rIns="0" bIns="0" rtlCol="0" anchor="t">
            <a:spAutoFit/>
          </a:bodyPr>
          <a:lstStyle/>
          <a:p>
            <a:pPr>
              <a:lnSpc>
                <a:spcPts val="5039"/>
              </a:lnSpc>
            </a:pPr>
            <a:r>
              <a:rPr lang="en-US" sz="3599" dirty="0">
                <a:solidFill>
                  <a:srgbClr val="000000"/>
                </a:solidFill>
                <a:latin typeface="Alata" charset="-94"/>
              </a:rPr>
              <a:t>1.Şart : </a:t>
            </a:r>
            <a:r>
              <a:rPr lang="en-US" sz="3599" dirty="0" err="1">
                <a:solidFill>
                  <a:srgbClr val="000000"/>
                </a:solidFill>
                <a:latin typeface="Alata" charset="-94"/>
              </a:rPr>
              <a:t>TYT’den</a:t>
            </a:r>
            <a:r>
              <a:rPr lang="en-US" sz="3599" dirty="0">
                <a:solidFill>
                  <a:srgbClr val="000000"/>
                </a:solidFill>
                <a:latin typeface="Alata" charset="-94"/>
              </a:rPr>
              <a:t> en </a:t>
            </a:r>
            <a:r>
              <a:rPr lang="en-US" sz="3599" dirty="0" err="1">
                <a:solidFill>
                  <a:srgbClr val="000000"/>
                </a:solidFill>
                <a:latin typeface="Alata" charset="-94"/>
              </a:rPr>
              <a:t>az</a:t>
            </a:r>
            <a:r>
              <a:rPr lang="en-US" sz="3599" dirty="0">
                <a:solidFill>
                  <a:srgbClr val="000000"/>
                </a:solidFill>
                <a:latin typeface="Alata" charset="-94"/>
              </a:rPr>
              <a:t> 150 </a:t>
            </a:r>
            <a:r>
              <a:rPr lang="en-US" sz="3599" dirty="0" err="1">
                <a:solidFill>
                  <a:srgbClr val="000000"/>
                </a:solidFill>
                <a:latin typeface="Alata" charset="-94"/>
              </a:rPr>
              <a:t>puan</a:t>
            </a:r>
            <a:r>
              <a:rPr lang="en-US" sz="3599" dirty="0">
                <a:solidFill>
                  <a:srgbClr val="000000"/>
                </a:solidFill>
                <a:latin typeface="Alata" charset="-94"/>
              </a:rPr>
              <a:t> </a:t>
            </a:r>
            <a:r>
              <a:rPr lang="en-US" sz="3599" dirty="0" err="1">
                <a:solidFill>
                  <a:srgbClr val="000000"/>
                </a:solidFill>
                <a:latin typeface="Alata" charset="-94"/>
              </a:rPr>
              <a:t>almak</a:t>
            </a:r>
            <a:r>
              <a:rPr lang="en-US" sz="3599" dirty="0">
                <a:solidFill>
                  <a:srgbClr val="000000"/>
                </a:solidFill>
                <a:latin typeface="Alata" charset="-94"/>
              </a:rPr>
              <a:t> </a:t>
            </a:r>
          </a:p>
          <a:p>
            <a:pPr>
              <a:lnSpc>
                <a:spcPts val="5039"/>
              </a:lnSpc>
            </a:pPr>
            <a:endParaRPr lang="en-US" sz="3599" dirty="0">
              <a:solidFill>
                <a:srgbClr val="000000"/>
              </a:solidFill>
              <a:latin typeface="Alata" charset="-94"/>
            </a:endParaRPr>
          </a:p>
          <a:p>
            <a:pPr algn="ctr">
              <a:lnSpc>
                <a:spcPts val="5039"/>
              </a:lnSpc>
            </a:pPr>
            <a:r>
              <a:rPr lang="en-US" sz="3599" dirty="0">
                <a:solidFill>
                  <a:srgbClr val="000000"/>
                </a:solidFill>
                <a:latin typeface="Alata" charset="-94"/>
              </a:rPr>
              <a:t>            2.Şart : (AYT) </a:t>
            </a:r>
            <a:r>
              <a:rPr lang="en-US" sz="3599" dirty="0" err="1">
                <a:solidFill>
                  <a:srgbClr val="000000"/>
                </a:solidFill>
                <a:latin typeface="Alata" charset="-94"/>
              </a:rPr>
              <a:t>alacağı</a:t>
            </a:r>
            <a:r>
              <a:rPr lang="en-US" sz="3599" dirty="0">
                <a:solidFill>
                  <a:srgbClr val="000000"/>
                </a:solidFill>
                <a:latin typeface="Alata" charset="-94"/>
              </a:rPr>
              <a:t> </a:t>
            </a:r>
            <a:r>
              <a:rPr lang="en-US" sz="3599" dirty="0" err="1">
                <a:solidFill>
                  <a:srgbClr val="000000"/>
                </a:solidFill>
                <a:latin typeface="Alata" charset="-94"/>
              </a:rPr>
              <a:t>Sözel</a:t>
            </a:r>
            <a:r>
              <a:rPr lang="en-US" sz="3599" dirty="0">
                <a:solidFill>
                  <a:srgbClr val="000000"/>
                </a:solidFill>
                <a:latin typeface="Alata" charset="-94"/>
              </a:rPr>
              <a:t>, </a:t>
            </a:r>
            <a:r>
              <a:rPr lang="en-US" sz="3599" dirty="0" err="1">
                <a:solidFill>
                  <a:srgbClr val="000000"/>
                </a:solidFill>
                <a:latin typeface="Alata" charset="-94"/>
              </a:rPr>
              <a:t>Sayısal</a:t>
            </a:r>
            <a:r>
              <a:rPr lang="en-US" sz="3599" dirty="0">
                <a:solidFill>
                  <a:srgbClr val="000000"/>
                </a:solidFill>
                <a:latin typeface="Alata" charset="-94"/>
              </a:rPr>
              <a:t>, </a:t>
            </a:r>
            <a:r>
              <a:rPr lang="en-US" sz="3599" dirty="0" err="1">
                <a:solidFill>
                  <a:srgbClr val="000000"/>
                </a:solidFill>
                <a:latin typeface="Alata" charset="-94"/>
              </a:rPr>
              <a:t>Eşit</a:t>
            </a:r>
            <a:r>
              <a:rPr lang="en-US" sz="3599" dirty="0">
                <a:solidFill>
                  <a:srgbClr val="000000"/>
                </a:solidFill>
                <a:latin typeface="Alata" charset="-94"/>
              </a:rPr>
              <a:t> </a:t>
            </a:r>
            <a:r>
              <a:rPr lang="en-US" sz="3599" dirty="0" err="1">
                <a:solidFill>
                  <a:srgbClr val="000000"/>
                </a:solidFill>
                <a:latin typeface="Alata" charset="-94"/>
              </a:rPr>
              <a:t>Ağırlık</a:t>
            </a:r>
            <a:r>
              <a:rPr lang="en-US" sz="3599" dirty="0">
                <a:solidFill>
                  <a:srgbClr val="000000"/>
                </a:solidFill>
                <a:latin typeface="Alata" charset="-94"/>
              </a:rPr>
              <a:t> </a:t>
            </a:r>
            <a:r>
              <a:rPr lang="en-US" sz="3599" dirty="0" err="1">
                <a:solidFill>
                  <a:srgbClr val="000000"/>
                </a:solidFill>
                <a:latin typeface="Alata" charset="-94"/>
              </a:rPr>
              <a:t>ve</a:t>
            </a:r>
            <a:r>
              <a:rPr lang="en-US" sz="3599" dirty="0">
                <a:solidFill>
                  <a:srgbClr val="000000"/>
                </a:solidFill>
                <a:latin typeface="Alata" charset="-94"/>
              </a:rPr>
              <a:t> </a:t>
            </a:r>
            <a:r>
              <a:rPr lang="en-US" sz="3599" dirty="0" err="1">
                <a:solidFill>
                  <a:srgbClr val="000000"/>
                </a:solidFill>
                <a:latin typeface="Alata" charset="-94"/>
              </a:rPr>
              <a:t>Dil</a:t>
            </a:r>
            <a:r>
              <a:rPr lang="en-US" sz="3599" dirty="0">
                <a:solidFill>
                  <a:srgbClr val="000000"/>
                </a:solidFill>
                <a:latin typeface="Alata" charset="-94"/>
              </a:rPr>
              <a:t>                      </a:t>
            </a:r>
            <a:r>
              <a:rPr lang="en-US" sz="3599" dirty="0" err="1">
                <a:solidFill>
                  <a:srgbClr val="000000"/>
                </a:solidFill>
                <a:latin typeface="Alata" charset="-94"/>
              </a:rPr>
              <a:t>puanının</a:t>
            </a:r>
            <a:r>
              <a:rPr lang="en-US" sz="3599" dirty="0">
                <a:solidFill>
                  <a:srgbClr val="000000"/>
                </a:solidFill>
                <a:latin typeface="Alata" charset="-94"/>
              </a:rPr>
              <a:t> en </a:t>
            </a:r>
            <a:r>
              <a:rPr lang="en-US" sz="3599" dirty="0" err="1">
                <a:solidFill>
                  <a:srgbClr val="000000"/>
                </a:solidFill>
                <a:latin typeface="Alata" charset="-94"/>
              </a:rPr>
              <a:t>az</a:t>
            </a:r>
            <a:r>
              <a:rPr lang="en-US" sz="3599" dirty="0">
                <a:solidFill>
                  <a:srgbClr val="000000"/>
                </a:solidFill>
                <a:latin typeface="Alata" charset="-94"/>
              </a:rPr>
              <a:t> </a:t>
            </a:r>
            <a:r>
              <a:rPr lang="en-US" sz="3599" dirty="0" err="1">
                <a:solidFill>
                  <a:srgbClr val="000000"/>
                </a:solidFill>
                <a:latin typeface="Alata" charset="-94"/>
              </a:rPr>
              <a:t>birinin</a:t>
            </a:r>
            <a:r>
              <a:rPr lang="en-US" sz="3599" dirty="0">
                <a:solidFill>
                  <a:srgbClr val="000000"/>
                </a:solidFill>
                <a:latin typeface="Alata" charset="-94"/>
              </a:rPr>
              <a:t> en </a:t>
            </a:r>
            <a:r>
              <a:rPr lang="en-US" sz="3599" dirty="0" err="1">
                <a:solidFill>
                  <a:srgbClr val="000000"/>
                </a:solidFill>
                <a:latin typeface="Alata" charset="-94"/>
              </a:rPr>
              <a:t>az</a:t>
            </a:r>
            <a:r>
              <a:rPr lang="en-US" sz="3599" dirty="0">
                <a:solidFill>
                  <a:srgbClr val="000000"/>
                </a:solidFill>
                <a:latin typeface="Alata" charset="-94"/>
              </a:rPr>
              <a:t> 180 </a:t>
            </a:r>
            <a:r>
              <a:rPr lang="en-US" sz="3599" dirty="0" err="1">
                <a:solidFill>
                  <a:srgbClr val="000000"/>
                </a:solidFill>
                <a:latin typeface="Alata" charset="-94"/>
              </a:rPr>
              <a:t>puan</a:t>
            </a:r>
            <a:r>
              <a:rPr lang="en-US" sz="3599" dirty="0">
                <a:solidFill>
                  <a:srgbClr val="000000"/>
                </a:solidFill>
                <a:latin typeface="Alata" charset="-94"/>
              </a:rPr>
              <a:t> </a:t>
            </a:r>
            <a:r>
              <a:rPr lang="en-US" sz="3599" dirty="0" err="1">
                <a:solidFill>
                  <a:srgbClr val="000000"/>
                </a:solidFill>
                <a:latin typeface="Alata" charset="-94"/>
              </a:rPr>
              <a:t>olması</a:t>
            </a:r>
            <a:endParaRPr lang="en-US" sz="3599" dirty="0">
              <a:solidFill>
                <a:srgbClr val="000000"/>
              </a:solidFill>
              <a:latin typeface="Alata" charset="-94"/>
            </a:endParaRPr>
          </a:p>
        </p:txBody>
      </p:sp>
      <p:pic>
        <p:nvPicPr>
          <p:cNvPr id="4" name="Picture 4"/>
          <p:cNvPicPr>
            <a:picLocks noChangeAspect="1"/>
          </p:cNvPicPr>
          <p:nvPr/>
        </p:nvPicPr>
        <p:blipFill>
          <a:blip r:embed="rId2"/>
          <a:srcRect/>
          <a:stretch>
            <a:fillRect/>
          </a:stretch>
        </p:blipFill>
        <p:spPr>
          <a:xfrm>
            <a:off x="0" y="4474950"/>
            <a:ext cx="6515175" cy="556231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545762" y="1028700"/>
            <a:ext cx="6299153" cy="6937393"/>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47460"/>
                  </a:lnTo>
                  <a:lnTo>
                    <a:pt x="5406390" y="5855970"/>
                  </a:lnTo>
                  <a:lnTo>
                    <a:pt x="5050790" y="6350000"/>
                  </a:lnTo>
                  <a:lnTo>
                    <a:pt x="5043170" y="6350000"/>
                  </a:lnTo>
                  <a:lnTo>
                    <a:pt x="4686300" y="5855970"/>
                  </a:lnTo>
                  <a:lnTo>
                    <a:pt x="4330700" y="6350000"/>
                  </a:lnTo>
                  <a:lnTo>
                    <a:pt x="4323080" y="6350000"/>
                  </a:lnTo>
                  <a:lnTo>
                    <a:pt x="3967480" y="5855970"/>
                  </a:lnTo>
                  <a:lnTo>
                    <a:pt x="3611880" y="6350000"/>
                  </a:lnTo>
                  <a:lnTo>
                    <a:pt x="3604260" y="6350000"/>
                  </a:lnTo>
                  <a:lnTo>
                    <a:pt x="3248660" y="5855970"/>
                  </a:lnTo>
                  <a:lnTo>
                    <a:pt x="2893060" y="6350000"/>
                  </a:lnTo>
                  <a:lnTo>
                    <a:pt x="2885440" y="6350000"/>
                  </a:lnTo>
                  <a:lnTo>
                    <a:pt x="2528570" y="5855970"/>
                  </a:lnTo>
                  <a:lnTo>
                    <a:pt x="2172970" y="6350000"/>
                  </a:lnTo>
                  <a:lnTo>
                    <a:pt x="2165350" y="6350000"/>
                  </a:lnTo>
                  <a:lnTo>
                    <a:pt x="1809750" y="5855970"/>
                  </a:lnTo>
                  <a:lnTo>
                    <a:pt x="1452880" y="6350000"/>
                  </a:lnTo>
                  <a:lnTo>
                    <a:pt x="1446530" y="6350000"/>
                  </a:lnTo>
                  <a:lnTo>
                    <a:pt x="1089660" y="5855970"/>
                  </a:lnTo>
                  <a:lnTo>
                    <a:pt x="734060" y="6350000"/>
                  </a:lnTo>
                  <a:lnTo>
                    <a:pt x="725170" y="6350000"/>
                  </a:lnTo>
                  <a:lnTo>
                    <a:pt x="290830" y="5868670"/>
                  </a:lnTo>
                  <a:lnTo>
                    <a:pt x="1270" y="6350000"/>
                  </a:lnTo>
                  <a:lnTo>
                    <a:pt x="0" y="6350000"/>
                  </a:lnTo>
                  <a:lnTo>
                    <a:pt x="2540" y="5099050"/>
                  </a:lnTo>
                  <a:lnTo>
                    <a:pt x="7620" y="1212850"/>
                  </a:lnTo>
                  <a:lnTo>
                    <a:pt x="10160" y="0"/>
                  </a:lnTo>
                  <a:lnTo>
                    <a:pt x="5765800" y="0"/>
                  </a:lnTo>
                  <a:close/>
                </a:path>
              </a:pathLst>
            </a:custGeom>
            <a:solidFill>
              <a:srgbClr val="FFD232"/>
            </a:solidFill>
          </p:spPr>
        </p:sp>
      </p:grpSp>
      <p:sp>
        <p:nvSpPr>
          <p:cNvPr id="4" name="TextBox 4"/>
          <p:cNvSpPr txBox="1"/>
          <p:nvPr/>
        </p:nvSpPr>
        <p:spPr>
          <a:xfrm>
            <a:off x="7616151" y="244558"/>
            <a:ext cx="9990973" cy="9581082"/>
          </a:xfrm>
          <a:prstGeom prst="rect">
            <a:avLst/>
          </a:prstGeom>
        </p:spPr>
        <p:txBody>
          <a:bodyPr lIns="0" tIns="0" rIns="0" bIns="0" rtlCol="0" anchor="t">
            <a:spAutoFit/>
          </a:bodyPr>
          <a:lstStyle/>
          <a:p>
            <a:pPr>
              <a:lnSpc>
                <a:spcPts val="4759"/>
              </a:lnSpc>
              <a:spcBef>
                <a:spcPct val="0"/>
              </a:spcBef>
            </a:pPr>
            <a:r>
              <a:rPr lang="en-US" sz="3399">
                <a:solidFill>
                  <a:srgbClr val="000000"/>
                </a:solidFill>
                <a:latin typeface="Alata"/>
              </a:rPr>
              <a:t>Tıp</a:t>
            </a:r>
          </a:p>
          <a:p>
            <a:pPr>
              <a:lnSpc>
                <a:spcPts val="4759"/>
              </a:lnSpc>
              <a:spcBef>
                <a:spcPct val="0"/>
              </a:spcBef>
            </a:pPr>
            <a:r>
              <a:rPr lang="en-US" sz="3399">
                <a:solidFill>
                  <a:srgbClr val="000000"/>
                </a:solidFill>
                <a:latin typeface="Alata"/>
              </a:rPr>
              <a:t>Beslenme ve Diyetetik</a:t>
            </a:r>
          </a:p>
          <a:p>
            <a:pPr>
              <a:lnSpc>
                <a:spcPts val="4759"/>
              </a:lnSpc>
              <a:spcBef>
                <a:spcPct val="0"/>
              </a:spcBef>
            </a:pPr>
            <a:r>
              <a:rPr lang="en-US" sz="3399">
                <a:solidFill>
                  <a:srgbClr val="000000"/>
                </a:solidFill>
                <a:latin typeface="Alata"/>
              </a:rPr>
              <a:t>Bilgisayar ve Yazılım Mühendisliği</a:t>
            </a:r>
          </a:p>
          <a:p>
            <a:pPr>
              <a:lnSpc>
                <a:spcPts val="4759"/>
              </a:lnSpc>
              <a:spcBef>
                <a:spcPct val="0"/>
              </a:spcBef>
            </a:pPr>
            <a:r>
              <a:rPr lang="en-US" sz="3399">
                <a:solidFill>
                  <a:srgbClr val="000000"/>
                </a:solidFill>
                <a:latin typeface="Alata"/>
              </a:rPr>
              <a:t>Dil ve Konuşma Terapisi</a:t>
            </a:r>
          </a:p>
          <a:p>
            <a:pPr>
              <a:lnSpc>
                <a:spcPts val="4759"/>
              </a:lnSpc>
              <a:spcBef>
                <a:spcPct val="0"/>
              </a:spcBef>
            </a:pPr>
            <a:r>
              <a:rPr lang="en-US" sz="3399">
                <a:solidFill>
                  <a:srgbClr val="000000"/>
                </a:solidFill>
                <a:latin typeface="Alata"/>
              </a:rPr>
              <a:t>Dijital Oyun Tasarımı </a:t>
            </a:r>
          </a:p>
          <a:p>
            <a:pPr>
              <a:lnSpc>
                <a:spcPts val="4759"/>
              </a:lnSpc>
              <a:spcBef>
                <a:spcPct val="0"/>
              </a:spcBef>
            </a:pPr>
            <a:r>
              <a:rPr lang="en-US" sz="3399">
                <a:solidFill>
                  <a:srgbClr val="000000"/>
                </a:solidFill>
                <a:latin typeface="Alata"/>
              </a:rPr>
              <a:t>Diş Hekimliği</a:t>
            </a:r>
          </a:p>
          <a:p>
            <a:pPr>
              <a:lnSpc>
                <a:spcPts val="4759"/>
              </a:lnSpc>
              <a:spcBef>
                <a:spcPct val="0"/>
              </a:spcBef>
            </a:pPr>
            <a:r>
              <a:rPr lang="en-US" sz="3399">
                <a:solidFill>
                  <a:srgbClr val="000000"/>
                </a:solidFill>
                <a:latin typeface="Alata"/>
              </a:rPr>
              <a:t>Eczacılık</a:t>
            </a:r>
          </a:p>
          <a:p>
            <a:pPr>
              <a:lnSpc>
                <a:spcPts val="4759"/>
              </a:lnSpc>
              <a:spcBef>
                <a:spcPct val="0"/>
              </a:spcBef>
            </a:pPr>
            <a:r>
              <a:rPr lang="en-US" sz="3399">
                <a:solidFill>
                  <a:srgbClr val="000000"/>
                </a:solidFill>
                <a:latin typeface="Alata"/>
              </a:rPr>
              <a:t>Ergoterapi (Fakülte, Yüksek kul)</a:t>
            </a:r>
          </a:p>
          <a:p>
            <a:pPr>
              <a:lnSpc>
                <a:spcPts val="4759"/>
              </a:lnSpc>
              <a:spcBef>
                <a:spcPct val="0"/>
              </a:spcBef>
            </a:pPr>
            <a:r>
              <a:rPr lang="en-US" sz="3399">
                <a:solidFill>
                  <a:srgbClr val="000000"/>
                </a:solidFill>
                <a:latin typeface="Alata"/>
              </a:rPr>
              <a:t>Fizyoterapi ve Rehabilitasyon (Fakülte-Yüksek Okul) </a:t>
            </a:r>
          </a:p>
          <a:p>
            <a:pPr>
              <a:lnSpc>
                <a:spcPts val="4759"/>
              </a:lnSpc>
              <a:spcBef>
                <a:spcPct val="0"/>
              </a:spcBef>
            </a:pPr>
            <a:r>
              <a:rPr lang="en-US" sz="3399">
                <a:solidFill>
                  <a:srgbClr val="000000"/>
                </a:solidFill>
                <a:latin typeface="Alata"/>
              </a:rPr>
              <a:t>Genetik ve Biyomühendislik</a:t>
            </a:r>
          </a:p>
          <a:p>
            <a:pPr>
              <a:lnSpc>
                <a:spcPts val="4759"/>
              </a:lnSpc>
              <a:spcBef>
                <a:spcPct val="0"/>
              </a:spcBef>
            </a:pPr>
            <a:r>
              <a:rPr lang="en-US" sz="3399">
                <a:solidFill>
                  <a:srgbClr val="000000"/>
                </a:solidFill>
                <a:latin typeface="Alata"/>
              </a:rPr>
              <a:t>Hemşirelik (Fakülte) </a:t>
            </a:r>
          </a:p>
          <a:p>
            <a:pPr>
              <a:lnSpc>
                <a:spcPts val="4759"/>
              </a:lnSpc>
              <a:spcBef>
                <a:spcPct val="0"/>
              </a:spcBef>
            </a:pPr>
            <a:r>
              <a:rPr lang="en-US" sz="3399">
                <a:solidFill>
                  <a:srgbClr val="000000"/>
                </a:solidFill>
                <a:latin typeface="Alata"/>
              </a:rPr>
              <a:t>İç Mimarlık</a:t>
            </a:r>
          </a:p>
          <a:p>
            <a:pPr>
              <a:lnSpc>
                <a:spcPts val="4759"/>
              </a:lnSpc>
              <a:spcBef>
                <a:spcPct val="0"/>
              </a:spcBef>
            </a:pPr>
            <a:r>
              <a:rPr lang="en-US" sz="3399">
                <a:solidFill>
                  <a:srgbClr val="000000"/>
                </a:solidFill>
                <a:latin typeface="Alata"/>
              </a:rPr>
              <a:t>Kentsel Tasarım ve Peyzaj Mimarlığı</a:t>
            </a:r>
          </a:p>
          <a:p>
            <a:pPr>
              <a:lnSpc>
                <a:spcPts val="4759"/>
              </a:lnSpc>
              <a:spcBef>
                <a:spcPct val="0"/>
              </a:spcBef>
            </a:pPr>
            <a:r>
              <a:rPr lang="en-US" sz="3399">
                <a:solidFill>
                  <a:srgbClr val="000000"/>
                </a:solidFill>
                <a:latin typeface="Alata"/>
              </a:rPr>
              <a:t>Mimarlık</a:t>
            </a:r>
          </a:p>
          <a:p>
            <a:pPr>
              <a:lnSpc>
                <a:spcPts val="4759"/>
              </a:lnSpc>
              <a:spcBef>
                <a:spcPct val="0"/>
              </a:spcBef>
            </a:pPr>
            <a:r>
              <a:rPr lang="en-US" sz="3399">
                <a:solidFill>
                  <a:srgbClr val="000000"/>
                </a:solidFill>
                <a:latin typeface="Alata"/>
              </a:rPr>
              <a:t>Moleküler Biyoloji ve Genetik</a:t>
            </a:r>
          </a:p>
        </p:txBody>
      </p:sp>
      <p:sp>
        <p:nvSpPr>
          <p:cNvPr id="5" name="TextBox 5"/>
          <p:cNvSpPr txBox="1"/>
          <p:nvPr/>
        </p:nvSpPr>
        <p:spPr>
          <a:xfrm>
            <a:off x="545762" y="2463933"/>
            <a:ext cx="5942550" cy="3171500"/>
          </a:xfrm>
          <a:prstGeom prst="rect">
            <a:avLst/>
          </a:prstGeom>
        </p:spPr>
        <p:txBody>
          <a:bodyPr lIns="0" tIns="0" rIns="0" bIns="0" rtlCol="0" anchor="t">
            <a:spAutoFit/>
          </a:bodyPr>
          <a:lstStyle/>
          <a:p>
            <a:pPr algn="ctr">
              <a:lnSpc>
                <a:spcPts val="6299"/>
              </a:lnSpc>
            </a:pPr>
            <a:r>
              <a:rPr lang="en-US" sz="4500">
                <a:solidFill>
                  <a:srgbClr val="000000"/>
                </a:solidFill>
                <a:latin typeface="Alata"/>
              </a:rPr>
              <a:t>SAYISAL PUAN TÜRÜNDEN ÖĞRECİ ALAN BÖLÜMLER</a:t>
            </a:r>
          </a:p>
          <a:p>
            <a:pPr algn="ctr">
              <a:lnSpc>
                <a:spcPts val="6299"/>
              </a:lnSpc>
            </a:pPr>
            <a:endParaRPr lang="en-US" sz="4500">
              <a:solidFill>
                <a:srgbClr val="000000"/>
              </a:solidFill>
              <a:latin typeface="Alat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545762" y="864797"/>
            <a:ext cx="6091375" cy="6708562"/>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47460"/>
                  </a:lnTo>
                  <a:lnTo>
                    <a:pt x="5406390" y="5855970"/>
                  </a:lnTo>
                  <a:lnTo>
                    <a:pt x="5050790" y="6350000"/>
                  </a:lnTo>
                  <a:lnTo>
                    <a:pt x="5043170" y="6350000"/>
                  </a:lnTo>
                  <a:lnTo>
                    <a:pt x="4686300" y="5855970"/>
                  </a:lnTo>
                  <a:lnTo>
                    <a:pt x="4330700" y="6350000"/>
                  </a:lnTo>
                  <a:lnTo>
                    <a:pt x="4323080" y="6350000"/>
                  </a:lnTo>
                  <a:lnTo>
                    <a:pt x="3967480" y="5855970"/>
                  </a:lnTo>
                  <a:lnTo>
                    <a:pt x="3611880" y="6350000"/>
                  </a:lnTo>
                  <a:lnTo>
                    <a:pt x="3604260" y="6350000"/>
                  </a:lnTo>
                  <a:lnTo>
                    <a:pt x="3248660" y="5855970"/>
                  </a:lnTo>
                  <a:lnTo>
                    <a:pt x="2893060" y="6350000"/>
                  </a:lnTo>
                  <a:lnTo>
                    <a:pt x="2885440" y="6350000"/>
                  </a:lnTo>
                  <a:lnTo>
                    <a:pt x="2528570" y="5855970"/>
                  </a:lnTo>
                  <a:lnTo>
                    <a:pt x="2172970" y="6350000"/>
                  </a:lnTo>
                  <a:lnTo>
                    <a:pt x="2165350" y="6350000"/>
                  </a:lnTo>
                  <a:lnTo>
                    <a:pt x="1809750" y="5855970"/>
                  </a:lnTo>
                  <a:lnTo>
                    <a:pt x="1452880" y="6350000"/>
                  </a:lnTo>
                  <a:lnTo>
                    <a:pt x="1446530" y="6350000"/>
                  </a:lnTo>
                  <a:lnTo>
                    <a:pt x="1089660" y="5855970"/>
                  </a:lnTo>
                  <a:lnTo>
                    <a:pt x="734060" y="6350000"/>
                  </a:lnTo>
                  <a:lnTo>
                    <a:pt x="725170" y="6350000"/>
                  </a:lnTo>
                  <a:lnTo>
                    <a:pt x="290830" y="5868670"/>
                  </a:lnTo>
                  <a:lnTo>
                    <a:pt x="1270" y="6350000"/>
                  </a:lnTo>
                  <a:lnTo>
                    <a:pt x="0" y="6350000"/>
                  </a:lnTo>
                  <a:lnTo>
                    <a:pt x="2540" y="5099050"/>
                  </a:lnTo>
                  <a:lnTo>
                    <a:pt x="7620" y="1212850"/>
                  </a:lnTo>
                  <a:lnTo>
                    <a:pt x="10160" y="0"/>
                  </a:lnTo>
                  <a:lnTo>
                    <a:pt x="5765800" y="0"/>
                  </a:lnTo>
                  <a:close/>
                </a:path>
              </a:pathLst>
            </a:custGeom>
            <a:solidFill>
              <a:srgbClr val="FF5757"/>
            </a:solidFill>
          </p:spPr>
        </p:sp>
      </p:grpSp>
      <p:sp>
        <p:nvSpPr>
          <p:cNvPr id="4" name="TextBox 4"/>
          <p:cNvSpPr txBox="1"/>
          <p:nvPr/>
        </p:nvSpPr>
        <p:spPr>
          <a:xfrm>
            <a:off x="787231" y="1757042"/>
            <a:ext cx="5459612" cy="4086427"/>
          </a:xfrm>
          <a:prstGeom prst="rect">
            <a:avLst/>
          </a:prstGeom>
        </p:spPr>
        <p:txBody>
          <a:bodyPr lIns="0" tIns="0" rIns="0" bIns="0" rtlCol="0" anchor="t">
            <a:spAutoFit/>
          </a:bodyPr>
          <a:lstStyle/>
          <a:p>
            <a:pPr algn="ctr">
              <a:lnSpc>
                <a:spcPts val="6299"/>
              </a:lnSpc>
            </a:pPr>
            <a:r>
              <a:rPr lang="en-US" sz="4500">
                <a:solidFill>
                  <a:srgbClr val="000000"/>
                </a:solidFill>
                <a:latin typeface="Alata"/>
              </a:rPr>
              <a:t>EŞİT AĞIRLIK</a:t>
            </a:r>
          </a:p>
          <a:p>
            <a:pPr algn="ctr">
              <a:lnSpc>
                <a:spcPts val="6299"/>
              </a:lnSpc>
            </a:pPr>
            <a:r>
              <a:rPr lang="en-US" sz="4500">
                <a:solidFill>
                  <a:srgbClr val="000000"/>
                </a:solidFill>
                <a:latin typeface="Alata"/>
              </a:rPr>
              <a:t>PUAN TÜRÜNDEN ÖĞRECİ ALAN BÖLÜMLER</a:t>
            </a:r>
          </a:p>
          <a:p>
            <a:pPr algn="ctr">
              <a:lnSpc>
                <a:spcPts val="7279"/>
              </a:lnSpc>
            </a:pPr>
            <a:endParaRPr lang="en-US" sz="4500">
              <a:solidFill>
                <a:srgbClr val="000000"/>
              </a:solidFill>
              <a:latin typeface="Alata"/>
            </a:endParaRPr>
          </a:p>
        </p:txBody>
      </p:sp>
      <p:sp>
        <p:nvSpPr>
          <p:cNvPr id="5" name="TextBox 5"/>
          <p:cNvSpPr txBox="1"/>
          <p:nvPr/>
        </p:nvSpPr>
        <p:spPr>
          <a:xfrm>
            <a:off x="7759691" y="619646"/>
            <a:ext cx="9499609" cy="8981034"/>
          </a:xfrm>
          <a:prstGeom prst="rect">
            <a:avLst/>
          </a:prstGeom>
        </p:spPr>
        <p:txBody>
          <a:bodyPr lIns="0" tIns="0" rIns="0" bIns="0" rtlCol="0" anchor="t">
            <a:spAutoFit/>
          </a:bodyPr>
          <a:lstStyle/>
          <a:p>
            <a:pPr>
              <a:lnSpc>
                <a:spcPts val="4759"/>
              </a:lnSpc>
              <a:spcBef>
                <a:spcPct val="0"/>
              </a:spcBef>
            </a:pPr>
            <a:r>
              <a:rPr lang="en-US" sz="3399">
                <a:solidFill>
                  <a:srgbClr val="000000"/>
                </a:solidFill>
                <a:latin typeface="Alata"/>
              </a:rPr>
              <a:t>Hukuk </a:t>
            </a:r>
          </a:p>
          <a:p>
            <a:pPr>
              <a:lnSpc>
                <a:spcPts val="4759"/>
              </a:lnSpc>
              <a:spcBef>
                <a:spcPct val="0"/>
              </a:spcBef>
            </a:pPr>
            <a:r>
              <a:rPr lang="en-US" sz="3399">
                <a:solidFill>
                  <a:srgbClr val="000000"/>
                </a:solidFill>
                <a:latin typeface="Alata"/>
              </a:rPr>
              <a:t>Çocuk Gelişimi </a:t>
            </a:r>
          </a:p>
          <a:p>
            <a:pPr>
              <a:lnSpc>
                <a:spcPts val="4759"/>
              </a:lnSpc>
              <a:spcBef>
                <a:spcPct val="0"/>
              </a:spcBef>
            </a:pPr>
            <a:r>
              <a:rPr lang="en-US" sz="3399">
                <a:solidFill>
                  <a:srgbClr val="000000"/>
                </a:solidFill>
                <a:latin typeface="Alata"/>
              </a:rPr>
              <a:t>Sosyal Hizmet </a:t>
            </a:r>
          </a:p>
          <a:p>
            <a:pPr>
              <a:lnSpc>
                <a:spcPts val="4759"/>
              </a:lnSpc>
              <a:spcBef>
                <a:spcPct val="0"/>
              </a:spcBef>
            </a:pPr>
            <a:r>
              <a:rPr lang="en-US" sz="3399">
                <a:solidFill>
                  <a:srgbClr val="000000"/>
                </a:solidFill>
                <a:latin typeface="Alata"/>
              </a:rPr>
              <a:t>Grafik Tasarım</a:t>
            </a:r>
          </a:p>
          <a:p>
            <a:pPr>
              <a:lnSpc>
                <a:spcPts val="4759"/>
              </a:lnSpc>
              <a:spcBef>
                <a:spcPct val="0"/>
              </a:spcBef>
            </a:pPr>
            <a:r>
              <a:rPr lang="en-US" sz="3399">
                <a:solidFill>
                  <a:srgbClr val="000000"/>
                </a:solidFill>
                <a:latin typeface="Alata"/>
              </a:rPr>
              <a:t>Siyaset Bilimi ve Kamu Yönetimi</a:t>
            </a:r>
          </a:p>
          <a:p>
            <a:pPr>
              <a:lnSpc>
                <a:spcPts val="4759"/>
              </a:lnSpc>
              <a:spcBef>
                <a:spcPct val="0"/>
              </a:spcBef>
            </a:pPr>
            <a:r>
              <a:rPr lang="en-US" sz="3399">
                <a:solidFill>
                  <a:srgbClr val="000000"/>
                </a:solidFill>
                <a:latin typeface="Alata"/>
              </a:rPr>
              <a:t>İç Mimarlık ve Çevre Tasarımı</a:t>
            </a:r>
          </a:p>
          <a:p>
            <a:pPr>
              <a:lnSpc>
                <a:spcPts val="4759"/>
              </a:lnSpc>
              <a:spcBef>
                <a:spcPct val="0"/>
              </a:spcBef>
            </a:pPr>
            <a:r>
              <a:rPr lang="en-US" sz="3399">
                <a:solidFill>
                  <a:srgbClr val="000000"/>
                </a:solidFill>
                <a:latin typeface="Alata"/>
              </a:rPr>
              <a:t>Bankacılık </a:t>
            </a:r>
          </a:p>
          <a:p>
            <a:pPr>
              <a:lnSpc>
                <a:spcPts val="4759"/>
              </a:lnSpc>
              <a:spcBef>
                <a:spcPct val="0"/>
              </a:spcBef>
            </a:pPr>
            <a:r>
              <a:rPr lang="en-US" sz="3399">
                <a:solidFill>
                  <a:srgbClr val="000000"/>
                </a:solidFill>
                <a:latin typeface="Alata"/>
              </a:rPr>
              <a:t>İktisadi ve İdari Bilimler Programları </a:t>
            </a:r>
          </a:p>
          <a:p>
            <a:pPr>
              <a:lnSpc>
                <a:spcPts val="4759"/>
              </a:lnSpc>
              <a:spcBef>
                <a:spcPct val="0"/>
              </a:spcBef>
            </a:pPr>
            <a:r>
              <a:rPr lang="en-US" sz="3399">
                <a:solidFill>
                  <a:srgbClr val="000000"/>
                </a:solidFill>
                <a:latin typeface="Alata"/>
              </a:rPr>
              <a:t>İşletme</a:t>
            </a:r>
          </a:p>
          <a:p>
            <a:pPr>
              <a:lnSpc>
                <a:spcPts val="4759"/>
              </a:lnSpc>
              <a:spcBef>
                <a:spcPct val="0"/>
              </a:spcBef>
            </a:pPr>
            <a:r>
              <a:rPr lang="en-US" sz="3399">
                <a:solidFill>
                  <a:srgbClr val="000000"/>
                </a:solidFill>
                <a:latin typeface="Alata"/>
              </a:rPr>
              <a:t>Kamu Yönetimi</a:t>
            </a:r>
          </a:p>
          <a:p>
            <a:pPr>
              <a:lnSpc>
                <a:spcPts val="4759"/>
              </a:lnSpc>
              <a:spcBef>
                <a:spcPct val="0"/>
              </a:spcBef>
            </a:pPr>
            <a:r>
              <a:rPr lang="en-US" sz="3399">
                <a:solidFill>
                  <a:srgbClr val="000000"/>
                </a:solidFill>
                <a:latin typeface="Alata"/>
              </a:rPr>
              <a:t>Uluslararası İlişkiler</a:t>
            </a:r>
          </a:p>
          <a:p>
            <a:pPr>
              <a:lnSpc>
                <a:spcPts val="4759"/>
              </a:lnSpc>
              <a:spcBef>
                <a:spcPct val="0"/>
              </a:spcBef>
            </a:pPr>
            <a:r>
              <a:rPr lang="en-US" sz="3399">
                <a:solidFill>
                  <a:srgbClr val="000000"/>
                </a:solidFill>
                <a:latin typeface="Alata"/>
              </a:rPr>
              <a:t>Moda Tasarımı</a:t>
            </a:r>
          </a:p>
          <a:p>
            <a:pPr>
              <a:lnSpc>
                <a:spcPts val="4759"/>
              </a:lnSpc>
              <a:spcBef>
                <a:spcPct val="0"/>
              </a:spcBef>
            </a:pPr>
            <a:r>
              <a:rPr lang="en-US" sz="3399">
                <a:solidFill>
                  <a:srgbClr val="000000"/>
                </a:solidFill>
                <a:latin typeface="Alata"/>
              </a:rPr>
              <a:t>Psikoloji</a:t>
            </a:r>
          </a:p>
          <a:p>
            <a:pPr>
              <a:lnSpc>
                <a:spcPts val="4759"/>
              </a:lnSpc>
              <a:spcBef>
                <a:spcPct val="0"/>
              </a:spcBef>
            </a:pPr>
            <a:r>
              <a:rPr lang="en-US" sz="3399">
                <a:solidFill>
                  <a:srgbClr val="000000"/>
                </a:solidFill>
                <a:latin typeface="Alata"/>
              </a:rPr>
              <a:t>Rehberlik ve Psikolojik Danışmanlık</a:t>
            </a:r>
          </a:p>
          <a:p>
            <a:pPr>
              <a:lnSpc>
                <a:spcPts val="4759"/>
              </a:lnSpc>
              <a:spcBef>
                <a:spcPct val="0"/>
              </a:spcBef>
            </a:pPr>
            <a:r>
              <a:rPr lang="en-US" sz="3399">
                <a:solidFill>
                  <a:srgbClr val="000000"/>
                </a:solidFill>
                <a:latin typeface="Alata"/>
              </a:rPr>
              <a:t>Sınıf Öğretmenliği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708698" y="1028700"/>
            <a:ext cx="6096359" cy="6714052"/>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47460"/>
                  </a:lnTo>
                  <a:lnTo>
                    <a:pt x="5406390" y="5855970"/>
                  </a:lnTo>
                  <a:lnTo>
                    <a:pt x="5050790" y="6350000"/>
                  </a:lnTo>
                  <a:lnTo>
                    <a:pt x="5043170" y="6350000"/>
                  </a:lnTo>
                  <a:lnTo>
                    <a:pt x="4686300" y="5855970"/>
                  </a:lnTo>
                  <a:lnTo>
                    <a:pt x="4330700" y="6350000"/>
                  </a:lnTo>
                  <a:lnTo>
                    <a:pt x="4323080" y="6350000"/>
                  </a:lnTo>
                  <a:lnTo>
                    <a:pt x="3967480" y="5855970"/>
                  </a:lnTo>
                  <a:lnTo>
                    <a:pt x="3611880" y="6350000"/>
                  </a:lnTo>
                  <a:lnTo>
                    <a:pt x="3604260" y="6350000"/>
                  </a:lnTo>
                  <a:lnTo>
                    <a:pt x="3248660" y="5855970"/>
                  </a:lnTo>
                  <a:lnTo>
                    <a:pt x="2893060" y="6350000"/>
                  </a:lnTo>
                  <a:lnTo>
                    <a:pt x="2885440" y="6350000"/>
                  </a:lnTo>
                  <a:lnTo>
                    <a:pt x="2528570" y="5855970"/>
                  </a:lnTo>
                  <a:lnTo>
                    <a:pt x="2172970" y="6350000"/>
                  </a:lnTo>
                  <a:lnTo>
                    <a:pt x="2165350" y="6350000"/>
                  </a:lnTo>
                  <a:lnTo>
                    <a:pt x="1809750" y="5855970"/>
                  </a:lnTo>
                  <a:lnTo>
                    <a:pt x="1452880" y="6350000"/>
                  </a:lnTo>
                  <a:lnTo>
                    <a:pt x="1446530" y="6350000"/>
                  </a:lnTo>
                  <a:lnTo>
                    <a:pt x="1089660" y="5855970"/>
                  </a:lnTo>
                  <a:lnTo>
                    <a:pt x="734060" y="6350000"/>
                  </a:lnTo>
                  <a:lnTo>
                    <a:pt x="725170" y="6350000"/>
                  </a:lnTo>
                  <a:lnTo>
                    <a:pt x="290830" y="5868670"/>
                  </a:lnTo>
                  <a:lnTo>
                    <a:pt x="1270" y="6350000"/>
                  </a:lnTo>
                  <a:lnTo>
                    <a:pt x="0" y="6350000"/>
                  </a:lnTo>
                  <a:lnTo>
                    <a:pt x="2540" y="5099050"/>
                  </a:lnTo>
                  <a:lnTo>
                    <a:pt x="7620" y="1212850"/>
                  </a:lnTo>
                  <a:lnTo>
                    <a:pt x="10160" y="0"/>
                  </a:lnTo>
                  <a:lnTo>
                    <a:pt x="5765800" y="0"/>
                  </a:lnTo>
                  <a:close/>
                </a:path>
              </a:pathLst>
            </a:custGeom>
            <a:solidFill>
              <a:srgbClr val="9DFAA0"/>
            </a:solidFill>
          </p:spPr>
        </p:sp>
      </p:grpSp>
      <p:sp>
        <p:nvSpPr>
          <p:cNvPr id="4" name="TextBox 4"/>
          <p:cNvSpPr txBox="1"/>
          <p:nvPr/>
        </p:nvSpPr>
        <p:spPr>
          <a:xfrm>
            <a:off x="708698" y="2046408"/>
            <a:ext cx="5861082" cy="3971519"/>
          </a:xfrm>
          <a:prstGeom prst="rect">
            <a:avLst/>
          </a:prstGeom>
        </p:spPr>
        <p:txBody>
          <a:bodyPr lIns="0" tIns="0" rIns="0" bIns="0" rtlCol="0" anchor="t">
            <a:spAutoFit/>
          </a:bodyPr>
          <a:lstStyle/>
          <a:p>
            <a:pPr algn="ctr">
              <a:lnSpc>
                <a:spcPts val="6299"/>
              </a:lnSpc>
            </a:pPr>
            <a:r>
              <a:rPr lang="en-US" sz="4500" dirty="0">
                <a:solidFill>
                  <a:srgbClr val="000000"/>
                </a:solidFill>
                <a:latin typeface="Alata" charset="-94"/>
              </a:rPr>
              <a:t>SÖZEL</a:t>
            </a:r>
          </a:p>
          <a:p>
            <a:pPr algn="ctr">
              <a:lnSpc>
                <a:spcPts val="6299"/>
              </a:lnSpc>
            </a:pPr>
            <a:r>
              <a:rPr lang="en-US" sz="4500" dirty="0">
                <a:solidFill>
                  <a:srgbClr val="000000"/>
                </a:solidFill>
                <a:latin typeface="Alata" charset="-94"/>
              </a:rPr>
              <a:t>PUAN TÜRÜNDEN ÖĞRECİ ALAN BÖLÜMLER</a:t>
            </a:r>
          </a:p>
          <a:p>
            <a:pPr algn="ctr">
              <a:lnSpc>
                <a:spcPts val="6299"/>
              </a:lnSpc>
            </a:pPr>
            <a:endParaRPr lang="en-US" sz="4500" dirty="0">
              <a:solidFill>
                <a:srgbClr val="000000"/>
              </a:solidFill>
              <a:latin typeface="Alata" charset="-94"/>
            </a:endParaRPr>
          </a:p>
        </p:txBody>
      </p:sp>
      <p:sp>
        <p:nvSpPr>
          <p:cNvPr id="5" name="TextBox 5"/>
          <p:cNvSpPr txBox="1"/>
          <p:nvPr/>
        </p:nvSpPr>
        <p:spPr>
          <a:xfrm>
            <a:off x="7547850" y="619646"/>
            <a:ext cx="9166649" cy="8981034"/>
          </a:xfrm>
          <a:prstGeom prst="rect">
            <a:avLst/>
          </a:prstGeom>
        </p:spPr>
        <p:txBody>
          <a:bodyPr lIns="0" tIns="0" rIns="0" bIns="0" rtlCol="0" anchor="t">
            <a:spAutoFit/>
          </a:bodyPr>
          <a:lstStyle/>
          <a:p>
            <a:pPr>
              <a:lnSpc>
                <a:spcPts val="4759"/>
              </a:lnSpc>
              <a:spcBef>
                <a:spcPct val="0"/>
              </a:spcBef>
            </a:pPr>
            <a:r>
              <a:rPr lang="en-US" sz="3399" dirty="0" err="1">
                <a:solidFill>
                  <a:srgbClr val="000000"/>
                </a:solidFill>
                <a:latin typeface="Alata"/>
              </a:rPr>
              <a:t>Animasyon</a:t>
            </a:r>
            <a:r>
              <a:rPr lang="en-US" sz="3399" dirty="0">
                <a:solidFill>
                  <a:srgbClr val="000000"/>
                </a:solidFill>
                <a:latin typeface="Alata"/>
              </a:rPr>
              <a:t> </a:t>
            </a:r>
            <a:r>
              <a:rPr lang="en-US" sz="3399" dirty="0" err="1">
                <a:solidFill>
                  <a:srgbClr val="000000"/>
                </a:solidFill>
                <a:latin typeface="Alata"/>
              </a:rPr>
              <a:t>ve</a:t>
            </a:r>
            <a:r>
              <a:rPr lang="en-US" sz="3399" dirty="0">
                <a:solidFill>
                  <a:srgbClr val="000000"/>
                </a:solidFill>
                <a:latin typeface="Alata"/>
              </a:rPr>
              <a:t> </a:t>
            </a:r>
            <a:r>
              <a:rPr lang="en-US" sz="3399" dirty="0" err="1">
                <a:solidFill>
                  <a:srgbClr val="000000"/>
                </a:solidFill>
                <a:latin typeface="Alata"/>
              </a:rPr>
              <a:t>Oyun</a:t>
            </a:r>
            <a:r>
              <a:rPr lang="en-US" sz="3399" dirty="0">
                <a:solidFill>
                  <a:srgbClr val="000000"/>
                </a:solidFill>
                <a:latin typeface="Alata"/>
              </a:rPr>
              <a:t> </a:t>
            </a:r>
            <a:r>
              <a:rPr lang="en-US" sz="3399" dirty="0" err="1">
                <a:solidFill>
                  <a:srgbClr val="000000"/>
                </a:solidFill>
                <a:latin typeface="Alata"/>
              </a:rPr>
              <a:t>Tasarımı</a:t>
            </a:r>
            <a:endParaRPr lang="en-US" sz="3399" dirty="0">
              <a:solidFill>
                <a:srgbClr val="000000"/>
              </a:solidFill>
              <a:latin typeface="Alata"/>
            </a:endParaRPr>
          </a:p>
          <a:p>
            <a:pPr>
              <a:lnSpc>
                <a:spcPts val="4759"/>
              </a:lnSpc>
              <a:spcBef>
                <a:spcPct val="0"/>
              </a:spcBef>
            </a:pPr>
            <a:r>
              <a:rPr lang="en-US" sz="3399" dirty="0" err="1">
                <a:solidFill>
                  <a:srgbClr val="000000"/>
                </a:solidFill>
                <a:latin typeface="Alata"/>
              </a:rPr>
              <a:t>Çizgi</a:t>
            </a:r>
            <a:r>
              <a:rPr lang="en-US" sz="3399" dirty="0">
                <a:solidFill>
                  <a:srgbClr val="000000"/>
                </a:solidFill>
                <a:latin typeface="Alata"/>
              </a:rPr>
              <a:t> Film </a:t>
            </a:r>
            <a:r>
              <a:rPr lang="en-US" sz="3399" dirty="0" err="1">
                <a:solidFill>
                  <a:srgbClr val="000000"/>
                </a:solidFill>
                <a:latin typeface="Alata"/>
              </a:rPr>
              <a:t>ve</a:t>
            </a:r>
            <a:r>
              <a:rPr lang="en-US" sz="3399" dirty="0">
                <a:solidFill>
                  <a:srgbClr val="000000"/>
                </a:solidFill>
                <a:latin typeface="Alata"/>
              </a:rPr>
              <a:t> </a:t>
            </a:r>
            <a:r>
              <a:rPr lang="en-US" sz="3399" dirty="0" err="1">
                <a:solidFill>
                  <a:srgbClr val="000000"/>
                </a:solidFill>
                <a:latin typeface="Alata"/>
              </a:rPr>
              <a:t>Animasyon</a:t>
            </a:r>
            <a:r>
              <a:rPr lang="en-US" sz="3399" dirty="0">
                <a:solidFill>
                  <a:srgbClr val="000000"/>
                </a:solidFill>
                <a:latin typeface="Alata"/>
              </a:rPr>
              <a:t> </a:t>
            </a:r>
          </a:p>
          <a:p>
            <a:pPr>
              <a:lnSpc>
                <a:spcPts val="4759"/>
              </a:lnSpc>
              <a:spcBef>
                <a:spcPct val="0"/>
              </a:spcBef>
            </a:pPr>
            <a:r>
              <a:rPr lang="en-US" sz="3399" dirty="0" err="1">
                <a:solidFill>
                  <a:srgbClr val="000000"/>
                </a:solidFill>
                <a:latin typeface="Alata"/>
              </a:rPr>
              <a:t>Halkla</a:t>
            </a:r>
            <a:r>
              <a:rPr lang="en-US" sz="3399" dirty="0">
                <a:solidFill>
                  <a:srgbClr val="000000"/>
                </a:solidFill>
                <a:latin typeface="Alata"/>
              </a:rPr>
              <a:t> </a:t>
            </a:r>
            <a:r>
              <a:rPr lang="en-US" sz="3399" dirty="0" err="1">
                <a:solidFill>
                  <a:srgbClr val="000000"/>
                </a:solidFill>
                <a:latin typeface="Alata"/>
              </a:rPr>
              <a:t>İlişkiler</a:t>
            </a:r>
            <a:endParaRPr lang="en-US" sz="3399" dirty="0">
              <a:solidFill>
                <a:srgbClr val="000000"/>
              </a:solidFill>
              <a:latin typeface="Alata"/>
            </a:endParaRPr>
          </a:p>
          <a:p>
            <a:pPr>
              <a:lnSpc>
                <a:spcPts val="4759"/>
              </a:lnSpc>
              <a:spcBef>
                <a:spcPct val="0"/>
              </a:spcBef>
            </a:pPr>
            <a:r>
              <a:rPr lang="en-US" sz="3399" dirty="0" err="1">
                <a:solidFill>
                  <a:srgbClr val="000000"/>
                </a:solidFill>
                <a:latin typeface="Alata"/>
              </a:rPr>
              <a:t>İlahiyat</a:t>
            </a:r>
            <a:r>
              <a:rPr lang="en-US" sz="3399" dirty="0">
                <a:solidFill>
                  <a:srgbClr val="000000"/>
                </a:solidFill>
                <a:latin typeface="Alata"/>
              </a:rPr>
              <a:t> </a:t>
            </a:r>
          </a:p>
          <a:p>
            <a:pPr>
              <a:lnSpc>
                <a:spcPts val="4759"/>
              </a:lnSpc>
              <a:spcBef>
                <a:spcPct val="0"/>
              </a:spcBef>
            </a:pPr>
            <a:r>
              <a:rPr lang="en-US" sz="3399" dirty="0" err="1">
                <a:solidFill>
                  <a:srgbClr val="000000"/>
                </a:solidFill>
                <a:latin typeface="Alata"/>
              </a:rPr>
              <a:t>Okul</a:t>
            </a:r>
            <a:r>
              <a:rPr lang="en-US" sz="3399" dirty="0">
                <a:solidFill>
                  <a:srgbClr val="000000"/>
                </a:solidFill>
                <a:latin typeface="Alata"/>
              </a:rPr>
              <a:t> </a:t>
            </a:r>
            <a:r>
              <a:rPr lang="en-US" sz="3399" dirty="0" err="1">
                <a:solidFill>
                  <a:srgbClr val="000000"/>
                </a:solidFill>
                <a:latin typeface="Alata"/>
              </a:rPr>
              <a:t>Öncesi</a:t>
            </a:r>
            <a:r>
              <a:rPr lang="en-US" sz="3399" dirty="0">
                <a:solidFill>
                  <a:srgbClr val="000000"/>
                </a:solidFill>
                <a:latin typeface="Alata"/>
              </a:rPr>
              <a:t> </a:t>
            </a:r>
            <a:r>
              <a:rPr lang="en-US" sz="3399" dirty="0" err="1">
                <a:solidFill>
                  <a:srgbClr val="000000"/>
                </a:solidFill>
                <a:latin typeface="Alata"/>
              </a:rPr>
              <a:t>Öğretmenliği</a:t>
            </a:r>
            <a:endParaRPr lang="en-US" sz="3399" dirty="0">
              <a:solidFill>
                <a:srgbClr val="000000"/>
              </a:solidFill>
              <a:latin typeface="Alata"/>
            </a:endParaRPr>
          </a:p>
          <a:p>
            <a:pPr>
              <a:lnSpc>
                <a:spcPts val="4759"/>
              </a:lnSpc>
              <a:spcBef>
                <a:spcPct val="0"/>
              </a:spcBef>
            </a:pPr>
            <a:r>
              <a:rPr lang="en-US" sz="3399" dirty="0" err="1">
                <a:solidFill>
                  <a:srgbClr val="000000"/>
                </a:solidFill>
                <a:latin typeface="Alata"/>
              </a:rPr>
              <a:t>Özel</a:t>
            </a:r>
            <a:r>
              <a:rPr lang="en-US" sz="3399" dirty="0">
                <a:solidFill>
                  <a:srgbClr val="000000"/>
                </a:solidFill>
                <a:latin typeface="Alata"/>
              </a:rPr>
              <a:t> </a:t>
            </a:r>
            <a:r>
              <a:rPr lang="en-US" sz="3399" dirty="0" err="1">
                <a:solidFill>
                  <a:srgbClr val="000000"/>
                </a:solidFill>
                <a:latin typeface="Alata"/>
              </a:rPr>
              <a:t>Eğitim</a:t>
            </a:r>
            <a:r>
              <a:rPr lang="en-US" sz="3399" dirty="0">
                <a:solidFill>
                  <a:srgbClr val="000000"/>
                </a:solidFill>
                <a:latin typeface="Alata"/>
              </a:rPr>
              <a:t> </a:t>
            </a:r>
            <a:r>
              <a:rPr lang="en-US" sz="3399" dirty="0" err="1">
                <a:solidFill>
                  <a:srgbClr val="000000"/>
                </a:solidFill>
                <a:latin typeface="Alata"/>
              </a:rPr>
              <a:t>Öğretmenliği</a:t>
            </a:r>
            <a:endParaRPr lang="en-US" sz="3399" dirty="0">
              <a:solidFill>
                <a:srgbClr val="000000"/>
              </a:solidFill>
              <a:latin typeface="Alata"/>
            </a:endParaRPr>
          </a:p>
          <a:p>
            <a:pPr>
              <a:lnSpc>
                <a:spcPts val="4759"/>
              </a:lnSpc>
              <a:spcBef>
                <a:spcPct val="0"/>
              </a:spcBef>
            </a:pPr>
            <a:r>
              <a:rPr lang="en-US" sz="3399" dirty="0" err="1">
                <a:solidFill>
                  <a:srgbClr val="000000"/>
                </a:solidFill>
                <a:latin typeface="Alata"/>
              </a:rPr>
              <a:t>Radyo</a:t>
            </a:r>
            <a:r>
              <a:rPr lang="en-US" sz="3399" dirty="0">
                <a:solidFill>
                  <a:srgbClr val="000000"/>
                </a:solidFill>
                <a:latin typeface="Alata"/>
              </a:rPr>
              <a:t>, </a:t>
            </a:r>
            <a:r>
              <a:rPr lang="en-US" sz="3399" dirty="0" err="1">
                <a:solidFill>
                  <a:srgbClr val="000000"/>
                </a:solidFill>
                <a:latin typeface="Alata"/>
              </a:rPr>
              <a:t>Televizyon</a:t>
            </a:r>
            <a:r>
              <a:rPr lang="en-US" sz="3399" dirty="0">
                <a:solidFill>
                  <a:srgbClr val="000000"/>
                </a:solidFill>
                <a:latin typeface="Alata"/>
              </a:rPr>
              <a:t> </a:t>
            </a:r>
            <a:r>
              <a:rPr lang="en-US" sz="3399" dirty="0" err="1">
                <a:solidFill>
                  <a:srgbClr val="000000"/>
                </a:solidFill>
                <a:latin typeface="Alata"/>
              </a:rPr>
              <a:t>ve</a:t>
            </a:r>
            <a:r>
              <a:rPr lang="en-US" sz="3399" dirty="0">
                <a:solidFill>
                  <a:srgbClr val="000000"/>
                </a:solidFill>
                <a:latin typeface="Alata"/>
              </a:rPr>
              <a:t> </a:t>
            </a:r>
            <a:r>
              <a:rPr lang="en-US" sz="3399" dirty="0" err="1">
                <a:solidFill>
                  <a:srgbClr val="000000"/>
                </a:solidFill>
                <a:latin typeface="Alata"/>
              </a:rPr>
              <a:t>Sinema</a:t>
            </a:r>
            <a:r>
              <a:rPr lang="en-US" sz="3399" dirty="0">
                <a:solidFill>
                  <a:srgbClr val="000000"/>
                </a:solidFill>
                <a:latin typeface="Alata"/>
              </a:rPr>
              <a:t> </a:t>
            </a:r>
          </a:p>
          <a:p>
            <a:pPr>
              <a:lnSpc>
                <a:spcPts val="4759"/>
              </a:lnSpc>
              <a:spcBef>
                <a:spcPct val="0"/>
              </a:spcBef>
            </a:pPr>
            <a:r>
              <a:rPr lang="en-US" sz="3399" dirty="0" err="1">
                <a:solidFill>
                  <a:srgbClr val="000000"/>
                </a:solidFill>
                <a:latin typeface="Alata"/>
              </a:rPr>
              <a:t>Rekreasyon</a:t>
            </a:r>
            <a:r>
              <a:rPr lang="en-US" sz="3399" dirty="0">
                <a:solidFill>
                  <a:srgbClr val="000000"/>
                </a:solidFill>
                <a:latin typeface="Alata"/>
              </a:rPr>
              <a:t> </a:t>
            </a:r>
            <a:r>
              <a:rPr lang="en-US" sz="3399" dirty="0" err="1">
                <a:solidFill>
                  <a:srgbClr val="000000"/>
                </a:solidFill>
                <a:latin typeface="Alata"/>
              </a:rPr>
              <a:t>Yönetimi</a:t>
            </a:r>
            <a:r>
              <a:rPr lang="en-US" sz="3399" dirty="0">
                <a:solidFill>
                  <a:srgbClr val="000000"/>
                </a:solidFill>
                <a:latin typeface="Alata"/>
              </a:rPr>
              <a:t> </a:t>
            </a:r>
          </a:p>
          <a:p>
            <a:pPr>
              <a:lnSpc>
                <a:spcPts val="4759"/>
              </a:lnSpc>
              <a:spcBef>
                <a:spcPct val="0"/>
              </a:spcBef>
            </a:pPr>
            <a:r>
              <a:rPr lang="en-US" sz="3399" dirty="0" err="1">
                <a:solidFill>
                  <a:srgbClr val="000000"/>
                </a:solidFill>
                <a:latin typeface="Alata"/>
              </a:rPr>
              <a:t>Sinema</a:t>
            </a:r>
            <a:r>
              <a:rPr lang="en-US" sz="3399" dirty="0">
                <a:solidFill>
                  <a:srgbClr val="000000"/>
                </a:solidFill>
                <a:latin typeface="Alata"/>
              </a:rPr>
              <a:t> </a:t>
            </a:r>
            <a:r>
              <a:rPr lang="en-US" sz="3399" dirty="0" err="1">
                <a:solidFill>
                  <a:srgbClr val="000000"/>
                </a:solidFill>
                <a:latin typeface="Alata"/>
              </a:rPr>
              <a:t>ve</a:t>
            </a:r>
            <a:r>
              <a:rPr lang="en-US" sz="3399" dirty="0">
                <a:solidFill>
                  <a:srgbClr val="000000"/>
                </a:solidFill>
                <a:latin typeface="Alata"/>
              </a:rPr>
              <a:t> </a:t>
            </a:r>
            <a:r>
              <a:rPr lang="en-US" sz="3399" dirty="0" err="1">
                <a:solidFill>
                  <a:srgbClr val="000000"/>
                </a:solidFill>
                <a:latin typeface="Alata"/>
              </a:rPr>
              <a:t>Televizyon</a:t>
            </a:r>
            <a:endParaRPr lang="en-US" sz="3399" dirty="0">
              <a:solidFill>
                <a:srgbClr val="000000"/>
              </a:solidFill>
              <a:latin typeface="Alata"/>
            </a:endParaRPr>
          </a:p>
          <a:p>
            <a:pPr>
              <a:lnSpc>
                <a:spcPts val="4759"/>
              </a:lnSpc>
              <a:spcBef>
                <a:spcPct val="0"/>
              </a:spcBef>
            </a:pPr>
            <a:r>
              <a:rPr lang="en-US" sz="3399" dirty="0" err="1">
                <a:solidFill>
                  <a:srgbClr val="000000"/>
                </a:solidFill>
                <a:latin typeface="Alata"/>
              </a:rPr>
              <a:t>Sosyal</a:t>
            </a:r>
            <a:r>
              <a:rPr lang="en-US" sz="3399" dirty="0">
                <a:solidFill>
                  <a:srgbClr val="000000"/>
                </a:solidFill>
                <a:latin typeface="Alata"/>
              </a:rPr>
              <a:t> </a:t>
            </a:r>
            <a:r>
              <a:rPr lang="en-US" sz="3399" dirty="0" err="1">
                <a:solidFill>
                  <a:srgbClr val="000000"/>
                </a:solidFill>
                <a:latin typeface="Alata"/>
              </a:rPr>
              <a:t>Bilgiler</a:t>
            </a:r>
            <a:r>
              <a:rPr lang="en-US" sz="3399" dirty="0">
                <a:solidFill>
                  <a:srgbClr val="000000"/>
                </a:solidFill>
                <a:latin typeface="Alata"/>
              </a:rPr>
              <a:t> </a:t>
            </a:r>
            <a:r>
              <a:rPr lang="en-US" sz="3399" dirty="0" err="1">
                <a:solidFill>
                  <a:srgbClr val="000000"/>
                </a:solidFill>
                <a:latin typeface="Alata"/>
              </a:rPr>
              <a:t>Öğretmenliği</a:t>
            </a:r>
            <a:r>
              <a:rPr lang="en-US" sz="3399" dirty="0">
                <a:solidFill>
                  <a:srgbClr val="000000"/>
                </a:solidFill>
                <a:latin typeface="Alata"/>
              </a:rPr>
              <a:t> </a:t>
            </a:r>
          </a:p>
          <a:p>
            <a:pPr>
              <a:lnSpc>
                <a:spcPts val="4759"/>
              </a:lnSpc>
              <a:spcBef>
                <a:spcPct val="0"/>
              </a:spcBef>
            </a:pPr>
            <a:r>
              <a:rPr lang="en-US" sz="3399" dirty="0" err="1">
                <a:solidFill>
                  <a:srgbClr val="000000"/>
                </a:solidFill>
                <a:latin typeface="Alata"/>
              </a:rPr>
              <a:t>Türkçe</a:t>
            </a:r>
            <a:r>
              <a:rPr lang="en-US" sz="3399" dirty="0">
                <a:solidFill>
                  <a:srgbClr val="000000"/>
                </a:solidFill>
                <a:latin typeface="Alata"/>
              </a:rPr>
              <a:t> </a:t>
            </a:r>
            <a:r>
              <a:rPr lang="en-US" sz="3399" dirty="0" err="1">
                <a:solidFill>
                  <a:srgbClr val="000000"/>
                </a:solidFill>
                <a:latin typeface="Alata"/>
              </a:rPr>
              <a:t>Öğretmenliği</a:t>
            </a:r>
            <a:endParaRPr lang="en-US" sz="3399" dirty="0">
              <a:solidFill>
                <a:srgbClr val="000000"/>
              </a:solidFill>
              <a:latin typeface="Alata"/>
            </a:endParaRPr>
          </a:p>
          <a:p>
            <a:pPr>
              <a:lnSpc>
                <a:spcPts val="4759"/>
              </a:lnSpc>
              <a:spcBef>
                <a:spcPct val="0"/>
              </a:spcBef>
            </a:pPr>
            <a:r>
              <a:rPr lang="en-US" sz="3399" dirty="0" err="1">
                <a:solidFill>
                  <a:srgbClr val="000000"/>
                </a:solidFill>
                <a:latin typeface="Alata"/>
              </a:rPr>
              <a:t>Tarih</a:t>
            </a:r>
            <a:r>
              <a:rPr lang="en-US" sz="3399" dirty="0">
                <a:solidFill>
                  <a:srgbClr val="000000"/>
                </a:solidFill>
                <a:latin typeface="Alata"/>
              </a:rPr>
              <a:t> </a:t>
            </a:r>
            <a:r>
              <a:rPr lang="en-US" sz="3399" dirty="0" err="1">
                <a:solidFill>
                  <a:srgbClr val="000000"/>
                </a:solidFill>
                <a:latin typeface="Alata"/>
              </a:rPr>
              <a:t>Öğretmenliği</a:t>
            </a:r>
            <a:endParaRPr lang="en-US" sz="3399" dirty="0">
              <a:solidFill>
                <a:srgbClr val="000000"/>
              </a:solidFill>
              <a:latin typeface="Alata"/>
            </a:endParaRPr>
          </a:p>
          <a:p>
            <a:pPr>
              <a:lnSpc>
                <a:spcPts val="4759"/>
              </a:lnSpc>
              <a:spcBef>
                <a:spcPct val="0"/>
              </a:spcBef>
            </a:pPr>
            <a:r>
              <a:rPr lang="en-US" sz="3399" dirty="0" err="1">
                <a:solidFill>
                  <a:srgbClr val="000000"/>
                </a:solidFill>
                <a:latin typeface="Alata"/>
              </a:rPr>
              <a:t>Medya</a:t>
            </a:r>
            <a:r>
              <a:rPr lang="en-US" sz="3399" dirty="0">
                <a:solidFill>
                  <a:srgbClr val="000000"/>
                </a:solidFill>
                <a:latin typeface="Alata"/>
              </a:rPr>
              <a:t> </a:t>
            </a:r>
            <a:r>
              <a:rPr lang="en-US" sz="3399" dirty="0" err="1">
                <a:solidFill>
                  <a:srgbClr val="000000"/>
                </a:solidFill>
                <a:latin typeface="Alata"/>
              </a:rPr>
              <a:t>ve</a:t>
            </a:r>
            <a:r>
              <a:rPr lang="en-US" sz="3399" dirty="0">
                <a:solidFill>
                  <a:srgbClr val="000000"/>
                </a:solidFill>
                <a:latin typeface="Alata"/>
              </a:rPr>
              <a:t> </a:t>
            </a:r>
            <a:r>
              <a:rPr lang="en-US" sz="3399" dirty="0" err="1">
                <a:solidFill>
                  <a:srgbClr val="000000"/>
                </a:solidFill>
                <a:latin typeface="Alata"/>
              </a:rPr>
              <a:t>İletişim</a:t>
            </a:r>
            <a:r>
              <a:rPr lang="en-US" sz="3399" dirty="0">
                <a:solidFill>
                  <a:srgbClr val="000000"/>
                </a:solidFill>
                <a:latin typeface="Alata"/>
              </a:rPr>
              <a:t> </a:t>
            </a:r>
          </a:p>
          <a:p>
            <a:pPr>
              <a:lnSpc>
                <a:spcPts val="4759"/>
              </a:lnSpc>
              <a:spcBef>
                <a:spcPct val="0"/>
              </a:spcBef>
            </a:pPr>
            <a:r>
              <a:rPr lang="en-US" sz="3399" dirty="0">
                <a:solidFill>
                  <a:srgbClr val="000000"/>
                </a:solidFill>
                <a:latin typeface="Alata"/>
              </a:rPr>
              <a:t>İslam </a:t>
            </a:r>
            <a:r>
              <a:rPr lang="en-US" sz="3399" dirty="0" err="1">
                <a:solidFill>
                  <a:srgbClr val="000000"/>
                </a:solidFill>
                <a:latin typeface="Alata"/>
              </a:rPr>
              <a:t>ve</a:t>
            </a:r>
            <a:r>
              <a:rPr lang="en-US" sz="3399" dirty="0">
                <a:solidFill>
                  <a:srgbClr val="000000"/>
                </a:solidFill>
                <a:latin typeface="Alata"/>
              </a:rPr>
              <a:t> Din </a:t>
            </a:r>
            <a:r>
              <a:rPr lang="en-US" sz="3399" dirty="0" err="1">
                <a:solidFill>
                  <a:srgbClr val="000000"/>
                </a:solidFill>
                <a:latin typeface="Alata"/>
              </a:rPr>
              <a:t>Bilimleri</a:t>
            </a:r>
            <a:endParaRPr lang="en-US" sz="3399" dirty="0">
              <a:solidFill>
                <a:srgbClr val="000000"/>
              </a:solidFill>
              <a:latin typeface="Alata"/>
            </a:endParaRPr>
          </a:p>
          <a:p>
            <a:pPr>
              <a:lnSpc>
                <a:spcPts val="4759"/>
              </a:lnSpc>
              <a:spcBef>
                <a:spcPct val="0"/>
              </a:spcBef>
            </a:pPr>
            <a:r>
              <a:rPr lang="en-US" sz="3399" dirty="0" err="1">
                <a:solidFill>
                  <a:srgbClr val="000000"/>
                </a:solidFill>
                <a:latin typeface="Alata"/>
              </a:rPr>
              <a:t>Gastronomi</a:t>
            </a:r>
            <a:r>
              <a:rPr lang="en-US" sz="3399" dirty="0">
                <a:solidFill>
                  <a:srgbClr val="000000"/>
                </a:solidFill>
                <a:latin typeface="Alata"/>
              </a:rPr>
              <a:t> </a:t>
            </a:r>
            <a:r>
              <a:rPr lang="en-US" sz="3399" dirty="0" err="1">
                <a:solidFill>
                  <a:srgbClr val="000000"/>
                </a:solidFill>
                <a:latin typeface="Alata"/>
              </a:rPr>
              <a:t>ve</a:t>
            </a:r>
            <a:r>
              <a:rPr lang="en-US" sz="3399" dirty="0">
                <a:solidFill>
                  <a:srgbClr val="000000"/>
                </a:solidFill>
                <a:latin typeface="Alata"/>
              </a:rPr>
              <a:t> </a:t>
            </a:r>
            <a:r>
              <a:rPr lang="en-US" sz="3399" dirty="0" err="1">
                <a:solidFill>
                  <a:srgbClr val="000000"/>
                </a:solidFill>
                <a:latin typeface="Alata"/>
              </a:rPr>
              <a:t>Mutfak</a:t>
            </a:r>
            <a:r>
              <a:rPr lang="en-US" sz="3399" dirty="0">
                <a:solidFill>
                  <a:srgbClr val="000000"/>
                </a:solidFill>
                <a:latin typeface="Alata"/>
              </a:rPr>
              <a:t> </a:t>
            </a:r>
            <a:r>
              <a:rPr lang="en-US" sz="3399" dirty="0" err="1">
                <a:solidFill>
                  <a:srgbClr val="000000"/>
                </a:solidFill>
                <a:latin typeface="Alata"/>
              </a:rPr>
              <a:t>Sanatları</a:t>
            </a:r>
            <a:endParaRPr lang="en-US" sz="3399" dirty="0">
              <a:solidFill>
                <a:srgbClr val="000000"/>
              </a:solidFill>
              <a:latin typeface="Alat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370" b="1370"/>
          <a:stretch>
            <a:fillRect/>
          </a:stretch>
        </p:blipFill>
        <p:spPr>
          <a:xfrm>
            <a:off x="8723514" y="1749344"/>
            <a:ext cx="6691561" cy="1862870"/>
          </a:xfrm>
          <a:prstGeom prst="rect">
            <a:avLst/>
          </a:prstGeom>
        </p:spPr>
      </p:pic>
      <p:pic>
        <p:nvPicPr>
          <p:cNvPr id="3" name="Picture 3"/>
          <p:cNvPicPr>
            <a:picLocks noChangeAspect="1"/>
          </p:cNvPicPr>
          <p:nvPr/>
        </p:nvPicPr>
        <p:blipFill>
          <a:blip r:embed="rId3"/>
          <a:srcRect/>
          <a:stretch>
            <a:fillRect/>
          </a:stretch>
        </p:blipFill>
        <p:spPr>
          <a:xfrm>
            <a:off x="8723514" y="3823550"/>
            <a:ext cx="6691561" cy="1752933"/>
          </a:xfrm>
          <a:prstGeom prst="rect">
            <a:avLst/>
          </a:prstGeom>
        </p:spPr>
      </p:pic>
      <p:pic>
        <p:nvPicPr>
          <p:cNvPr id="4" name="Picture 4"/>
          <p:cNvPicPr>
            <a:picLocks noChangeAspect="1"/>
          </p:cNvPicPr>
          <p:nvPr/>
        </p:nvPicPr>
        <p:blipFill>
          <a:blip r:embed="rId4"/>
          <a:srcRect r="12171"/>
          <a:stretch>
            <a:fillRect/>
          </a:stretch>
        </p:blipFill>
        <p:spPr>
          <a:xfrm>
            <a:off x="8723514" y="5820607"/>
            <a:ext cx="6691561" cy="1649757"/>
          </a:xfrm>
          <a:prstGeom prst="rect">
            <a:avLst/>
          </a:prstGeom>
        </p:spPr>
      </p:pic>
      <p:pic>
        <p:nvPicPr>
          <p:cNvPr id="5" name="Picture 5"/>
          <p:cNvPicPr>
            <a:picLocks noChangeAspect="1"/>
          </p:cNvPicPr>
          <p:nvPr/>
        </p:nvPicPr>
        <p:blipFill>
          <a:blip r:embed="rId5"/>
          <a:srcRect/>
          <a:stretch>
            <a:fillRect/>
          </a:stretch>
        </p:blipFill>
        <p:spPr>
          <a:xfrm>
            <a:off x="8723514" y="7642336"/>
            <a:ext cx="6691561" cy="1615964"/>
          </a:xfrm>
          <a:prstGeom prst="rect">
            <a:avLst/>
          </a:prstGeom>
        </p:spPr>
      </p:pic>
      <p:pic>
        <p:nvPicPr>
          <p:cNvPr id="6" name="Picture 6"/>
          <p:cNvPicPr>
            <a:picLocks noChangeAspect="1"/>
          </p:cNvPicPr>
          <p:nvPr/>
        </p:nvPicPr>
        <p:blipFill>
          <a:blip r:embed="rId6"/>
          <a:srcRect/>
          <a:stretch>
            <a:fillRect/>
          </a:stretch>
        </p:blipFill>
        <p:spPr>
          <a:xfrm>
            <a:off x="9168460" y="4061473"/>
            <a:ext cx="868570" cy="868570"/>
          </a:xfrm>
          <a:prstGeom prst="rect">
            <a:avLst/>
          </a:prstGeom>
        </p:spPr>
      </p:pic>
      <p:pic>
        <p:nvPicPr>
          <p:cNvPr id="7" name="Picture 7"/>
          <p:cNvPicPr>
            <a:picLocks noChangeAspect="1"/>
          </p:cNvPicPr>
          <p:nvPr/>
        </p:nvPicPr>
        <p:blipFill>
          <a:blip r:embed="rId7"/>
          <a:srcRect/>
          <a:stretch>
            <a:fillRect/>
          </a:stretch>
        </p:blipFill>
        <p:spPr>
          <a:xfrm>
            <a:off x="9168460" y="5938554"/>
            <a:ext cx="808627" cy="808627"/>
          </a:xfrm>
          <a:prstGeom prst="rect">
            <a:avLst/>
          </a:prstGeom>
        </p:spPr>
      </p:pic>
      <p:pic>
        <p:nvPicPr>
          <p:cNvPr id="8" name="Picture 8"/>
          <p:cNvPicPr>
            <a:picLocks noChangeAspect="1"/>
          </p:cNvPicPr>
          <p:nvPr/>
        </p:nvPicPr>
        <p:blipFill>
          <a:blip r:embed="rId7"/>
          <a:srcRect/>
          <a:stretch>
            <a:fillRect/>
          </a:stretch>
        </p:blipFill>
        <p:spPr>
          <a:xfrm>
            <a:off x="9197462" y="7707128"/>
            <a:ext cx="808627" cy="808627"/>
          </a:xfrm>
          <a:prstGeom prst="rect">
            <a:avLst/>
          </a:prstGeom>
        </p:spPr>
      </p:pic>
      <p:grpSp>
        <p:nvGrpSpPr>
          <p:cNvPr id="10" name="Group 10"/>
          <p:cNvGrpSpPr/>
          <p:nvPr/>
        </p:nvGrpSpPr>
        <p:grpSpPr>
          <a:xfrm>
            <a:off x="1449026" y="1759659"/>
            <a:ext cx="5097698" cy="6207417"/>
            <a:chOff x="0" y="0"/>
            <a:chExt cx="2771140" cy="3374390"/>
          </a:xfrm>
        </p:grpSpPr>
        <p:sp>
          <p:nvSpPr>
            <p:cNvPr id="11" name="Freeform 11"/>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EF635E"/>
            </a:solidFill>
          </p:spPr>
        </p:sp>
      </p:grpSp>
      <p:sp>
        <p:nvSpPr>
          <p:cNvPr id="12" name="TextBox 12"/>
          <p:cNvSpPr txBox="1"/>
          <p:nvPr/>
        </p:nvSpPr>
        <p:spPr>
          <a:xfrm>
            <a:off x="1844257" y="2365026"/>
            <a:ext cx="4307235" cy="3202947"/>
          </a:xfrm>
          <a:prstGeom prst="rect">
            <a:avLst/>
          </a:prstGeom>
        </p:spPr>
        <p:txBody>
          <a:bodyPr lIns="0" tIns="0" rIns="0" bIns="0" rtlCol="0" anchor="t">
            <a:spAutoFit/>
          </a:bodyPr>
          <a:lstStyle/>
          <a:p>
            <a:pPr algn="ctr">
              <a:lnSpc>
                <a:spcPts val="5962"/>
              </a:lnSpc>
            </a:pPr>
            <a:r>
              <a:rPr lang="en-US" sz="4258" dirty="0">
                <a:solidFill>
                  <a:srgbClr val="000000"/>
                </a:solidFill>
                <a:latin typeface="Alata Bold"/>
              </a:rPr>
              <a:t>YKS SONUÇLARI:</a:t>
            </a:r>
          </a:p>
          <a:p>
            <a:pPr algn="ctr">
              <a:lnSpc>
                <a:spcPts val="4887"/>
              </a:lnSpc>
            </a:pPr>
            <a:r>
              <a:rPr lang="en-US" sz="3491" dirty="0">
                <a:solidFill>
                  <a:srgbClr val="000000"/>
                </a:solidFill>
                <a:latin typeface="Arimo Bold"/>
              </a:rPr>
              <a:t> </a:t>
            </a:r>
          </a:p>
          <a:p>
            <a:pPr algn="ctr">
              <a:lnSpc>
                <a:spcPts val="4887"/>
              </a:lnSpc>
            </a:pPr>
            <a:r>
              <a:rPr lang="en-US" sz="3491" dirty="0">
                <a:solidFill>
                  <a:srgbClr val="000000"/>
                </a:solidFill>
                <a:latin typeface="Alata Bold"/>
              </a:rPr>
              <a:t>20 TEMMUZ 2022 TARİHİNDE AÇIKLANACAKTIR</a:t>
            </a:r>
          </a:p>
        </p:txBody>
      </p:sp>
      <p:sp>
        <p:nvSpPr>
          <p:cNvPr id="13" name="TextBox 13"/>
          <p:cNvSpPr txBox="1"/>
          <p:nvPr/>
        </p:nvSpPr>
        <p:spPr>
          <a:xfrm>
            <a:off x="10866716" y="2018517"/>
            <a:ext cx="3550317" cy="1360192"/>
          </a:xfrm>
          <a:prstGeom prst="rect">
            <a:avLst/>
          </a:prstGeom>
        </p:spPr>
        <p:txBody>
          <a:bodyPr lIns="0" tIns="0" rIns="0" bIns="0" rtlCol="0" anchor="t">
            <a:spAutoFit/>
          </a:bodyPr>
          <a:lstStyle/>
          <a:p>
            <a:pPr algn="ctr">
              <a:lnSpc>
                <a:spcPts val="2716"/>
              </a:lnSpc>
            </a:pPr>
            <a:r>
              <a:rPr lang="en-US" sz="1940">
                <a:solidFill>
                  <a:srgbClr val="000000"/>
                </a:solidFill>
                <a:latin typeface="Alata"/>
              </a:rPr>
              <a:t>Yükseköğretim Kurumları Sınavı (YKS) Başvuru Tarihleri:</a:t>
            </a:r>
          </a:p>
          <a:p>
            <a:pPr algn="ctr">
              <a:lnSpc>
                <a:spcPts val="2716"/>
              </a:lnSpc>
            </a:pPr>
            <a:r>
              <a:rPr lang="en-US" sz="1940">
                <a:solidFill>
                  <a:srgbClr val="000000"/>
                </a:solidFill>
                <a:latin typeface="Alata"/>
              </a:rPr>
              <a:t> 11 Şubat-7 Mart 2022</a:t>
            </a:r>
          </a:p>
          <a:p>
            <a:pPr algn="ctr">
              <a:lnSpc>
                <a:spcPts val="2716"/>
              </a:lnSpc>
            </a:pPr>
            <a:endParaRPr lang="en-US" sz="1940">
              <a:solidFill>
                <a:srgbClr val="000000"/>
              </a:solidFill>
              <a:latin typeface="Alata"/>
            </a:endParaRPr>
          </a:p>
        </p:txBody>
      </p:sp>
      <p:sp>
        <p:nvSpPr>
          <p:cNvPr id="14" name="TextBox 14"/>
          <p:cNvSpPr txBox="1"/>
          <p:nvPr/>
        </p:nvSpPr>
        <p:spPr>
          <a:xfrm>
            <a:off x="11234898" y="4023373"/>
            <a:ext cx="3182136" cy="1396095"/>
          </a:xfrm>
          <a:prstGeom prst="rect">
            <a:avLst/>
          </a:prstGeom>
        </p:spPr>
        <p:txBody>
          <a:bodyPr lIns="0" tIns="0" rIns="0" bIns="0" rtlCol="0" anchor="t">
            <a:spAutoFit/>
          </a:bodyPr>
          <a:lstStyle/>
          <a:p>
            <a:pPr algn="ctr">
              <a:lnSpc>
                <a:spcPts val="2826"/>
              </a:lnSpc>
            </a:pPr>
            <a:r>
              <a:rPr lang="en-US" sz="2018">
                <a:solidFill>
                  <a:srgbClr val="000000"/>
                </a:solidFill>
                <a:latin typeface="Alata"/>
              </a:rPr>
              <a:t>YKS 1. Oturum Temel Yeterlilik Testi (TYT) Tarihi:</a:t>
            </a:r>
          </a:p>
          <a:p>
            <a:pPr algn="ctr">
              <a:lnSpc>
                <a:spcPts val="2826"/>
              </a:lnSpc>
            </a:pPr>
            <a:r>
              <a:rPr lang="en-US" sz="2018">
                <a:solidFill>
                  <a:srgbClr val="000000"/>
                </a:solidFill>
                <a:latin typeface="Alata"/>
              </a:rPr>
              <a:t> 18 Haziran 2022</a:t>
            </a:r>
          </a:p>
          <a:p>
            <a:pPr algn="ctr">
              <a:lnSpc>
                <a:spcPts val="2826"/>
              </a:lnSpc>
            </a:pPr>
            <a:endParaRPr lang="en-US" sz="2018">
              <a:solidFill>
                <a:srgbClr val="000000"/>
              </a:solidFill>
              <a:latin typeface="Alata"/>
            </a:endParaRPr>
          </a:p>
        </p:txBody>
      </p:sp>
      <p:sp>
        <p:nvSpPr>
          <p:cNvPr id="15" name="TextBox 15"/>
          <p:cNvSpPr txBox="1"/>
          <p:nvPr/>
        </p:nvSpPr>
        <p:spPr>
          <a:xfrm>
            <a:off x="11234898" y="6018401"/>
            <a:ext cx="3643141" cy="1396059"/>
          </a:xfrm>
          <a:prstGeom prst="rect">
            <a:avLst/>
          </a:prstGeom>
        </p:spPr>
        <p:txBody>
          <a:bodyPr lIns="0" tIns="0" rIns="0" bIns="0" rtlCol="0" anchor="t">
            <a:spAutoFit/>
          </a:bodyPr>
          <a:lstStyle/>
          <a:p>
            <a:pPr algn="ctr">
              <a:lnSpc>
                <a:spcPts val="2827"/>
              </a:lnSpc>
            </a:pPr>
            <a:r>
              <a:rPr lang="en-US" sz="2019">
                <a:solidFill>
                  <a:srgbClr val="000000"/>
                </a:solidFill>
                <a:latin typeface="Alata"/>
              </a:rPr>
              <a:t>YKS 2. Oturum Alan Yeterlilik Testleri (AYT) Tarihi: </a:t>
            </a:r>
          </a:p>
          <a:p>
            <a:pPr algn="ctr">
              <a:lnSpc>
                <a:spcPts val="2827"/>
              </a:lnSpc>
            </a:pPr>
            <a:r>
              <a:rPr lang="en-US" sz="2019">
                <a:solidFill>
                  <a:srgbClr val="000000"/>
                </a:solidFill>
                <a:latin typeface="Alata"/>
              </a:rPr>
              <a:t>19 Haziran 2022</a:t>
            </a:r>
          </a:p>
          <a:p>
            <a:pPr algn="ctr">
              <a:lnSpc>
                <a:spcPts val="2827"/>
              </a:lnSpc>
            </a:pPr>
            <a:endParaRPr lang="en-US" sz="2019">
              <a:solidFill>
                <a:srgbClr val="000000"/>
              </a:solidFill>
              <a:latin typeface="Alata"/>
            </a:endParaRPr>
          </a:p>
        </p:txBody>
      </p:sp>
      <p:sp>
        <p:nvSpPr>
          <p:cNvPr id="16" name="TextBox 16"/>
          <p:cNvSpPr txBox="1"/>
          <p:nvPr/>
        </p:nvSpPr>
        <p:spPr>
          <a:xfrm>
            <a:off x="11419507" y="7918661"/>
            <a:ext cx="3273922" cy="1043742"/>
          </a:xfrm>
          <a:prstGeom prst="rect">
            <a:avLst/>
          </a:prstGeom>
        </p:spPr>
        <p:txBody>
          <a:bodyPr lIns="0" tIns="0" rIns="0" bIns="0" rtlCol="0" anchor="t">
            <a:spAutoFit/>
          </a:bodyPr>
          <a:lstStyle/>
          <a:p>
            <a:pPr algn="ctr">
              <a:lnSpc>
                <a:spcPts val="2827"/>
              </a:lnSpc>
            </a:pPr>
            <a:r>
              <a:rPr lang="en-US" sz="2019">
                <a:solidFill>
                  <a:srgbClr val="000000"/>
                </a:solidFill>
                <a:latin typeface="Alata"/>
              </a:rPr>
              <a:t>YKS 3. Oturum Yabancı Dil Testi (YDT) Tarihi: </a:t>
            </a:r>
          </a:p>
          <a:p>
            <a:pPr algn="ctr">
              <a:lnSpc>
                <a:spcPts val="2827"/>
              </a:lnSpc>
            </a:pPr>
            <a:r>
              <a:rPr lang="en-US" sz="2019">
                <a:solidFill>
                  <a:srgbClr val="000000"/>
                </a:solidFill>
                <a:latin typeface="Alata"/>
              </a:rPr>
              <a:t>19 Haziran 2022</a:t>
            </a:r>
          </a:p>
        </p:txBody>
      </p:sp>
      <p:sp>
        <p:nvSpPr>
          <p:cNvPr id="17" name="TextBox 17"/>
          <p:cNvSpPr txBox="1"/>
          <p:nvPr/>
        </p:nvSpPr>
        <p:spPr>
          <a:xfrm>
            <a:off x="7697972" y="4863368"/>
            <a:ext cx="3867550" cy="534441"/>
          </a:xfrm>
          <a:prstGeom prst="rect">
            <a:avLst/>
          </a:prstGeom>
        </p:spPr>
        <p:txBody>
          <a:bodyPr lIns="0" tIns="0" rIns="0" bIns="0" rtlCol="0" anchor="t">
            <a:spAutoFit/>
          </a:bodyPr>
          <a:lstStyle/>
          <a:p>
            <a:pPr algn="ctr">
              <a:lnSpc>
                <a:spcPts val="4301"/>
              </a:lnSpc>
            </a:pPr>
            <a:r>
              <a:rPr lang="en-US" sz="3072">
                <a:solidFill>
                  <a:srgbClr val="000000"/>
                </a:solidFill>
                <a:latin typeface="Alata"/>
              </a:rPr>
              <a:t>10.15</a:t>
            </a:r>
          </a:p>
        </p:txBody>
      </p:sp>
      <p:sp>
        <p:nvSpPr>
          <p:cNvPr id="18" name="TextBox 18"/>
          <p:cNvSpPr txBox="1"/>
          <p:nvPr/>
        </p:nvSpPr>
        <p:spPr>
          <a:xfrm>
            <a:off x="7759000" y="6786422"/>
            <a:ext cx="3867550" cy="534441"/>
          </a:xfrm>
          <a:prstGeom prst="rect">
            <a:avLst/>
          </a:prstGeom>
        </p:spPr>
        <p:txBody>
          <a:bodyPr lIns="0" tIns="0" rIns="0" bIns="0" rtlCol="0" anchor="t">
            <a:spAutoFit/>
          </a:bodyPr>
          <a:lstStyle/>
          <a:p>
            <a:pPr algn="ctr">
              <a:lnSpc>
                <a:spcPts val="4301"/>
              </a:lnSpc>
            </a:pPr>
            <a:r>
              <a:rPr lang="en-US" sz="3072">
                <a:solidFill>
                  <a:srgbClr val="000000"/>
                </a:solidFill>
                <a:latin typeface="Alata"/>
              </a:rPr>
              <a:t>10.15</a:t>
            </a:r>
          </a:p>
        </p:txBody>
      </p:sp>
      <p:sp>
        <p:nvSpPr>
          <p:cNvPr id="19" name="TextBox 19"/>
          <p:cNvSpPr txBox="1"/>
          <p:nvPr/>
        </p:nvSpPr>
        <p:spPr>
          <a:xfrm>
            <a:off x="7759000" y="8449080"/>
            <a:ext cx="3867550" cy="534441"/>
          </a:xfrm>
          <a:prstGeom prst="rect">
            <a:avLst/>
          </a:prstGeom>
        </p:spPr>
        <p:txBody>
          <a:bodyPr lIns="0" tIns="0" rIns="0" bIns="0" rtlCol="0" anchor="t">
            <a:spAutoFit/>
          </a:bodyPr>
          <a:lstStyle/>
          <a:p>
            <a:pPr algn="ctr">
              <a:lnSpc>
                <a:spcPts val="4301"/>
              </a:lnSpc>
            </a:pPr>
            <a:r>
              <a:rPr lang="en-US" sz="3072">
                <a:solidFill>
                  <a:srgbClr val="000000"/>
                </a:solidFill>
                <a:latin typeface="Alata"/>
              </a:rPr>
              <a:t>15.45</a:t>
            </a:r>
          </a:p>
        </p:txBody>
      </p:sp>
      <p:sp>
        <p:nvSpPr>
          <p:cNvPr id="20" name="TextBox 20"/>
          <p:cNvSpPr txBox="1"/>
          <p:nvPr/>
        </p:nvSpPr>
        <p:spPr>
          <a:xfrm>
            <a:off x="11050807" y="3092151"/>
            <a:ext cx="3550317" cy="331670"/>
          </a:xfrm>
          <a:prstGeom prst="rect">
            <a:avLst/>
          </a:prstGeom>
        </p:spPr>
        <p:txBody>
          <a:bodyPr lIns="0" tIns="0" rIns="0" bIns="0" rtlCol="0" anchor="t">
            <a:spAutoFit/>
          </a:bodyPr>
          <a:lstStyle/>
          <a:p>
            <a:pPr algn="ctr">
              <a:lnSpc>
                <a:spcPts val="2715"/>
              </a:lnSpc>
            </a:pPr>
            <a:r>
              <a:rPr lang="en-US" sz="1939">
                <a:solidFill>
                  <a:srgbClr val="000000"/>
                </a:solidFill>
                <a:latin typeface="Arimo"/>
              </a:rPr>
              <a:t>Geç Başvuru : 17-18 Mart 2022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661440" y="698334"/>
            <a:ext cx="3247195" cy="4788967"/>
          </a:xfrm>
          <a:prstGeom prst="rect">
            <a:avLst/>
          </a:prstGeom>
        </p:spPr>
      </p:pic>
      <p:pic>
        <p:nvPicPr>
          <p:cNvPr id="3" name="Picture 3"/>
          <p:cNvPicPr>
            <a:picLocks noChangeAspect="1"/>
          </p:cNvPicPr>
          <p:nvPr/>
        </p:nvPicPr>
        <p:blipFill>
          <a:blip r:embed="rId3"/>
          <a:srcRect/>
          <a:stretch>
            <a:fillRect/>
          </a:stretch>
        </p:blipFill>
        <p:spPr>
          <a:xfrm>
            <a:off x="12207550" y="483362"/>
            <a:ext cx="3219731" cy="4660138"/>
          </a:xfrm>
          <a:prstGeom prst="rect">
            <a:avLst/>
          </a:prstGeom>
        </p:spPr>
      </p:pic>
      <p:pic>
        <p:nvPicPr>
          <p:cNvPr id="4" name="Picture 4"/>
          <p:cNvPicPr>
            <a:picLocks noChangeAspect="1"/>
          </p:cNvPicPr>
          <p:nvPr/>
        </p:nvPicPr>
        <p:blipFill>
          <a:blip r:embed="rId4"/>
          <a:srcRect/>
          <a:stretch>
            <a:fillRect/>
          </a:stretch>
        </p:blipFill>
        <p:spPr>
          <a:xfrm>
            <a:off x="5661440" y="5681940"/>
            <a:ext cx="3044491" cy="4457134"/>
          </a:xfrm>
          <a:prstGeom prst="rect">
            <a:avLst/>
          </a:prstGeom>
        </p:spPr>
      </p:pic>
      <p:pic>
        <p:nvPicPr>
          <p:cNvPr id="5" name="Picture 5"/>
          <p:cNvPicPr>
            <a:picLocks noChangeAspect="1"/>
          </p:cNvPicPr>
          <p:nvPr/>
        </p:nvPicPr>
        <p:blipFill>
          <a:blip r:embed="rId5"/>
          <a:srcRect/>
          <a:stretch>
            <a:fillRect/>
          </a:stretch>
        </p:blipFill>
        <p:spPr>
          <a:xfrm>
            <a:off x="12207550" y="5487302"/>
            <a:ext cx="3223747" cy="4651773"/>
          </a:xfrm>
          <a:prstGeom prst="rect">
            <a:avLst/>
          </a:prstGeom>
        </p:spPr>
      </p:pic>
      <p:grpSp>
        <p:nvGrpSpPr>
          <p:cNvPr id="6" name="Group 6"/>
          <p:cNvGrpSpPr/>
          <p:nvPr/>
        </p:nvGrpSpPr>
        <p:grpSpPr>
          <a:xfrm rot="-10800000">
            <a:off x="426209" y="3473018"/>
            <a:ext cx="4837565" cy="3990509"/>
            <a:chOff x="0" y="0"/>
            <a:chExt cx="4141470" cy="3416300"/>
          </a:xfrm>
        </p:grpSpPr>
        <p:sp>
          <p:nvSpPr>
            <p:cNvPr id="7" name="Freeform 7"/>
            <p:cNvSpPr/>
            <p:nvPr/>
          </p:nvSpPr>
          <p:spPr>
            <a:xfrm>
              <a:off x="0" y="0"/>
              <a:ext cx="4141470" cy="3416300"/>
            </a:xfrm>
            <a:custGeom>
              <a:avLst/>
              <a:gdLst/>
              <a:ahLst/>
              <a:cxnLst/>
              <a:rect l="l" t="t" r="r" b="b"/>
              <a:pathLst>
                <a:path w="4141470" h="3416300">
                  <a:moveTo>
                    <a:pt x="2693670" y="0"/>
                  </a:moveTo>
                  <a:lnTo>
                    <a:pt x="993140" y="0"/>
                  </a:lnTo>
                  <a:lnTo>
                    <a:pt x="3810" y="1699260"/>
                  </a:lnTo>
                  <a:lnTo>
                    <a:pt x="0" y="1706880"/>
                  </a:lnTo>
                  <a:lnTo>
                    <a:pt x="993140" y="3416300"/>
                  </a:lnTo>
                  <a:lnTo>
                    <a:pt x="4141470" y="3416300"/>
                  </a:lnTo>
                  <a:lnTo>
                    <a:pt x="4141470" y="0"/>
                  </a:lnTo>
                  <a:lnTo>
                    <a:pt x="2693670" y="0"/>
                  </a:lnTo>
                  <a:close/>
                  <a:moveTo>
                    <a:pt x="4116070" y="3390900"/>
                  </a:moveTo>
                  <a:lnTo>
                    <a:pt x="1007110" y="3390900"/>
                  </a:lnTo>
                  <a:lnTo>
                    <a:pt x="29210" y="1708150"/>
                  </a:lnTo>
                  <a:lnTo>
                    <a:pt x="1007110" y="25400"/>
                  </a:lnTo>
                  <a:lnTo>
                    <a:pt x="4116070" y="25400"/>
                  </a:lnTo>
                  <a:lnTo>
                    <a:pt x="4116070" y="3390900"/>
                  </a:lnTo>
                  <a:close/>
                  <a:moveTo>
                    <a:pt x="2693670" y="177800"/>
                  </a:moveTo>
                  <a:lnTo>
                    <a:pt x="3963670" y="177800"/>
                  </a:lnTo>
                  <a:lnTo>
                    <a:pt x="3963670" y="3263900"/>
                  </a:lnTo>
                  <a:lnTo>
                    <a:pt x="1098550" y="3263900"/>
                  </a:lnTo>
                  <a:lnTo>
                    <a:pt x="201930" y="1720850"/>
                  </a:lnTo>
                  <a:lnTo>
                    <a:pt x="1098550" y="177800"/>
                  </a:lnTo>
                  <a:lnTo>
                    <a:pt x="2693670" y="177800"/>
                  </a:lnTo>
                  <a:close/>
                </a:path>
              </a:pathLst>
            </a:custGeom>
            <a:solidFill>
              <a:srgbClr val="FFD232"/>
            </a:solidFill>
          </p:spPr>
        </p:sp>
      </p:grpSp>
      <p:sp>
        <p:nvSpPr>
          <p:cNvPr id="8" name="TextBox 8"/>
          <p:cNvSpPr txBox="1"/>
          <p:nvPr/>
        </p:nvSpPr>
        <p:spPr>
          <a:xfrm>
            <a:off x="589498" y="4677384"/>
            <a:ext cx="4176243" cy="1498650"/>
          </a:xfrm>
          <a:prstGeom prst="rect">
            <a:avLst/>
          </a:prstGeom>
        </p:spPr>
        <p:txBody>
          <a:bodyPr lIns="0" tIns="0" rIns="0" bIns="0" rtlCol="0" anchor="t">
            <a:spAutoFit/>
          </a:bodyPr>
          <a:lstStyle/>
          <a:p>
            <a:pPr algn="ctr">
              <a:lnSpc>
                <a:spcPts val="4017"/>
              </a:lnSpc>
            </a:pPr>
            <a:r>
              <a:rPr lang="en-US" sz="2869">
                <a:solidFill>
                  <a:srgbClr val="000000"/>
                </a:solidFill>
                <a:latin typeface="Alata Bold"/>
              </a:rPr>
              <a:t>BAZI BÖLÜMLER İÇİN UYGULANAN SIRALAMA ŞARTI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497304" y="957388"/>
            <a:ext cx="3091926" cy="4335240"/>
          </a:xfrm>
          <a:prstGeom prst="rect">
            <a:avLst/>
          </a:prstGeom>
        </p:spPr>
      </p:pic>
      <p:pic>
        <p:nvPicPr>
          <p:cNvPr id="3" name="Picture 3"/>
          <p:cNvPicPr>
            <a:picLocks noChangeAspect="1"/>
          </p:cNvPicPr>
          <p:nvPr/>
        </p:nvPicPr>
        <p:blipFill>
          <a:blip r:embed="rId3"/>
          <a:srcRect r="924"/>
          <a:stretch>
            <a:fillRect/>
          </a:stretch>
        </p:blipFill>
        <p:spPr>
          <a:xfrm>
            <a:off x="7671556" y="5523447"/>
            <a:ext cx="2917674" cy="4264199"/>
          </a:xfrm>
          <a:prstGeom prst="rect">
            <a:avLst/>
          </a:prstGeom>
        </p:spPr>
      </p:pic>
      <p:pic>
        <p:nvPicPr>
          <p:cNvPr id="4" name="Picture 4"/>
          <p:cNvPicPr>
            <a:picLocks noChangeAspect="1"/>
          </p:cNvPicPr>
          <p:nvPr/>
        </p:nvPicPr>
        <p:blipFill>
          <a:blip r:embed="rId4"/>
          <a:srcRect/>
          <a:stretch>
            <a:fillRect/>
          </a:stretch>
        </p:blipFill>
        <p:spPr>
          <a:xfrm>
            <a:off x="12904792" y="3125008"/>
            <a:ext cx="2977872" cy="4296983"/>
          </a:xfrm>
          <a:prstGeom prst="rect">
            <a:avLst/>
          </a:prstGeom>
        </p:spPr>
      </p:pic>
      <p:grpSp>
        <p:nvGrpSpPr>
          <p:cNvPr id="5" name="Group 5"/>
          <p:cNvGrpSpPr/>
          <p:nvPr/>
        </p:nvGrpSpPr>
        <p:grpSpPr>
          <a:xfrm rot="-10800000">
            <a:off x="1028700" y="2983768"/>
            <a:ext cx="4837565" cy="3990509"/>
            <a:chOff x="0" y="0"/>
            <a:chExt cx="4141470" cy="3416300"/>
          </a:xfrm>
        </p:grpSpPr>
        <p:sp>
          <p:nvSpPr>
            <p:cNvPr id="6" name="Freeform 6"/>
            <p:cNvSpPr/>
            <p:nvPr/>
          </p:nvSpPr>
          <p:spPr>
            <a:xfrm>
              <a:off x="0" y="0"/>
              <a:ext cx="4141470" cy="3416300"/>
            </a:xfrm>
            <a:custGeom>
              <a:avLst/>
              <a:gdLst/>
              <a:ahLst/>
              <a:cxnLst/>
              <a:rect l="l" t="t" r="r" b="b"/>
              <a:pathLst>
                <a:path w="4141470" h="3416300">
                  <a:moveTo>
                    <a:pt x="2693670" y="0"/>
                  </a:moveTo>
                  <a:lnTo>
                    <a:pt x="993140" y="0"/>
                  </a:lnTo>
                  <a:lnTo>
                    <a:pt x="3810" y="1699260"/>
                  </a:lnTo>
                  <a:lnTo>
                    <a:pt x="0" y="1706880"/>
                  </a:lnTo>
                  <a:lnTo>
                    <a:pt x="993140" y="3416300"/>
                  </a:lnTo>
                  <a:lnTo>
                    <a:pt x="4141470" y="3416300"/>
                  </a:lnTo>
                  <a:lnTo>
                    <a:pt x="4141470" y="0"/>
                  </a:lnTo>
                  <a:lnTo>
                    <a:pt x="2693670" y="0"/>
                  </a:lnTo>
                  <a:close/>
                  <a:moveTo>
                    <a:pt x="4116070" y="3390900"/>
                  </a:moveTo>
                  <a:lnTo>
                    <a:pt x="1007110" y="3390900"/>
                  </a:lnTo>
                  <a:lnTo>
                    <a:pt x="29210" y="1708150"/>
                  </a:lnTo>
                  <a:lnTo>
                    <a:pt x="1007110" y="25400"/>
                  </a:lnTo>
                  <a:lnTo>
                    <a:pt x="4116070" y="25400"/>
                  </a:lnTo>
                  <a:lnTo>
                    <a:pt x="4116070" y="3390900"/>
                  </a:lnTo>
                  <a:close/>
                  <a:moveTo>
                    <a:pt x="2693670" y="177800"/>
                  </a:moveTo>
                  <a:lnTo>
                    <a:pt x="3963670" y="177800"/>
                  </a:lnTo>
                  <a:lnTo>
                    <a:pt x="3963670" y="3263900"/>
                  </a:lnTo>
                  <a:lnTo>
                    <a:pt x="1098550" y="3263900"/>
                  </a:lnTo>
                  <a:lnTo>
                    <a:pt x="201930" y="1720850"/>
                  </a:lnTo>
                  <a:lnTo>
                    <a:pt x="1098550" y="177800"/>
                  </a:lnTo>
                  <a:lnTo>
                    <a:pt x="2693670" y="177800"/>
                  </a:lnTo>
                  <a:close/>
                </a:path>
              </a:pathLst>
            </a:custGeom>
            <a:solidFill>
              <a:srgbClr val="FFD232"/>
            </a:solidFill>
          </p:spPr>
        </p:sp>
      </p:grpSp>
      <p:sp>
        <p:nvSpPr>
          <p:cNvPr id="7" name="TextBox 7"/>
          <p:cNvSpPr txBox="1"/>
          <p:nvPr/>
        </p:nvSpPr>
        <p:spPr>
          <a:xfrm>
            <a:off x="1196073" y="4188134"/>
            <a:ext cx="4176243" cy="1498650"/>
          </a:xfrm>
          <a:prstGeom prst="rect">
            <a:avLst/>
          </a:prstGeom>
        </p:spPr>
        <p:txBody>
          <a:bodyPr lIns="0" tIns="0" rIns="0" bIns="0" rtlCol="0" anchor="t">
            <a:spAutoFit/>
          </a:bodyPr>
          <a:lstStyle/>
          <a:p>
            <a:pPr algn="ctr">
              <a:lnSpc>
                <a:spcPts val="4017"/>
              </a:lnSpc>
            </a:pPr>
            <a:r>
              <a:rPr lang="en-US" sz="2869">
                <a:solidFill>
                  <a:srgbClr val="000000"/>
                </a:solidFill>
                <a:latin typeface="Alata Bold"/>
              </a:rPr>
              <a:t>BAZI BÖLÜMLER İÇİN UYGULANAN SIRALAMA ŞARTI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475233" cy="1757413"/>
          </a:xfrm>
          <a:prstGeom prst="rect">
            <a:avLst/>
          </a:prstGeom>
          <a:solidFill>
            <a:srgbClr val="7ACDD0"/>
          </a:solidFill>
        </p:spPr>
      </p:sp>
      <p:pic>
        <p:nvPicPr>
          <p:cNvPr id="3" name="Picture 3"/>
          <p:cNvPicPr>
            <a:picLocks noChangeAspect="1"/>
          </p:cNvPicPr>
          <p:nvPr/>
        </p:nvPicPr>
        <p:blipFill>
          <a:blip r:embed="rId2"/>
          <a:srcRect/>
          <a:stretch>
            <a:fillRect/>
          </a:stretch>
        </p:blipFill>
        <p:spPr>
          <a:xfrm>
            <a:off x="1028700" y="2538620"/>
            <a:ext cx="7298959" cy="5936758"/>
          </a:xfrm>
          <a:prstGeom prst="rect">
            <a:avLst/>
          </a:prstGeom>
        </p:spPr>
      </p:pic>
      <p:pic>
        <p:nvPicPr>
          <p:cNvPr id="4" name="Picture 4"/>
          <p:cNvPicPr>
            <a:picLocks noChangeAspect="1"/>
          </p:cNvPicPr>
          <p:nvPr/>
        </p:nvPicPr>
        <p:blipFill>
          <a:blip r:embed="rId3"/>
          <a:srcRect/>
          <a:stretch>
            <a:fillRect/>
          </a:stretch>
        </p:blipFill>
        <p:spPr>
          <a:xfrm>
            <a:off x="1245574" y="2787847"/>
            <a:ext cx="6865212" cy="3867303"/>
          </a:xfrm>
          <a:prstGeom prst="rect">
            <a:avLst/>
          </a:prstGeom>
        </p:spPr>
      </p:pic>
      <p:pic>
        <p:nvPicPr>
          <p:cNvPr id="5" name="Picture 5"/>
          <p:cNvPicPr>
            <a:picLocks noChangeAspect="1"/>
          </p:cNvPicPr>
          <p:nvPr/>
        </p:nvPicPr>
        <p:blipFill>
          <a:blip r:embed="rId4"/>
          <a:srcRect/>
          <a:stretch>
            <a:fillRect/>
          </a:stretch>
        </p:blipFill>
        <p:spPr>
          <a:xfrm>
            <a:off x="8685947" y="2538620"/>
            <a:ext cx="8783809" cy="5644962"/>
          </a:xfrm>
          <a:prstGeom prst="rect">
            <a:avLst/>
          </a:prstGeom>
        </p:spPr>
      </p:pic>
      <p:sp>
        <p:nvSpPr>
          <p:cNvPr id="6" name="TextBox 6"/>
          <p:cNvSpPr txBox="1"/>
          <p:nvPr/>
        </p:nvSpPr>
        <p:spPr>
          <a:xfrm>
            <a:off x="4710138" y="368538"/>
            <a:ext cx="9310661" cy="1000274"/>
          </a:xfrm>
          <a:prstGeom prst="rect">
            <a:avLst/>
          </a:prstGeom>
        </p:spPr>
        <p:txBody>
          <a:bodyPr wrap="square" lIns="0" tIns="0" rIns="0" bIns="0" rtlCol="0" anchor="t">
            <a:spAutoFit/>
          </a:bodyPr>
          <a:lstStyle/>
          <a:p>
            <a:pPr algn="ctr">
              <a:lnSpc>
                <a:spcPts val="7839"/>
              </a:lnSpc>
            </a:pPr>
            <a:r>
              <a:rPr lang="en-US" sz="5599" dirty="0">
                <a:solidFill>
                  <a:srgbClr val="000000"/>
                </a:solidFill>
                <a:latin typeface="Alata Bold"/>
              </a:rPr>
              <a:t>OYP NASIL HESAPLANIR?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281439"/>
          </a:xfrm>
          <a:prstGeom prst="rect">
            <a:avLst/>
          </a:prstGeom>
          <a:solidFill>
            <a:srgbClr val="EF635E"/>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8759">
            <a:off x="15915512" y="83418"/>
            <a:ext cx="830229" cy="314914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4504" y="3897068"/>
            <a:ext cx="574196" cy="574196"/>
          </a:xfrm>
          <a:prstGeom prst="rect">
            <a:avLst/>
          </a:prstGeom>
        </p:spPr>
      </p:pic>
      <p:sp>
        <p:nvSpPr>
          <p:cNvPr id="5" name="TextBox 5"/>
          <p:cNvSpPr txBox="1"/>
          <p:nvPr/>
        </p:nvSpPr>
        <p:spPr>
          <a:xfrm>
            <a:off x="2895600" y="1295270"/>
            <a:ext cx="12744737" cy="884858"/>
          </a:xfrm>
          <a:prstGeom prst="rect">
            <a:avLst/>
          </a:prstGeom>
        </p:spPr>
        <p:txBody>
          <a:bodyPr wrap="square" lIns="0" tIns="0" rIns="0" bIns="0" rtlCol="0" anchor="t">
            <a:spAutoFit/>
          </a:bodyPr>
          <a:lstStyle/>
          <a:p>
            <a:pPr algn="ctr">
              <a:lnSpc>
                <a:spcPts val="6943"/>
              </a:lnSpc>
            </a:pPr>
            <a:r>
              <a:rPr lang="en-US" sz="6199" spc="-911" dirty="0">
                <a:solidFill>
                  <a:srgbClr val="000000"/>
                </a:solidFill>
                <a:latin typeface="Alata Bold"/>
              </a:rPr>
              <a:t>O K U L    B İ R İ N C İ L E R İ N İ N    D İ K </a:t>
            </a:r>
            <a:r>
              <a:rPr lang="en-US" sz="6199" spc="-911" dirty="0" err="1">
                <a:solidFill>
                  <a:srgbClr val="000000"/>
                </a:solidFill>
                <a:latin typeface="Alata Bold"/>
              </a:rPr>
              <a:t>K</a:t>
            </a:r>
            <a:r>
              <a:rPr lang="en-US" sz="6199" spc="-911" dirty="0">
                <a:solidFill>
                  <a:srgbClr val="000000"/>
                </a:solidFill>
                <a:latin typeface="Alata Bold"/>
              </a:rPr>
              <a:t> AT İ N E</a:t>
            </a:r>
          </a:p>
        </p:txBody>
      </p:sp>
      <p:sp>
        <p:nvSpPr>
          <p:cNvPr id="6" name="TextBox 6"/>
          <p:cNvSpPr txBox="1"/>
          <p:nvPr/>
        </p:nvSpPr>
        <p:spPr>
          <a:xfrm>
            <a:off x="1205111" y="3890901"/>
            <a:ext cx="16755069" cy="580363"/>
          </a:xfrm>
          <a:prstGeom prst="rect">
            <a:avLst/>
          </a:prstGeom>
        </p:spPr>
        <p:txBody>
          <a:bodyPr lIns="0" tIns="0" rIns="0" bIns="0" rtlCol="0" anchor="t">
            <a:spAutoFit/>
          </a:bodyPr>
          <a:lstStyle/>
          <a:p>
            <a:pPr algn="ctr">
              <a:lnSpc>
                <a:spcPts val="4759"/>
              </a:lnSpc>
            </a:pPr>
            <a:r>
              <a:rPr lang="en-US" sz="3399">
                <a:solidFill>
                  <a:srgbClr val="000000"/>
                </a:solidFill>
                <a:latin typeface="Alata"/>
              </a:rPr>
              <a:t>Adaylar, okul birinciliği kontenjanından yalnızca mezun oldukları yıl yararlanabilirler. </a:t>
            </a:r>
          </a:p>
        </p:txBody>
      </p:sp>
      <p:sp>
        <p:nvSpPr>
          <p:cNvPr id="7" name="TextBox 7"/>
          <p:cNvSpPr txBox="1"/>
          <p:nvPr/>
        </p:nvSpPr>
        <p:spPr>
          <a:xfrm>
            <a:off x="1205111" y="4700613"/>
            <a:ext cx="15815803" cy="2980555"/>
          </a:xfrm>
          <a:prstGeom prst="rect">
            <a:avLst/>
          </a:prstGeom>
        </p:spPr>
        <p:txBody>
          <a:bodyPr lIns="0" tIns="0" rIns="0" bIns="0" rtlCol="0" anchor="t">
            <a:spAutoFit/>
          </a:bodyPr>
          <a:lstStyle/>
          <a:p>
            <a:pPr>
              <a:lnSpc>
                <a:spcPts val="4759"/>
              </a:lnSpc>
            </a:pPr>
            <a:r>
              <a:rPr lang="en-US" sz="3399">
                <a:solidFill>
                  <a:srgbClr val="000000"/>
                </a:solidFill>
                <a:latin typeface="Alata"/>
              </a:rPr>
              <a:t>Ortaöğretim okullarını birincilikle bitiren adaylar için yükseköğretim programlarında okul birincisi kontenjanı bulunmaktadır. Okul birincileri, genel kontenjan (öncelikle) ve okul birincisi kontenjanı göz önünde tutularak merkezî yerleştirme ile yerleştirme puanlarının yeterli olduğu en üst tercihlerine yerleştirilmektedir. </a:t>
            </a:r>
          </a:p>
        </p:txBody>
      </p:sp>
      <p:sp>
        <p:nvSpPr>
          <p:cNvPr id="8" name="TextBox 8"/>
          <p:cNvSpPr txBox="1"/>
          <p:nvPr/>
        </p:nvSpPr>
        <p:spPr>
          <a:xfrm>
            <a:off x="1205111" y="7638337"/>
            <a:ext cx="15958433" cy="1180411"/>
          </a:xfrm>
          <a:prstGeom prst="rect">
            <a:avLst/>
          </a:prstGeom>
        </p:spPr>
        <p:txBody>
          <a:bodyPr lIns="0" tIns="0" rIns="0" bIns="0" rtlCol="0" anchor="t">
            <a:spAutoFit/>
          </a:bodyPr>
          <a:lstStyle/>
          <a:p>
            <a:pPr>
              <a:lnSpc>
                <a:spcPts val="4759"/>
              </a:lnSpc>
            </a:pPr>
            <a:r>
              <a:rPr lang="en-US" sz="3399">
                <a:solidFill>
                  <a:srgbClr val="000000"/>
                </a:solidFill>
                <a:latin typeface="Alata"/>
              </a:rPr>
              <a:t>2021-2022 öğretim yılı okul birincileri bu kontenjanlardan, 2021- YKS'ye girmek koşuluyla, sadece 2022 YKS'de yararlanırlar.</a:t>
            </a: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4504" y="4767288"/>
            <a:ext cx="574196" cy="57419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4504" y="7681168"/>
            <a:ext cx="574196" cy="57419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200183"/>
            <a:ext cx="18288000" cy="2712216"/>
          </a:xfrm>
          <a:prstGeom prst="rect">
            <a:avLst/>
          </a:prstGeom>
          <a:solidFill>
            <a:srgbClr val="9DFAA0"/>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81424" y="6784481"/>
            <a:ext cx="3324107" cy="3295868"/>
          </a:xfrm>
          <a:prstGeom prst="rect">
            <a:avLst/>
          </a:prstGeom>
        </p:spPr>
      </p:pic>
      <p:sp>
        <p:nvSpPr>
          <p:cNvPr id="4" name="TextBox 4"/>
          <p:cNvSpPr txBox="1"/>
          <p:nvPr/>
        </p:nvSpPr>
        <p:spPr>
          <a:xfrm>
            <a:off x="222252" y="3019837"/>
            <a:ext cx="18288000" cy="4180651"/>
          </a:xfrm>
          <a:prstGeom prst="rect">
            <a:avLst/>
          </a:prstGeom>
        </p:spPr>
        <p:txBody>
          <a:bodyPr lIns="0" tIns="0" rIns="0" bIns="0" rtlCol="0" anchor="t">
            <a:spAutoFit/>
          </a:bodyPr>
          <a:lstStyle/>
          <a:p>
            <a:pPr>
              <a:lnSpc>
                <a:spcPts val="4759"/>
              </a:lnSpc>
            </a:pPr>
            <a:r>
              <a:rPr lang="en-US" sz="3399">
                <a:solidFill>
                  <a:srgbClr val="000000"/>
                </a:solidFill>
                <a:latin typeface="Alata"/>
              </a:rPr>
              <a:t>Teknoloji Fakültelerinin/ Sanat ve Tasarım Fakültelerinin/ Turizm Fakültelerinde yer alan programlarının mesleki ve teknik ortaöğretim kurumlarının mezunları için ayrılan kontenjanlarına (M.T.O.K), mesleki ve teknik ortaöğretim kurumlarının kılavuzda belirtilen alan/dallarından mezun olan adaylar </a:t>
            </a:r>
            <a:r>
              <a:rPr lang="en-US" sz="3399">
                <a:solidFill>
                  <a:srgbClr val="FF1616"/>
                </a:solidFill>
                <a:latin typeface="Alata Bold"/>
              </a:rPr>
              <a:t>öncelikli</a:t>
            </a:r>
            <a:r>
              <a:rPr lang="en-US" sz="3399">
                <a:solidFill>
                  <a:srgbClr val="000000"/>
                </a:solidFill>
                <a:latin typeface="Alata"/>
              </a:rPr>
              <a:t> olarak yerleştirilecektir. </a:t>
            </a:r>
          </a:p>
          <a:p>
            <a:pPr>
              <a:lnSpc>
                <a:spcPts val="4759"/>
              </a:lnSpc>
            </a:pPr>
            <a:r>
              <a:rPr lang="en-US" sz="3399">
                <a:solidFill>
                  <a:srgbClr val="000000"/>
                </a:solidFill>
                <a:latin typeface="Alata"/>
              </a:rPr>
              <a:t>Kontenjanların boş olması durumunda diğer ortaöğretim kurumlarının diğer alan/dallarından mezun olan adaylarda tercih ettikleri takdirde yerleştirilecektir.</a:t>
            </a:r>
          </a:p>
          <a:p>
            <a:pPr>
              <a:lnSpc>
                <a:spcPts val="4759"/>
              </a:lnSpc>
            </a:pPr>
            <a:endParaRPr lang="en-US" sz="3399">
              <a:solidFill>
                <a:srgbClr val="000000"/>
              </a:solidFill>
              <a:latin typeface="Alata"/>
            </a:endParaRPr>
          </a:p>
        </p:txBody>
      </p:sp>
      <p:sp>
        <p:nvSpPr>
          <p:cNvPr id="5" name="TextBox 5"/>
          <p:cNvSpPr txBox="1"/>
          <p:nvPr/>
        </p:nvSpPr>
        <p:spPr>
          <a:xfrm>
            <a:off x="2424521" y="188069"/>
            <a:ext cx="13210119" cy="2815293"/>
          </a:xfrm>
          <a:prstGeom prst="rect">
            <a:avLst/>
          </a:prstGeom>
        </p:spPr>
        <p:txBody>
          <a:bodyPr lIns="0" tIns="0" rIns="0" bIns="0" rtlCol="0" anchor="t">
            <a:spAutoFit/>
          </a:bodyPr>
          <a:lstStyle/>
          <a:p>
            <a:pPr algn="ctr">
              <a:lnSpc>
                <a:spcPts val="7839"/>
              </a:lnSpc>
            </a:pPr>
            <a:r>
              <a:rPr lang="en-US" sz="5599" dirty="0" err="1">
                <a:solidFill>
                  <a:srgbClr val="000000"/>
                </a:solidFill>
                <a:latin typeface="Alata"/>
              </a:rPr>
              <a:t>Mesleki</a:t>
            </a:r>
            <a:r>
              <a:rPr lang="en-US" sz="5599" dirty="0">
                <a:solidFill>
                  <a:srgbClr val="000000"/>
                </a:solidFill>
                <a:latin typeface="Alata"/>
              </a:rPr>
              <a:t> </a:t>
            </a:r>
            <a:r>
              <a:rPr lang="en-US" sz="5599" dirty="0" err="1">
                <a:solidFill>
                  <a:srgbClr val="000000"/>
                </a:solidFill>
                <a:latin typeface="Alata"/>
              </a:rPr>
              <a:t>ve</a:t>
            </a:r>
            <a:r>
              <a:rPr lang="en-US" sz="5599" dirty="0">
                <a:solidFill>
                  <a:srgbClr val="000000"/>
                </a:solidFill>
                <a:latin typeface="Alata"/>
              </a:rPr>
              <a:t> </a:t>
            </a:r>
            <a:r>
              <a:rPr lang="en-US" sz="5599" dirty="0" err="1">
                <a:solidFill>
                  <a:srgbClr val="000000"/>
                </a:solidFill>
                <a:latin typeface="Alata"/>
              </a:rPr>
              <a:t>Teknik</a:t>
            </a:r>
            <a:r>
              <a:rPr lang="en-US" sz="5599" dirty="0">
                <a:solidFill>
                  <a:srgbClr val="000000"/>
                </a:solidFill>
                <a:latin typeface="Alata"/>
              </a:rPr>
              <a:t> </a:t>
            </a:r>
            <a:r>
              <a:rPr lang="en-US" sz="5599" dirty="0" err="1">
                <a:solidFill>
                  <a:srgbClr val="000000"/>
                </a:solidFill>
                <a:latin typeface="Alata"/>
              </a:rPr>
              <a:t>Ortaöğretim</a:t>
            </a:r>
            <a:r>
              <a:rPr lang="en-US" sz="5599" dirty="0">
                <a:solidFill>
                  <a:srgbClr val="000000"/>
                </a:solidFill>
                <a:latin typeface="Alata"/>
              </a:rPr>
              <a:t> </a:t>
            </a:r>
            <a:r>
              <a:rPr lang="en-US" sz="5599" dirty="0" err="1">
                <a:solidFill>
                  <a:srgbClr val="000000"/>
                </a:solidFill>
                <a:latin typeface="Alata"/>
              </a:rPr>
              <a:t>Kurumları</a:t>
            </a:r>
            <a:endParaRPr lang="en-US" sz="5599" dirty="0">
              <a:solidFill>
                <a:srgbClr val="000000"/>
              </a:solidFill>
              <a:latin typeface="Alata"/>
            </a:endParaRPr>
          </a:p>
          <a:p>
            <a:pPr algn="ctr">
              <a:lnSpc>
                <a:spcPts val="7279"/>
              </a:lnSpc>
            </a:pPr>
            <a:r>
              <a:rPr lang="tr-TR" sz="5199" dirty="0" smtClean="0">
                <a:solidFill>
                  <a:srgbClr val="000000"/>
                </a:solidFill>
                <a:latin typeface="Arimo"/>
              </a:rPr>
              <a:t>-</a:t>
            </a:r>
            <a:r>
              <a:rPr lang="en-US" sz="5199" dirty="0" smtClean="0">
                <a:solidFill>
                  <a:srgbClr val="000000"/>
                </a:solidFill>
                <a:latin typeface="Alata" charset="-94"/>
              </a:rPr>
              <a:t>M.T.O.K</a:t>
            </a:r>
            <a:r>
              <a:rPr lang="tr-TR" sz="5199" dirty="0" smtClean="0">
                <a:solidFill>
                  <a:srgbClr val="000000"/>
                </a:solidFill>
                <a:latin typeface="Arimo"/>
              </a:rPr>
              <a:t>-</a:t>
            </a:r>
            <a:endParaRPr lang="en-US" sz="5199" dirty="0">
              <a:solidFill>
                <a:srgbClr val="000000"/>
              </a:solidFill>
              <a:latin typeface="Arimo"/>
            </a:endParaRPr>
          </a:p>
          <a:p>
            <a:pPr algn="ctr">
              <a:lnSpc>
                <a:spcPts val="7279"/>
              </a:lnSpc>
            </a:pPr>
            <a:endParaRPr lang="en-US" sz="5199" dirty="0">
              <a:solidFill>
                <a:srgbClr val="000000"/>
              </a:solidFill>
              <a:latin typeface="Arimo"/>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516840" cy="2193672"/>
          </a:xfrm>
          <a:prstGeom prst="rect">
            <a:avLst/>
          </a:prstGeom>
          <a:solidFill>
            <a:srgbClr val="E2B292"/>
          </a:solidFill>
        </p:spPr>
      </p:sp>
      <p:pic>
        <p:nvPicPr>
          <p:cNvPr id="3" name="Picture 3"/>
          <p:cNvPicPr>
            <a:picLocks noChangeAspect="1"/>
          </p:cNvPicPr>
          <p:nvPr/>
        </p:nvPicPr>
        <p:blipFill>
          <a:blip r:embed="rId2"/>
          <a:srcRect/>
          <a:stretch>
            <a:fillRect/>
          </a:stretch>
        </p:blipFill>
        <p:spPr>
          <a:xfrm>
            <a:off x="11879723" y="4685350"/>
            <a:ext cx="7927759" cy="5601650"/>
          </a:xfrm>
          <a:prstGeom prst="rect">
            <a:avLst/>
          </a:prstGeom>
        </p:spPr>
      </p:pic>
      <p:sp>
        <p:nvSpPr>
          <p:cNvPr id="4" name="TextBox 4"/>
          <p:cNvSpPr txBox="1"/>
          <p:nvPr/>
        </p:nvSpPr>
        <p:spPr>
          <a:xfrm>
            <a:off x="488945" y="2689094"/>
            <a:ext cx="16230600" cy="2454406"/>
          </a:xfrm>
          <a:prstGeom prst="rect">
            <a:avLst/>
          </a:prstGeom>
        </p:spPr>
        <p:txBody>
          <a:bodyPr lIns="0" tIns="0" rIns="0" bIns="0" rtlCol="0" anchor="t">
            <a:spAutoFit/>
          </a:bodyPr>
          <a:lstStyle/>
          <a:p>
            <a:pPr>
              <a:lnSpc>
                <a:spcPts val="4892"/>
              </a:lnSpc>
            </a:pPr>
            <a:r>
              <a:rPr lang="en-US" sz="3494">
                <a:solidFill>
                  <a:srgbClr val="000000"/>
                </a:solidFill>
                <a:latin typeface="Alata"/>
              </a:rPr>
              <a:t>Özel yetenek sınavıyla öğrenci alan yükseköğretim programlarına başvurabilmek için TYT puanının 150 ve üzeri (Engelli öğrencilerde 100 ve üzeri puan için Bakınız 6. madde.) olması gerekmektedir. </a:t>
            </a:r>
          </a:p>
          <a:p>
            <a:pPr>
              <a:lnSpc>
                <a:spcPts val="4892"/>
              </a:lnSpc>
            </a:pPr>
            <a:endParaRPr lang="en-US" sz="3494">
              <a:solidFill>
                <a:srgbClr val="000000"/>
              </a:solidFill>
              <a:latin typeface="Alata"/>
            </a:endParaRPr>
          </a:p>
        </p:txBody>
      </p:sp>
      <p:sp>
        <p:nvSpPr>
          <p:cNvPr id="5" name="TextBox 5"/>
          <p:cNvSpPr txBox="1"/>
          <p:nvPr/>
        </p:nvSpPr>
        <p:spPr>
          <a:xfrm>
            <a:off x="-539755" y="570738"/>
            <a:ext cx="18288000" cy="1052196"/>
          </a:xfrm>
          <a:prstGeom prst="rect">
            <a:avLst/>
          </a:prstGeom>
        </p:spPr>
        <p:txBody>
          <a:bodyPr lIns="0" tIns="0" rIns="0" bIns="0" rtlCol="0" anchor="t">
            <a:spAutoFit/>
          </a:bodyPr>
          <a:lstStyle/>
          <a:p>
            <a:pPr algn="ctr">
              <a:lnSpc>
                <a:spcPts val="8679"/>
              </a:lnSpc>
            </a:pPr>
            <a:r>
              <a:rPr lang="en-US" sz="6199" dirty="0">
                <a:solidFill>
                  <a:srgbClr val="000000"/>
                </a:solidFill>
                <a:latin typeface="Alata"/>
              </a:rPr>
              <a:t>ÖZEL YETENEK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920464"/>
          </a:xfrm>
          <a:prstGeom prst="rect">
            <a:avLst/>
          </a:prstGeom>
          <a:solidFill>
            <a:srgbClr val="9DFAA0"/>
          </a:solidFill>
        </p:spPr>
      </p:sp>
      <p:sp>
        <p:nvSpPr>
          <p:cNvPr id="3" name="TextBox 3"/>
          <p:cNvSpPr txBox="1"/>
          <p:nvPr/>
        </p:nvSpPr>
        <p:spPr>
          <a:xfrm>
            <a:off x="228840" y="3819166"/>
            <a:ext cx="18059160" cy="1780459"/>
          </a:xfrm>
          <a:prstGeom prst="rect">
            <a:avLst/>
          </a:prstGeom>
        </p:spPr>
        <p:txBody>
          <a:bodyPr lIns="0" tIns="0" rIns="0" bIns="0" rtlCol="0" anchor="t">
            <a:spAutoFit/>
          </a:bodyPr>
          <a:lstStyle/>
          <a:p>
            <a:pPr>
              <a:lnSpc>
                <a:spcPts val="4759"/>
              </a:lnSpc>
            </a:pPr>
            <a:r>
              <a:rPr lang="en-US" sz="3399">
                <a:solidFill>
                  <a:srgbClr val="000000"/>
                </a:solidFill>
                <a:latin typeface="Alata"/>
              </a:rPr>
              <a:t>İlk önce “Ben ne için çalışıyorum?” sorusuna cevap verebilmemiz lazım. Bir hedefimiz, bizi motive edecek bir amacımız yoksa önümüzde bir yığın kitap, ne için çalıştığımızı bilmeden oradan oraya atlayarak düzensiz bir çalışma stiline sahip olabiliriz maalesef. </a:t>
            </a:r>
          </a:p>
        </p:txBody>
      </p:sp>
      <p:sp>
        <p:nvSpPr>
          <p:cNvPr id="4" name="TextBox 4"/>
          <p:cNvSpPr txBox="1"/>
          <p:nvPr/>
        </p:nvSpPr>
        <p:spPr>
          <a:xfrm>
            <a:off x="228840" y="6387346"/>
            <a:ext cx="18288000" cy="1780459"/>
          </a:xfrm>
          <a:prstGeom prst="rect">
            <a:avLst/>
          </a:prstGeom>
        </p:spPr>
        <p:txBody>
          <a:bodyPr lIns="0" tIns="0" rIns="0" bIns="0" rtlCol="0" anchor="t">
            <a:spAutoFit/>
          </a:bodyPr>
          <a:lstStyle/>
          <a:p>
            <a:pPr>
              <a:lnSpc>
                <a:spcPts val="4759"/>
              </a:lnSpc>
            </a:pPr>
            <a:r>
              <a:rPr lang="en-US" sz="3399">
                <a:solidFill>
                  <a:srgbClr val="000000"/>
                </a:solidFill>
                <a:latin typeface="Alata"/>
              </a:rPr>
              <a:t>Seni motive edecek sözleri, hikayeleri, hedefleri bir kağıda yazıp, ya da görselli bir şeyse fotoğrafını alıp görebileceğin bir yere asabilirsin. Sana çalışma isteği kazandırmada yardımcı olacaktır.</a:t>
            </a:r>
          </a:p>
        </p:txBody>
      </p:sp>
      <p:sp>
        <p:nvSpPr>
          <p:cNvPr id="5" name="TextBox 5"/>
          <p:cNvSpPr txBox="1"/>
          <p:nvPr/>
        </p:nvSpPr>
        <p:spPr>
          <a:xfrm>
            <a:off x="4488649" y="261322"/>
            <a:ext cx="9539541" cy="1397819"/>
          </a:xfrm>
          <a:prstGeom prst="rect">
            <a:avLst/>
          </a:prstGeom>
        </p:spPr>
        <p:txBody>
          <a:bodyPr wrap="square" lIns="0" tIns="0" rIns="0" bIns="0" rtlCol="0" anchor="t">
            <a:spAutoFit/>
          </a:bodyPr>
          <a:lstStyle/>
          <a:p>
            <a:pPr algn="ctr">
              <a:lnSpc>
                <a:spcPts val="10868"/>
              </a:lnSpc>
            </a:pPr>
            <a:r>
              <a:rPr lang="en-US" sz="7763" dirty="0">
                <a:solidFill>
                  <a:srgbClr val="000000"/>
                </a:solidFill>
                <a:latin typeface="Alata"/>
              </a:rPr>
              <a:t>BAŞARMAK İÇİN:</a:t>
            </a:r>
          </a:p>
        </p:txBody>
      </p:sp>
      <p:sp>
        <p:nvSpPr>
          <p:cNvPr id="6" name="TextBox 6"/>
          <p:cNvSpPr txBox="1"/>
          <p:nvPr/>
        </p:nvSpPr>
        <p:spPr>
          <a:xfrm>
            <a:off x="530874" y="2348718"/>
            <a:ext cx="5412726" cy="936154"/>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Alata Bold"/>
              </a:rPr>
              <a:t>HEDEFİNİZ NE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094268"/>
          </a:xfrm>
          <a:prstGeom prst="rect">
            <a:avLst/>
          </a:prstGeom>
          <a:solidFill>
            <a:srgbClr val="E69D9A"/>
          </a:solidFill>
        </p:spPr>
      </p:sp>
      <p:grpSp>
        <p:nvGrpSpPr>
          <p:cNvPr id="3" name="Group 3"/>
          <p:cNvGrpSpPr>
            <a:grpSpLocks noChangeAspect="1"/>
          </p:cNvGrpSpPr>
          <p:nvPr/>
        </p:nvGrpSpPr>
        <p:grpSpPr>
          <a:xfrm>
            <a:off x="12415066" y="2926319"/>
            <a:ext cx="5657850" cy="5657850"/>
            <a:chOff x="0" y="0"/>
            <a:chExt cx="12700000" cy="12700000"/>
          </a:xfrm>
        </p:grpSpPr>
        <p:sp>
          <p:nvSpPr>
            <p:cNvPr id="4" name="Freeform 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t="-2342" b="-2342"/>
              </a:stretch>
            </a:blipFill>
          </p:spPr>
        </p:sp>
      </p:grpSp>
      <p:sp>
        <p:nvSpPr>
          <p:cNvPr id="5" name="TextBox 5"/>
          <p:cNvSpPr txBox="1"/>
          <p:nvPr/>
        </p:nvSpPr>
        <p:spPr>
          <a:xfrm>
            <a:off x="-320733" y="527441"/>
            <a:ext cx="16874681" cy="1127734"/>
          </a:xfrm>
          <a:prstGeom prst="rect">
            <a:avLst/>
          </a:prstGeom>
        </p:spPr>
        <p:txBody>
          <a:bodyPr lIns="0" tIns="0" rIns="0" bIns="0" rtlCol="0" anchor="t">
            <a:spAutoFit/>
          </a:bodyPr>
          <a:lstStyle/>
          <a:p>
            <a:pPr algn="ctr">
              <a:lnSpc>
                <a:spcPts val="9239"/>
              </a:lnSpc>
            </a:pPr>
            <a:r>
              <a:rPr lang="en-US" sz="6599">
                <a:solidFill>
                  <a:srgbClr val="000000"/>
                </a:solidFill>
                <a:latin typeface="Abril Fatface"/>
              </a:rPr>
              <a:t>DOĞRU HEDEF BELİRLEME</a:t>
            </a:r>
          </a:p>
        </p:txBody>
      </p:sp>
      <p:sp>
        <p:nvSpPr>
          <p:cNvPr id="6" name="TextBox 6"/>
          <p:cNvSpPr txBox="1"/>
          <p:nvPr/>
        </p:nvSpPr>
        <p:spPr>
          <a:xfrm>
            <a:off x="1835011" y="2831069"/>
            <a:ext cx="9001260" cy="886987"/>
          </a:xfrm>
          <a:prstGeom prst="rect">
            <a:avLst/>
          </a:prstGeom>
        </p:spPr>
        <p:txBody>
          <a:bodyPr lIns="0" tIns="0" rIns="0" bIns="0" rtlCol="0" anchor="t">
            <a:spAutoFit/>
          </a:bodyPr>
          <a:lstStyle/>
          <a:p>
            <a:pPr algn="ctr">
              <a:lnSpc>
                <a:spcPts val="7279"/>
              </a:lnSpc>
            </a:pPr>
            <a:r>
              <a:rPr lang="en-US" sz="5199">
                <a:solidFill>
                  <a:srgbClr val="000000"/>
                </a:solidFill>
                <a:latin typeface="Alata"/>
              </a:rPr>
              <a:t>Ulaşılabilir hedefler belirleyin </a:t>
            </a:r>
          </a:p>
        </p:txBody>
      </p:sp>
      <p:sp>
        <p:nvSpPr>
          <p:cNvPr id="7" name="TextBox 7"/>
          <p:cNvSpPr txBox="1"/>
          <p:nvPr/>
        </p:nvSpPr>
        <p:spPr>
          <a:xfrm>
            <a:off x="1873435" y="5264126"/>
            <a:ext cx="9763937" cy="886987"/>
          </a:xfrm>
          <a:prstGeom prst="rect">
            <a:avLst/>
          </a:prstGeom>
        </p:spPr>
        <p:txBody>
          <a:bodyPr lIns="0" tIns="0" rIns="0" bIns="0" rtlCol="0" anchor="t">
            <a:spAutoFit/>
          </a:bodyPr>
          <a:lstStyle/>
          <a:p>
            <a:pPr algn="ctr">
              <a:lnSpc>
                <a:spcPts val="7279"/>
              </a:lnSpc>
            </a:pPr>
            <a:r>
              <a:rPr lang="en-US" sz="5199">
                <a:solidFill>
                  <a:srgbClr val="000000"/>
                </a:solidFill>
                <a:latin typeface="Alata"/>
              </a:rPr>
              <a:t>Hedefi seçme nedenlerinizi yazın</a:t>
            </a:r>
          </a:p>
        </p:txBody>
      </p:sp>
      <p:sp>
        <p:nvSpPr>
          <p:cNvPr id="8" name="TextBox 8"/>
          <p:cNvSpPr txBox="1"/>
          <p:nvPr/>
        </p:nvSpPr>
        <p:spPr>
          <a:xfrm>
            <a:off x="1815595" y="6687973"/>
            <a:ext cx="9983120" cy="886987"/>
          </a:xfrm>
          <a:prstGeom prst="rect">
            <a:avLst/>
          </a:prstGeom>
        </p:spPr>
        <p:txBody>
          <a:bodyPr lIns="0" tIns="0" rIns="0" bIns="0" rtlCol="0" anchor="t">
            <a:spAutoFit/>
          </a:bodyPr>
          <a:lstStyle/>
          <a:p>
            <a:pPr algn="ctr">
              <a:lnSpc>
                <a:spcPts val="7279"/>
              </a:lnSpc>
            </a:pPr>
            <a:r>
              <a:rPr lang="en-US" sz="5199">
                <a:solidFill>
                  <a:srgbClr val="000000"/>
                </a:solidFill>
                <a:latin typeface="Alata"/>
              </a:rPr>
              <a:t>Hedefinizin net olarak tanımlayın</a:t>
            </a:r>
          </a:p>
        </p:txBody>
      </p:sp>
      <p:sp>
        <p:nvSpPr>
          <p:cNvPr id="9" name="TextBox 9"/>
          <p:cNvSpPr txBox="1"/>
          <p:nvPr/>
        </p:nvSpPr>
        <p:spPr>
          <a:xfrm>
            <a:off x="1812416" y="8133365"/>
            <a:ext cx="8705363" cy="886987"/>
          </a:xfrm>
          <a:prstGeom prst="rect">
            <a:avLst/>
          </a:prstGeom>
        </p:spPr>
        <p:txBody>
          <a:bodyPr lIns="0" tIns="0" rIns="0" bIns="0" rtlCol="0" anchor="t">
            <a:spAutoFit/>
          </a:bodyPr>
          <a:lstStyle/>
          <a:p>
            <a:pPr algn="ctr">
              <a:lnSpc>
                <a:spcPts val="7279"/>
              </a:lnSpc>
            </a:pPr>
            <a:r>
              <a:rPr lang="en-US" sz="5199">
                <a:solidFill>
                  <a:srgbClr val="000000"/>
                </a:solidFill>
                <a:latin typeface="Alata"/>
              </a:rPr>
              <a:t>Her konuda hedeflerle çalışın</a:t>
            </a:r>
          </a:p>
        </p:txBody>
      </p:sp>
      <p:sp>
        <p:nvSpPr>
          <p:cNvPr id="10" name="TextBox 10"/>
          <p:cNvSpPr txBox="1"/>
          <p:nvPr/>
        </p:nvSpPr>
        <p:spPr>
          <a:xfrm>
            <a:off x="1736378" y="3998084"/>
            <a:ext cx="8161193" cy="886987"/>
          </a:xfrm>
          <a:prstGeom prst="rect">
            <a:avLst/>
          </a:prstGeom>
        </p:spPr>
        <p:txBody>
          <a:bodyPr lIns="0" tIns="0" rIns="0" bIns="0" rtlCol="0" anchor="t">
            <a:spAutoFit/>
          </a:bodyPr>
          <a:lstStyle/>
          <a:p>
            <a:pPr algn="ctr">
              <a:lnSpc>
                <a:spcPts val="7279"/>
              </a:lnSpc>
            </a:pPr>
            <a:r>
              <a:rPr lang="en-US" sz="5199">
                <a:solidFill>
                  <a:srgbClr val="000000"/>
                </a:solidFill>
                <a:latin typeface="Alata"/>
              </a:rPr>
              <a:t>Hedeflerinizi mutlaka yazın</a:t>
            </a:r>
          </a:p>
        </p:txBody>
      </p:sp>
      <p:pic>
        <p:nvPicPr>
          <p:cNvPr id="11" name="Picture 11"/>
          <p:cNvPicPr>
            <a:picLocks noChangeAspect="1"/>
          </p:cNvPicPr>
          <p:nvPr/>
        </p:nvPicPr>
        <p:blipFill>
          <a:blip r:embed="rId3"/>
          <a:srcRect/>
          <a:stretch>
            <a:fillRect/>
          </a:stretch>
        </p:blipFill>
        <p:spPr>
          <a:xfrm rot="-5400000">
            <a:off x="268374" y="2854655"/>
            <a:ext cx="585585" cy="935066"/>
          </a:xfrm>
          <a:prstGeom prst="rect">
            <a:avLst/>
          </a:prstGeom>
        </p:spPr>
      </p:pic>
      <p:pic>
        <p:nvPicPr>
          <p:cNvPr id="12" name="Picture 12"/>
          <p:cNvPicPr>
            <a:picLocks noChangeAspect="1"/>
          </p:cNvPicPr>
          <p:nvPr/>
        </p:nvPicPr>
        <p:blipFill>
          <a:blip r:embed="rId3"/>
          <a:srcRect/>
          <a:stretch>
            <a:fillRect/>
          </a:stretch>
        </p:blipFill>
        <p:spPr>
          <a:xfrm rot="-5400000">
            <a:off x="268374" y="4021670"/>
            <a:ext cx="585585" cy="935066"/>
          </a:xfrm>
          <a:prstGeom prst="rect">
            <a:avLst/>
          </a:prstGeom>
        </p:spPr>
      </p:pic>
      <p:pic>
        <p:nvPicPr>
          <p:cNvPr id="13" name="Picture 13"/>
          <p:cNvPicPr>
            <a:picLocks noChangeAspect="1"/>
          </p:cNvPicPr>
          <p:nvPr/>
        </p:nvPicPr>
        <p:blipFill>
          <a:blip r:embed="rId3"/>
          <a:srcRect/>
          <a:stretch>
            <a:fillRect/>
          </a:stretch>
        </p:blipFill>
        <p:spPr>
          <a:xfrm rot="-5400000">
            <a:off x="268374" y="5287711"/>
            <a:ext cx="585585" cy="935066"/>
          </a:xfrm>
          <a:prstGeom prst="rect">
            <a:avLst/>
          </a:prstGeom>
        </p:spPr>
      </p:pic>
      <p:pic>
        <p:nvPicPr>
          <p:cNvPr id="14" name="Picture 14"/>
          <p:cNvPicPr>
            <a:picLocks noChangeAspect="1"/>
          </p:cNvPicPr>
          <p:nvPr/>
        </p:nvPicPr>
        <p:blipFill>
          <a:blip r:embed="rId3"/>
          <a:srcRect/>
          <a:stretch>
            <a:fillRect/>
          </a:stretch>
        </p:blipFill>
        <p:spPr>
          <a:xfrm rot="-5400000">
            <a:off x="268374" y="8260026"/>
            <a:ext cx="585585" cy="935066"/>
          </a:xfrm>
          <a:prstGeom prst="rect">
            <a:avLst/>
          </a:prstGeom>
        </p:spPr>
      </p:pic>
      <p:pic>
        <p:nvPicPr>
          <p:cNvPr id="15" name="Picture 15"/>
          <p:cNvPicPr>
            <a:picLocks noChangeAspect="1"/>
          </p:cNvPicPr>
          <p:nvPr/>
        </p:nvPicPr>
        <p:blipFill>
          <a:blip r:embed="rId3"/>
          <a:srcRect/>
          <a:stretch>
            <a:fillRect/>
          </a:stretch>
        </p:blipFill>
        <p:spPr>
          <a:xfrm rot="-5400000">
            <a:off x="268374" y="6711558"/>
            <a:ext cx="585585" cy="93506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62209" y="1028700"/>
            <a:ext cx="14363582" cy="7547409"/>
          </a:xfrm>
          <a:prstGeom prst="rect">
            <a:avLst/>
          </a:prstGeom>
        </p:spPr>
      </p:pic>
      <p:sp>
        <p:nvSpPr>
          <p:cNvPr id="3" name="TextBox 3"/>
          <p:cNvSpPr txBox="1"/>
          <p:nvPr/>
        </p:nvSpPr>
        <p:spPr>
          <a:xfrm>
            <a:off x="2895718" y="3215315"/>
            <a:ext cx="12496564" cy="3488919"/>
          </a:xfrm>
          <a:prstGeom prst="rect">
            <a:avLst/>
          </a:prstGeom>
        </p:spPr>
        <p:txBody>
          <a:bodyPr lIns="0" tIns="0" rIns="0" bIns="0" rtlCol="0" anchor="t">
            <a:spAutoFit/>
          </a:bodyPr>
          <a:lstStyle/>
          <a:p>
            <a:pPr algn="ctr">
              <a:lnSpc>
                <a:spcPts val="5599"/>
              </a:lnSpc>
            </a:pPr>
            <a:r>
              <a:rPr lang="en-US" sz="3999">
                <a:solidFill>
                  <a:srgbClr val="000000"/>
                </a:solidFill>
                <a:latin typeface="Adigiana Toybox"/>
              </a:rPr>
              <a:t>Kişinin önündeki en büyük engel KENDİSİDİR.</a:t>
            </a:r>
          </a:p>
          <a:p>
            <a:pPr algn="ctr">
              <a:lnSpc>
                <a:spcPts val="5599"/>
              </a:lnSpc>
            </a:pPr>
            <a:endParaRPr lang="en-US" sz="3999">
              <a:solidFill>
                <a:srgbClr val="000000"/>
              </a:solidFill>
              <a:latin typeface="Adigiana Toybox"/>
            </a:endParaRPr>
          </a:p>
          <a:p>
            <a:pPr algn="ctr">
              <a:lnSpc>
                <a:spcPts val="5599"/>
              </a:lnSpc>
            </a:pPr>
            <a:r>
              <a:rPr lang="en-US" sz="3999">
                <a:solidFill>
                  <a:srgbClr val="000000"/>
                </a:solidFill>
                <a:latin typeface="Adigiana Toybox"/>
              </a:rPr>
              <a:t>Kişi kendisine inanır, güvenirse hedefine daha kolay ulaşabilir.</a:t>
            </a:r>
          </a:p>
          <a:p>
            <a:pPr algn="ctr">
              <a:lnSpc>
                <a:spcPts val="5599"/>
              </a:lnSpc>
            </a:pPr>
            <a:endParaRPr lang="en-US" sz="3999">
              <a:solidFill>
                <a:srgbClr val="000000"/>
              </a:solidFill>
              <a:latin typeface="Adigiana Toybox"/>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402420" cy="2278084"/>
          </a:xfrm>
          <a:prstGeom prst="rect">
            <a:avLst/>
          </a:prstGeom>
          <a:solidFill>
            <a:srgbClr val="9DFAA0"/>
          </a:solidFill>
        </p:spPr>
      </p:sp>
      <p:grpSp>
        <p:nvGrpSpPr>
          <p:cNvPr id="3" name="Group 3"/>
          <p:cNvGrpSpPr>
            <a:grpSpLocks noChangeAspect="1"/>
          </p:cNvGrpSpPr>
          <p:nvPr/>
        </p:nvGrpSpPr>
        <p:grpSpPr>
          <a:xfrm>
            <a:off x="11608594" y="2431013"/>
            <a:ext cx="6679406" cy="5657850"/>
            <a:chOff x="0" y="0"/>
            <a:chExt cx="2374900" cy="2011680"/>
          </a:xfrm>
        </p:grpSpPr>
        <p:sp>
          <p:nvSpPr>
            <p:cNvPr id="4" name="Freeform 4"/>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2"/>
              <a:stretch>
                <a:fillRect l="-6477" r="-6477"/>
              </a:stretch>
            </a:blip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7126" y="3499129"/>
            <a:ext cx="1211197" cy="607112"/>
          </a:xfrm>
          <a:prstGeom prst="rect">
            <a:avLst/>
          </a:prstGeom>
        </p:spPr>
      </p:pic>
      <p:sp>
        <p:nvSpPr>
          <p:cNvPr id="6" name="TextBox 6"/>
          <p:cNvSpPr txBox="1"/>
          <p:nvPr/>
        </p:nvSpPr>
        <p:spPr>
          <a:xfrm>
            <a:off x="-1824283" y="3336305"/>
            <a:ext cx="14117915" cy="837511"/>
          </a:xfrm>
          <a:prstGeom prst="rect">
            <a:avLst/>
          </a:prstGeom>
        </p:spPr>
        <p:txBody>
          <a:bodyPr lIns="0" tIns="0" rIns="0" bIns="0" rtlCol="0" anchor="t">
            <a:spAutoFit/>
          </a:bodyPr>
          <a:lstStyle/>
          <a:p>
            <a:pPr algn="ctr">
              <a:lnSpc>
                <a:spcPts val="6860"/>
              </a:lnSpc>
            </a:pPr>
            <a:r>
              <a:rPr lang="en-US" sz="4900">
                <a:solidFill>
                  <a:srgbClr val="000000"/>
                </a:solidFill>
                <a:latin typeface="Alata"/>
              </a:rPr>
              <a:t>Kesin hedefler belirleyin.</a:t>
            </a:r>
          </a:p>
        </p:txBody>
      </p:sp>
      <p:sp>
        <p:nvSpPr>
          <p:cNvPr id="7" name="TextBox 7"/>
          <p:cNvSpPr txBox="1"/>
          <p:nvPr/>
        </p:nvSpPr>
        <p:spPr>
          <a:xfrm>
            <a:off x="1668669" y="4422427"/>
            <a:ext cx="13584206" cy="837511"/>
          </a:xfrm>
          <a:prstGeom prst="rect">
            <a:avLst/>
          </a:prstGeom>
        </p:spPr>
        <p:txBody>
          <a:bodyPr lIns="0" tIns="0" rIns="0" bIns="0" rtlCol="0" anchor="t">
            <a:spAutoFit/>
          </a:bodyPr>
          <a:lstStyle/>
          <a:p>
            <a:pPr>
              <a:lnSpc>
                <a:spcPts val="6860"/>
              </a:lnSpc>
            </a:pPr>
            <a:r>
              <a:rPr lang="en-US" sz="4900">
                <a:solidFill>
                  <a:srgbClr val="000000"/>
                </a:solidFill>
                <a:latin typeface="Alata"/>
              </a:rPr>
              <a:t>Onlara ulaşmanın yollarını planlayın</a:t>
            </a:r>
          </a:p>
        </p:txBody>
      </p:sp>
      <p:sp>
        <p:nvSpPr>
          <p:cNvPr id="8" name="TextBox 8"/>
          <p:cNvSpPr txBox="1"/>
          <p:nvPr/>
        </p:nvSpPr>
        <p:spPr>
          <a:xfrm>
            <a:off x="1668669" y="5663250"/>
            <a:ext cx="12155924" cy="837511"/>
          </a:xfrm>
          <a:prstGeom prst="rect">
            <a:avLst/>
          </a:prstGeom>
        </p:spPr>
        <p:txBody>
          <a:bodyPr lIns="0" tIns="0" rIns="0" bIns="0" rtlCol="0" anchor="t">
            <a:spAutoFit/>
          </a:bodyPr>
          <a:lstStyle/>
          <a:p>
            <a:pPr>
              <a:lnSpc>
                <a:spcPts val="6860"/>
              </a:lnSpc>
            </a:pPr>
            <a:r>
              <a:rPr lang="en-US" sz="4900">
                <a:solidFill>
                  <a:srgbClr val="000000"/>
                </a:solidFill>
                <a:latin typeface="Alata"/>
              </a:rPr>
              <a:t>Kesin bir zamanlama yapın.</a:t>
            </a:r>
          </a:p>
        </p:txBody>
      </p:sp>
      <p:sp>
        <p:nvSpPr>
          <p:cNvPr id="9" name="TextBox 9"/>
          <p:cNvSpPr txBox="1"/>
          <p:nvPr/>
        </p:nvSpPr>
        <p:spPr>
          <a:xfrm>
            <a:off x="1668668" y="7061763"/>
            <a:ext cx="10904331" cy="884858"/>
          </a:xfrm>
          <a:prstGeom prst="rect">
            <a:avLst/>
          </a:prstGeom>
        </p:spPr>
        <p:txBody>
          <a:bodyPr wrap="square" lIns="0" tIns="0" rIns="0" bIns="0" rtlCol="0" anchor="t">
            <a:spAutoFit/>
          </a:bodyPr>
          <a:lstStyle/>
          <a:p>
            <a:pPr algn="ctr">
              <a:lnSpc>
                <a:spcPts val="6860"/>
              </a:lnSpc>
            </a:pPr>
            <a:r>
              <a:rPr lang="en-US" sz="4900" dirty="0">
                <a:solidFill>
                  <a:srgbClr val="000000"/>
                </a:solidFill>
                <a:latin typeface="Alata"/>
              </a:rPr>
              <a:t>Bu </a:t>
            </a:r>
            <a:r>
              <a:rPr lang="en-US" sz="4900" dirty="0" err="1">
                <a:solidFill>
                  <a:srgbClr val="000000"/>
                </a:solidFill>
                <a:latin typeface="Alata"/>
              </a:rPr>
              <a:t>süreçte</a:t>
            </a:r>
            <a:r>
              <a:rPr lang="en-US" sz="4900" dirty="0">
                <a:solidFill>
                  <a:srgbClr val="000000"/>
                </a:solidFill>
                <a:latin typeface="Alata"/>
              </a:rPr>
              <a:t> </a:t>
            </a:r>
            <a:r>
              <a:rPr lang="en-US" sz="4900" dirty="0" err="1">
                <a:solidFill>
                  <a:srgbClr val="000000"/>
                </a:solidFill>
                <a:latin typeface="Alata"/>
              </a:rPr>
              <a:t>acele</a:t>
            </a:r>
            <a:r>
              <a:rPr lang="en-US" sz="4900" dirty="0">
                <a:solidFill>
                  <a:srgbClr val="000000"/>
                </a:solidFill>
                <a:latin typeface="Alata"/>
              </a:rPr>
              <a:t> </a:t>
            </a:r>
            <a:r>
              <a:rPr lang="en-US" sz="4900" dirty="0" err="1">
                <a:solidFill>
                  <a:srgbClr val="000000"/>
                </a:solidFill>
                <a:latin typeface="Alata"/>
              </a:rPr>
              <a:t>etmeyin</a:t>
            </a:r>
            <a:r>
              <a:rPr lang="en-US" sz="4900" dirty="0">
                <a:solidFill>
                  <a:srgbClr val="000000"/>
                </a:solidFill>
                <a:latin typeface="Alata"/>
              </a:rPr>
              <a:t> </a:t>
            </a:r>
            <a:r>
              <a:rPr lang="en-US" sz="4900" dirty="0" err="1">
                <a:solidFill>
                  <a:srgbClr val="000000"/>
                </a:solidFill>
                <a:latin typeface="Alata"/>
              </a:rPr>
              <a:t>kararlı</a:t>
            </a:r>
            <a:r>
              <a:rPr lang="en-US" sz="4900" dirty="0">
                <a:solidFill>
                  <a:srgbClr val="000000"/>
                </a:solidFill>
                <a:latin typeface="Alata"/>
              </a:rPr>
              <a:t> </a:t>
            </a:r>
            <a:r>
              <a:rPr lang="en-US" sz="4900" dirty="0" err="1">
                <a:solidFill>
                  <a:srgbClr val="000000"/>
                </a:solidFill>
                <a:latin typeface="Alata"/>
              </a:rPr>
              <a:t>olun</a:t>
            </a:r>
            <a:endParaRPr lang="en-US" sz="4900" dirty="0">
              <a:solidFill>
                <a:srgbClr val="000000"/>
              </a:solidFill>
              <a:latin typeface="Alata"/>
            </a:endParaRPr>
          </a:p>
        </p:txBody>
      </p:sp>
      <p:sp>
        <p:nvSpPr>
          <p:cNvPr id="10" name="TextBox 10"/>
          <p:cNvSpPr txBox="1"/>
          <p:nvPr/>
        </p:nvSpPr>
        <p:spPr>
          <a:xfrm>
            <a:off x="2008577" y="483924"/>
            <a:ext cx="6452194" cy="1270528"/>
          </a:xfrm>
          <a:prstGeom prst="rect">
            <a:avLst/>
          </a:prstGeom>
        </p:spPr>
        <p:txBody>
          <a:bodyPr lIns="0" tIns="0" rIns="0" bIns="0" rtlCol="0" anchor="t">
            <a:spAutoFit/>
          </a:bodyPr>
          <a:lstStyle/>
          <a:p>
            <a:pPr algn="ctr">
              <a:lnSpc>
                <a:spcPts val="9525"/>
              </a:lnSpc>
            </a:pPr>
            <a:r>
              <a:rPr lang="en-US" sz="9525">
                <a:solidFill>
                  <a:srgbClr val="C6302C"/>
                </a:solidFill>
                <a:latin typeface="Libre Franklin Black Bold"/>
              </a:rPr>
              <a:t>ŞU ANDA :</a:t>
            </a: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2894" y="4652826"/>
            <a:ext cx="1211197" cy="607112"/>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2894" y="5826074"/>
            <a:ext cx="1211197" cy="607112"/>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0914" y="7292161"/>
            <a:ext cx="1211197" cy="6071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534721" y="1222674"/>
            <a:ext cx="8012304" cy="740136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84040">
            <a:off x="2729703" y="2044315"/>
            <a:ext cx="1423817" cy="5758083"/>
          </a:xfrm>
          <a:prstGeom prst="rect">
            <a:avLst/>
          </a:prstGeom>
        </p:spPr>
      </p:pic>
      <p:sp>
        <p:nvSpPr>
          <p:cNvPr id="4" name="TextBox 4"/>
          <p:cNvSpPr txBox="1"/>
          <p:nvPr/>
        </p:nvSpPr>
        <p:spPr>
          <a:xfrm>
            <a:off x="8521752" y="2756826"/>
            <a:ext cx="5276235" cy="4834869"/>
          </a:xfrm>
          <a:prstGeom prst="rect">
            <a:avLst/>
          </a:prstGeom>
        </p:spPr>
        <p:txBody>
          <a:bodyPr lIns="0" tIns="0" rIns="0" bIns="0" rtlCol="0" anchor="t">
            <a:spAutoFit/>
          </a:bodyPr>
          <a:lstStyle/>
          <a:p>
            <a:pPr algn="ctr">
              <a:lnSpc>
                <a:spcPts val="3856"/>
              </a:lnSpc>
            </a:pPr>
            <a:r>
              <a:rPr lang="en-US" sz="2754">
                <a:solidFill>
                  <a:srgbClr val="000000"/>
                </a:solidFill>
                <a:latin typeface="Alata"/>
              </a:rPr>
              <a:t> Adaylar, sınavın sabah oturumlarında saat 10.00’dan sonra; </a:t>
            </a:r>
          </a:p>
          <a:p>
            <a:pPr algn="ctr">
              <a:lnSpc>
                <a:spcPts val="3856"/>
              </a:lnSpc>
            </a:pPr>
            <a:r>
              <a:rPr lang="en-US" sz="2754">
                <a:solidFill>
                  <a:srgbClr val="000000"/>
                </a:solidFill>
                <a:latin typeface="Alata"/>
              </a:rPr>
              <a:t>öğleden sonra oturumunda ise saat 15.30’dan sonra sınav binalarına, </a:t>
            </a:r>
          </a:p>
          <a:p>
            <a:pPr algn="ctr">
              <a:lnSpc>
                <a:spcPts val="3856"/>
              </a:lnSpc>
            </a:pPr>
            <a:r>
              <a:rPr lang="en-US" sz="2754">
                <a:solidFill>
                  <a:srgbClr val="000000"/>
                </a:solidFill>
                <a:latin typeface="Alata"/>
              </a:rPr>
              <a:t>sınavın cevaplama süresi başladıktan sonra sınav salonlarına alınmayacaklardır.</a:t>
            </a:r>
          </a:p>
          <a:p>
            <a:pPr algn="ctr">
              <a:lnSpc>
                <a:spcPts val="3856"/>
              </a:lnSpc>
            </a:pPr>
            <a:endParaRPr lang="en-US" sz="2754">
              <a:solidFill>
                <a:srgbClr val="000000"/>
              </a:solidFill>
              <a:latin typeface="Alat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3" name="TextBox 3"/>
          <p:cNvSpPr txBox="1"/>
          <p:nvPr/>
        </p:nvSpPr>
        <p:spPr>
          <a:xfrm>
            <a:off x="1453994" y="6105525"/>
            <a:ext cx="15380012" cy="580363"/>
          </a:xfrm>
          <a:prstGeom prst="rect">
            <a:avLst/>
          </a:prstGeom>
        </p:spPr>
        <p:txBody>
          <a:bodyPr lIns="0" tIns="0" rIns="0" bIns="0" rtlCol="0" anchor="t">
            <a:spAutoFit/>
          </a:bodyPr>
          <a:lstStyle/>
          <a:p>
            <a:pPr algn="ctr">
              <a:lnSpc>
                <a:spcPts val="4759"/>
              </a:lnSpc>
            </a:pP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4881" y="1759653"/>
            <a:ext cx="14608774" cy="5715683"/>
          </a:xfrm>
          <a:prstGeom prst="rect">
            <a:avLst/>
          </a:prstGeom>
        </p:spPr>
      </p:pic>
      <p:sp>
        <p:nvSpPr>
          <p:cNvPr id="5" name="TextBox 5"/>
          <p:cNvSpPr txBox="1"/>
          <p:nvPr/>
        </p:nvSpPr>
        <p:spPr>
          <a:xfrm>
            <a:off x="3580460" y="3518115"/>
            <a:ext cx="11127080" cy="1944126"/>
          </a:xfrm>
          <a:prstGeom prst="rect">
            <a:avLst/>
          </a:prstGeom>
        </p:spPr>
        <p:txBody>
          <a:bodyPr lIns="0" tIns="0" rIns="0" bIns="0" rtlCol="0" anchor="t">
            <a:spAutoFit/>
          </a:bodyPr>
          <a:lstStyle/>
          <a:p>
            <a:pPr algn="ctr">
              <a:lnSpc>
                <a:spcPts val="5180"/>
              </a:lnSpc>
            </a:pPr>
            <a:r>
              <a:rPr lang="en-US" sz="3700" dirty="0" err="1">
                <a:solidFill>
                  <a:srgbClr val="000000"/>
                </a:solidFill>
                <a:latin typeface="Alata"/>
              </a:rPr>
              <a:t>Başlamak</a:t>
            </a:r>
            <a:r>
              <a:rPr lang="en-US" sz="3700" dirty="0">
                <a:solidFill>
                  <a:srgbClr val="000000"/>
                </a:solidFill>
                <a:latin typeface="Alata"/>
              </a:rPr>
              <a:t> </a:t>
            </a:r>
            <a:r>
              <a:rPr lang="en-US" sz="3700" dirty="0" err="1">
                <a:solidFill>
                  <a:srgbClr val="000000"/>
                </a:solidFill>
                <a:latin typeface="Alata"/>
              </a:rPr>
              <a:t>için</a:t>
            </a:r>
            <a:r>
              <a:rPr lang="en-US" sz="3700" dirty="0">
                <a:solidFill>
                  <a:srgbClr val="000000"/>
                </a:solidFill>
                <a:latin typeface="Alata"/>
              </a:rPr>
              <a:t> </a:t>
            </a:r>
            <a:r>
              <a:rPr lang="en-US" sz="3700" dirty="0" err="1">
                <a:solidFill>
                  <a:srgbClr val="000000"/>
                </a:solidFill>
                <a:latin typeface="Alata"/>
              </a:rPr>
              <a:t>mükemmel</a:t>
            </a:r>
            <a:r>
              <a:rPr lang="en-US" sz="3700" dirty="0">
                <a:solidFill>
                  <a:srgbClr val="000000"/>
                </a:solidFill>
                <a:latin typeface="Alata"/>
              </a:rPr>
              <a:t> </a:t>
            </a:r>
            <a:r>
              <a:rPr lang="en-US" sz="3700" dirty="0" err="1">
                <a:solidFill>
                  <a:srgbClr val="000000"/>
                </a:solidFill>
                <a:latin typeface="Alata"/>
              </a:rPr>
              <a:t>olmak</a:t>
            </a:r>
            <a:r>
              <a:rPr lang="en-US" sz="3700" dirty="0">
                <a:solidFill>
                  <a:srgbClr val="000000"/>
                </a:solidFill>
                <a:latin typeface="Alata"/>
              </a:rPr>
              <a:t> </a:t>
            </a:r>
            <a:r>
              <a:rPr lang="en-US" sz="3700" dirty="0" err="1">
                <a:solidFill>
                  <a:srgbClr val="000000"/>
                </a:solidFill>
                <a:latin typeface="Alata"/>
              </a:rPr>
              <a:t>zorunda</a:t>
            </a:r>
            <a:r>
              <a:rPr lang="en-US" sz="3700" dirty="0">
                <a:solidFill>
                  <a:srgbClr val="000000"/>
                </a:solidFill>
                <a:latin typeface="Alata"/>
              </a:rPr>
              <a:t> </a:t>
            </a:r>
            <a:r>
              <a:rPr lang="en-US" sz="3700" dirty="0" err="1">
                <a:solidFill>
                  <a:srgbClr val="000000"/>
                </a:solidFill>
                <a:latin typeface="Alata"/>
              </a:rPr>
              <a:t>değilsin</a:t>
            </a:r>
            <a:r>
              <a:rPr lang="en-US" sz="3700" dirty="0">
                <a:solidFill>
                  <a:srgbClr val="000000"/>
                </a:solidFill>
                <a:latin typeface="Alata"/>
              </a:rPr>
              <a:t>; </a:t>
            </a:r>
            <a:r>
              <a:rPr lang="en-US" sz="3700" dirty="0" err="1">
                <a:solidFill>
                  <a:srgbClr val="000000"/>
                </a:solidFill>
                <a:latin typeface="Alata"/>
              </a:rPr>
              <a:t>fakat</a:t>
            </a:r>
            <a:r>
              <a:rPr lang="en-US" sz="3700" dirty="0">
                <a:solidFill>
                  <a:srgbClr val="000000"/>
                </a:solidFill>
                <a:latin typeface="Alata"/>
              </a:rPr>
              <a:t> </a:t>
            </a:r>
            <a:r>
              <a:rPr lang="en-US" sz="3700" dirty="0" err="1">
                <a:solidFill>
                  <a:srgbClr val="000000"/>
                </a:solidFill>
                <a:latin typeface="Alata"/>
              </a:rPr>
              <a:t>mükemmel</a:t>
            </a:r>
            <a:r>
              <a:rPr lang="en-US" sz="3700" dirty="0">
                <a:solidFill>
                  <a:srgbClr val="000000"/>
                </a:solidFill>
                <a:latin typeface="Alata"/>
              </a:rPr>
              <a:t> </a:t>
            </a:r>
            <a:r>
              <a:rPr lang="en-US" sz="3700" dirty="0" err="1">
                <a:solidFill>
                  <a:srgbClr val="000000"/>
                </a:solidFill>
                <a:latin typeface="Alata"/>
              </a:rPr>
              <a:t>olmak</a:t>
            </a:r>
            <a:r>
              <a:rPr lang="en-US" sz="3700" dirty="0">
                <a:solidFill>
                  <a:srgbClr val="000000"/>
                </a:solidFill>
                <a:latin typeface="Alata"/>
              </a:rPr>
              <a:t> </a:t>
            </a:r>
            <a:r>
              <a:rPr lang="en-US" sz="3700" dirty="0" err="1">
                <a:solidFill>
                  <a:srgbClr val="000000"/>
                </a:solidFill>
                <a:latin typeface="Alata"/>
              </a:rPr>
              <a:t>için</a:t>
            </a:r>
            <a:r>
              <a:rPr lang="en-US" sz="3700" dirty="0">
                <a:solidFill>
                  <a:srgbClr val="000000"/>
                </a:solidFill>
                <a:latin typeface="Alata"/>
              </a:rPr>
              <a:t> </a:t>
            </a:r>
            <a:r>
              <a:rPr lang="en-US" sz="3700" dirty="0" err="1">
                <a:solidFill>
                  <a:srgbClr val="000000"/>
                </a:solidFill>
                <a:latin typeface="Alata"/>
              </a:rPr>
              <a:t>başlamak</a:t>
            </a:r>
            <a:r>
              <a:rPr lang="en-US" sz="3700" dirty="0">
                <a:solidFill>
                  <a:srgbClr val="000000"/>
                </a:solidFill>
                <a:latin typeface="Alata"/>
              </a:rPr>
              <a:t> </a:t>
            </a:r>
            <a:r>
              <a:rPr lang="en-US" sz="3700" dirty="0" err="1" smtClean="0">
                <a:solidFill>
                  <a:srgbClr val="000000"/>
                </a:solidFill>
                <a:latin typeface="Alata"/>
              </a:rPr>
              <a:t>zorundasın</a:t>
            </a:r>
            <a:r>
              <a:rPr lang="tr-TR" sz="3700" dirty="0" smtClean="0">
                <a:solidFill>
                  <a:srgbClr val="000000"/>
                </a:solidFill>
                <a:latin typeface="Alata"/>
              </a:rPr>
              <a:t>.</a:t>
            </a:r>
            <a:r>
              <a:rPr lang="en-US" sz="3700" dirty="0" smtClean="0">
                <a:solidFill>
                  <a:srgbClr val="000000"/>
                </a:solidFill>
                <a:latin typeface="Alata"/>
              </a:rPr>
              <a:t> </a:t>
            </a:r>
            <a:r>
              <a:rPr lang="en-US" sz="3700" dirty="0">
                <a:solidFill>
                  <a:srgbClr val="000000"/>
                </a:solidFill>
                <a:latin typeface="Alata"/>
              </a:rPr>
              <a:t>(</a:t>
            </a:r>
            <a:r>
              <a:rPr lang="en-US" sz="3700" dirty="0" err="1">
                <a:solidFill>
                  <a:srgbClr val="000000"/>
                </a:solidFill>
                <a:latin typeface="Alata"/>
              </a:rPr>
              <a:t>Zig</a:t>
            </a:r>
            <a:r>
              <a:rPr lang="en-US" sz="3700" dirty="0">
                <a:solidFill>
                  <a:srgbClr val="000000"/>
                </a:solidFill>
                <a:latin typeface="Alata"/>
              </a:rPr>
              <a:t> </a:t>
            </a:r>
            <a:r>
              <a:rPr lang="en-US" sz="3700" dirty="0" err="1">
                <a:solidFill>
                  <a:srgbClr val="000000"/>
                </a:solidFill>
                <a:latin typeface="Alata"/>
              </a:rPr>
              <a:t>Ziglar</a:t>
            </a:r>
            <a:r>
              <a:rPr lang="en-US" sz="3700" dirty="0">
                <a:solidFill>
                  <a:srgbClr val="000000"/>
                </a:solidFill>
                <a:latin typeface="Alata"/>
              </a:rPr>
              <a:t>)</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988119">
            <a:off x="14683549" y="7572605"/>
            <a:ext cx="4051413" cy="234245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105662"/>
          </a:xfrm>
          <a:prstGeom prst="rect">
            <a:avLst/>
          </a:prstGeom>
          <a:solidFill>
            <a:srgbClr val="7ACDD0"/>
          </a:solidFill>
        </p:spPr>
      </p:sp>
      <p:pic>
        <p:nvPicPr>
          <p:cNvPr id="3" name="Picture 3"/>
          <p:cNvPicPr>
            <a:picLocks noChangeAspect="1"/>
          </p:cNvPicPr>
          <p:nvPr/>
        </p:nvPicPr>
        <p:blipFill>
          <a:blip r:embed="rId2"/>
          <a:srcRect/>
          <a:stretch>
            <a:fillRect/>
          </a:stretch>
        </p:blipFill>
        <p:spPr>
          <a:xfrm>
            <a:off x="11521838" y="4822082"/>
            <a:ext cx="5974584" cy="4436218"/>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8700" y="2615491"/>
            <a:ext cx="561785" cy="530184"/>
          </a:xfrm>
          <a:prstGeom prst="rect">
            <a:avLst/>
          </a:prstGeom>
        </p:spPr>
      </p:pic>
      <p:sp>
        <p:nvSpPr>
          <p:cNvPr id="5" name="TextBox 5"/>
          <p:cNvSpPr txBox="1"/>
          <p:nvPr/>
        </p:nvSpPr>
        <p:spPr>
          <a:xfrm>
            <a:off x="1222420" y="254663"/>
            <a:ext cx="15843160" cy="1434410"/>
          </a:xfrm>
          <a:prstGeom prst="rect">
            <a:avLst/>
          </a:prstGeom>
        </p:spPr>
        <p:txBody>
          <a:bodyPr lIns="0" tIns="0" rIns="0" bIns="0" rtlCol="0" anchor="t">
            <a:spAutoFit/>
          </a:bodyPr>
          <a:lstStyle/>
          <a:p>
            <a:pPr algn="ctr">
              <a:lnSpc>
                <a:spcPts val="11760"/>
              </a:lnSpc>
            </a:pPr>
            <a:r>
              <a:rPr lang="en-US" sz="8400">
                <a:solidFill>
                  <a:srgbClr val="000000"/>
                </a:solidFill>
                <a:latin typeface="Abril Fatface"/>
              </a:rPr>
              <a:t>SINAVA HAZIRLIK SÜRECİNDE:</a:t>
            </a:r>
          </a:p>
        </p:txBody>
      </p:sp>
      <p:sp>
        <p:nvSpPr>
          <p:cNvPr id="6" name="TextBox 6"/>
          <p:cNvSpPr txBox="1"/>
          <p:nvPr/>
        </p:nvSpPr>
        <p:spPr>
          <a:xfrm>
            <a:off x="1784205" y="2539291"/>
            <a:ext cx="4630990" cy="728979"/>
          </a:xfrm>
          <a:prstGeom prst="rect">
            <a:avLst/>
          </a:prstGeom>
        </p:spPr>
        <p:txBody>
          <a:bodyPr lIns="0" tIns="0" rIns="0" bIns="0" rtlCol="0" anchor="t">
            <a:spAutoFit/>
          </a:bodyPr>
          <a:lstStyle/>
          <a:p>
            <a:pPr algn="ctr">
              <a:lnSpc>
                <a:spcPts val="6020"/>
              </a:lnSpc>
            </a:pPr>
            <a:r>
              <a:rPr lang="en-US" sz="4300">
                <a:solidFill>
                  <a:srgbClr val="000000"/>
                </a:solidFill>
                <a:latin typeface="Alata"/>
              </a:rPr>
              <a:t>Kendinizi Geliştirin</a:t>
            </a:r>
          </a:p>
        </p:txBody>
      </p:sp>
      <p:sp>
        <p:nvSpPr>
          <p:cNvPr id="7" name="TextBox 7"/>
          <p:cNvSpPr txBox="1"/>
          <p:nvPr/>
        </p:nvSpPr>
        <p:spPr>
          <a:xfrm>
            <a:off x="1784205" y="3906523"/>
            <a:ext cx="8688003" cy="1490979"/>
          </a:xfrm>
          <a:prstGeom prst="rect">
            <a:avLst/>
          </a:prstGeom>
        </p:spPr>
        <p:txBody>
          <a:bodyPr lIns="0" tIns="0" rIns="0" bIns="0" rtlCol="0" anchor="t">
            <a:spAutoFit/>
          </a:bodyPr>
          <a:lstStyle/>
          <a:p>
            <a:pPr algn="just">
              <a:lnSpc>
                <a:spcPts val="6020"/>
              </a:lnSpc>
            </a:pPr>
            <a:r>
              <a:rPr lang="en-US" sz="4300">
                <a:solidFill>
                  <a:srgbClr val="000000"/>
                </a:solidFill>
                <a:latin typeface="Alata"/>
              </a:rPr>
              <a:t>Kendinize bir örnek alacağınız model bulun.</a:t>
            </a:r>
          </a:p>
        </p:txBody>
      </p:sp>
      <p:sp>
        <p:nvSpPr>
          <p:cNvPr id="8" name="TextBox 8"/>
          <p:cNvSpPr txBox="1"/>
          <p:nvPr/>
        </p:nvSpPr>
        <p:spPr>
          <a:xfrm>
            <a:off x="809666" y="6003034"/>
            <a:ext cx="7418947" cy="728979"/>
          </a:xfrm>
          <a:prstGeom prst="rect">
            <a:avLst/>
          </a:prstGeom>
        </p:spPr>
        <p:txBody>
          <a:bodyPr lIns="0" tIns="0" rIns="0" bIns="0" rtlCol="0" anchor="t">
            <a:spAutoFit/>
          </a:bodyPr>
          <a:lstStyle/>
          <a:p>
            <a:pPr algn="ctr">
              <a:lnSpc>
                <a:spcPts val="6020"/>
              </a:lnSpc>
            </a:pPr>
            <a:r>
              <a:rPr lang="en-US" sz="4300">
                <a:solidFill>
                  <a:srgbClr val="000000"/>
                </a:solidFill>
                <a:latin typeface="Alata"/>
              </a:rPr>
              <a:t>İstek listesi hazırlayın</a:t>
            </a:r>
          </a:p>
        </p:txBody>
      </p:sp>
      <p:sp>
        <p:nvSpPr>
          <p:cNvPr id="9" name="TextBox 9"/>
          <p:cNvSpPr txBox="1"/>
          <p:nvPr/>
        </p:nvSpPr>
        <p:spPr>
          <a:xfrm>
            <a:off x="-285753" y="7447604"/>
            <a:ext cx="7418947" cy="728979"/>
          </a:xfrm>
          <a:prstGeom prst="rect">
            <a:avLst/>
          </a:prstGeom>
        </p:spPr>
        <p:txBody>
          <a:bodyPr lIns="0" tIns="0" rIns="0" bIns="0" rtlCol="0" anchor="t">
            <a:spAutoFit/>
          </a:bodyPr>
          <a:lstStyle/>
          <a:p>
            <a:pPr algn="ctr">
              <a:lnSpc>
                <a:spcPts val="6020"/>
              </a:lnSpc>
            </a:pPr>
            <a:r>
              <a:rPr lang="en-US" sz="4300">
                <a:solidFill>
                  <a:srgbClr val="000000"/>
                </a:solidFill>
                <a:latin typeface="Alata"/>
              </a:rPr>
              <a:t>Düzenli olun</a:t>
            </a:r>
          </a:p>
        </p:txBody>
      </p:sp>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8700" y="3982723"/>
            <a:ext cx="561785" cy="530184"/>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15862" y="6140531"/>
            <a:ext cx="561785" cy="530184"/>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22420" y="7585101"/>
            <a:ext cx="561785" cy="530184"/>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7" r="747" b="1521"/>
          <a:stretch>
            <a:fillRect/>
          </a:stretch>
        </p:blipFill>
        <p:spPr>
          <a:xfrm>
            <a:off x="0" y="0"/>
            <a:ext cx="18288000" cy="10287000"/>
          </a:xfrm>
          <a:prstGeom prst="rect">
            <a:avLst/>
          </a:prstGeom>
        </p:spPr>
      </p:pic>
      <p:grpSp>
        <p:nvGrpSpPr>
          <p:cNvPr id="3" name="Group 3"/>
          <p:cNvGrpSpPr>
            <a:grpSpLocks noChangeAspect="1"/>
          </p:cNvGrpSpPr>
          <p:nvPr/>
        </p:nvGrpSpPr>
        <p:grpSpPr>
          <a:xfrm>
            <a:off x="-18584325" y="7458075"/>
            <a:ext cx="8228058" cy="5657850"/>
            <a:chOff x="0" y="0"/>
            <a:chExt cx="6159500" cy="4235450"/>
          </a:xfrm>
        </p:grpSpPr>
        <p:sp>
          <p:nvSpPr>
            <p:cNvPr id="4" name="Freeform 4"/>
            <p:cNvSpPr/>
            <p:nvPr/>
          </p:nvSpPr>
          <p:spPr>
            <a:xfrm>
              <a:off x="0" y="0"/>
              <a:ext cx="6159500" cy="4235450"/>
            </a:xfrm>
            <a:custGeom>
              <a:avLst/>
              <a:gdLst/>
              <a:ahLst/>
              <a:cxnLst/>
              <a:rect l="l" t="t" r="r" b="b"/>
              <a:pathLst>
                <a:path w="6159500" h="4235450">
                  <a:moveTo>
                    <a:pt x="6159500" y="4235450"/>
                  </a:moveTo>
                  <a:lnTo>
                    <a:pt x="0" y="3696970"/>
                  </a:lnTo>
                  <a:lnTo>
                    <a:pt x="0" y="0"/>
                  </a:lnTo>
                  <a:lnTo>
                    <a:pt x="6159500" y="538480"/>
                  </a:lnTo>
                  <a:close/>
                </a:path>
              </a:pathLst>
            </a:custGeom>
            <a:solidFill>
              <a:srgbClr val="FFFFFF"/>
            </a:solidFill>
            <a:ln>
              <a:solidFill>
                <a:srgbClr val="000000"/>
              </a:solidFill>
            </a:ln>
          </p:spPr>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2383" y="1314453"/>
            <a:ext cx="838336" cy="806327"/>
          </a:xfrm>
          <a:prstGeom prst="rect">
            <a:avLst/>
          </a:prstGeom>
        </p:spPr>
      </p:pic>
      <p:sp>
        <p:nvSpPr>
          <p:cNvPr id="6" name="TextBox 6"/>
          <p:cNvSpPr txBox="1"/>
          <p:nvPr/>
        </p:nvSpPr>
        <p:spPr>
          <a:xfrm>
            <a:off x="9139238" y="4819981"/>
            <a:ext cx="9525" cy="580363"/>
          </a:xfrm>
          <a:prstGeom prst="rect">
            <a:avLst/>
          </a:prstGeom>
        </p:spPr>
        <p:txBody>
          <a:bodyPr lIns="0" tIns="0" rIns="0" bIns="0" rtlCol="0" anchor="t">
            <a:spAutoFit/>
          </a:bodyPr>
          <a:lstStyle/>
          <a:p>
            <a:pPr algn="ctr">
              <a:lnSpc>
                <a:spcPts val="4759"/>
              </a:lnSpc>
            </a:pPr>
            <a:endParaRPr/>
          </a:p>
        </p:txBody>
      </p:sp>
      <p:sp>
        <p:nvSpPr>
          <p:cNvPr id="7" name="TextBox 7"/>
          <p:cNvSpPr txBox="1"/>
          <p:nvPr/>
        </p:nvSpPr>
        <p:spPr>
          <a:xfrm>
            <a:off x="1495309" y="6348177"/>
            <a:ext cx="11145052" cy="2143597"/>
          </a:xfrm>
          <a:prstGeom prst="rect">
            <a:avLst/>
          </a:prstGeom>
        </p:spPr>
        <p:txBody>
          <a:bodyPr lIns="0" tIns="0" rIns="0" bIns="0" rtlCol="0" anchor="t">
            <a:spAutoFit/>
          </a:bodyPr>
          <a:lstStyle/>
          <a:p>
            <a:pPr>
              <a:lnSpc>
                <a:spcPts val="5740"/>
              </a:lnSpc>
            </a:pPr>
            <a:r>
              <a:rPr lang="en-US" sz="4100">
                <a:solidFill>
                  <a:srgbClr val="000000"/>
                </a:solidFill>
                <a:latin typeface="Alata"/>
              </a:rPr>
              <a:t>Dikkatinizi nereye verirseniz, enerjiniz o yöne akar. Hayatınızda pozitif şeylere odaklanın ki, umutlarınız çiçek açsın.</a:t>
            </a:r>
          </a:p>
        </p:txBody>
      </p:sp>
      <p:sp>
        <p:nvSpPr>
          <p:cNvPr id="8" name="TextBox 8"/>
          <p:cNvSpPr txBox="1"/>
          <p:nvPr/>
        </p:nvSpPr>
        <p:spPr>
          <a:xfrm>
            <a:off x="1495309" y="1238253"/>
            <a:ext cx="6457111" cy="1419751"/>
          </a:xfrm>
          <a:prstGeom prst="rect">
            <a:avLst/>
          </a:prstGeom>
        </p:spPr>
        <p:txBody>
          <a:bodyPr lIns="0" tIns="0" rIns="0" bIns="0" rtlCol="0" anchor="t">
            <a:spAutoFit/>
          </a:bodyPr>
          <a:lstStyle/>
          <a:p>
            <a:pPr>
              <a:lnSpc>
                <a:spcPts val="5740"/>
              </a:lnSpc>
            </a:pPr>
            <a:r>
              <a:rPr lang="en-US" sz="4100">
                <a:solidFill>
                  <a:srgbClr val="000000"/>
                </a:solidFill>
                <a:latin typeface="Alata"/>
              </a:rPr>
              <a:t>İyimser olmak için çaba harcayın</a:t>
            </a:r>
          </a:p>
        </p:txBody>
      </p:sp>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2383" y="6424377"/>
            <a:ext cx="838336" cy="80632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516840" cy="1403621"/>
          </a:xfrm>
          <a:prstGeom prst="rect">
            <a:avLst/>
          </a:prstGeom>
          <a:solidFill>
            <a:srgbClr val="EDEDED"/>
          </a:solidFill>
        </p:spPr>
      </p:sp>
      <p:sp>
        <p:nvSpPr>
          <p:cNvPr id="3" name="TextBox 3"/>
          <p:cNvSpPr txBox="1"/>
          <p:nvPr/>
        </p:nvSpPr>
        <p:spPr>
          <a:xfrm>
            <a:off x="-444504" y="2574922"/>
            <a:ext cx="7418947" cy="728979"/>
          </a:xfrm>
          <a:prstGeom prst="rect">
            <a:avLst/>
          </a:prstGeom>
        </p:spPr>
        <p:txBody>
          <a:bodyPr lIns="0" tIns="0" rIns="0" bIns="0" rtlCol="0" anchor="t">
            <a:spAutoFit/>
          </a:bodyPr>
          <a:lstStyle/>
          <a:p>
            <a:pPr algn="ctr">
              <a:lnSpc>
                <a:spcPts val="6020"/>
              </a:lnSpc>
            </a:pPr>
            <a:r>
              <a:rPr lang="en-US" sz="4300">
                <a:solidFill>
                  <a:srgbClr val="000000"/>
                </a:solidFill>
                <a:latin typeface="Alata"/>
              </a:rPr>
              <a:t>Yürüyüş yapın</a:t>
            </a:r>
          </a:p>
        </p:txBody>
      </p:sp>
      <p:sp>
        <p:nvSpPr>
          <p:cNvPr id="4" name="TextBox 4"/>
          <p:cNvSpPr txBox="1"/>
          <p:nvPr/>
        </p:nvSpPr>
        <p:spPr>
          <a:xfrm>
            <a:off x="-213898" y="3688669"/>
            <a:ext cx="7418947" cy="728979"/>
          </a:xfrm>
          <a:prstGeom prst="rect">
            <a:avLst/>
          </a:prstGeom>
        </p:spPr>
        <p:txBody>
          <a:bodyPr lIns="0" tIns="0" rIns="0" bIns="0" rtlCol="0" anchor="t">
            <a:spAutoFit/>
          </a:bodyPr>
          <a:lstStyle/>
          <a:p>
            <a:pPr algn="ctr">
              <a:lnSpc>
                <a:spcPts val="6020"/>
              </a:lnSpc>
            </a:pPr>
            <a:r>
              <a:rPr lang="en-US" sz="4300">
                <a:solidFill>
                  <a:srgbClr val="000000"/>
                </a:solidFill>
                <a:latin typeface="Alata"/>
              </a:rPr>
              <a:t>Sağlıklı beslenin</a:t>
            </a:r>
          </a:p>
        </p:txBody>
      </p:sp>
      <p:sp>
        <p:nvSpPr>
          <p:cNvPr id="5" name="TextBox 5"/>
          <p:cNvSpPr txBox="1"/>
          <p:nvPr/>
        </p:nvSpPr>
        <p:spPr>
          <a:xfrm>
            <a:off x="0" y="4997802"/>
            <a:ext cx="7418947" cy="745381"/>
          </a:xfrm>
          <a:prstGeom prst="rect">
            <a:avLst/>
          </a:prstGeom>
        </p:spPr>
        <p:txBody>
          <a:bodyPr lIns="0" tIns="0" rIns="0" bIns="0" rtlCol="0" anchor="t">
            <a:spAutoFit/>
          </a:bodyPr>
          <a:lstStyle/>
          <a:p>
            <a:pPr algn="ctr">
              <a:lnSpc>
                <a:spcPts val="6160"/>
              </a:lnSpc>
            </a:pPr>
            <a:r>
              <a:rPr lang="en-US" sz="4400">
                <a:solidFill>
                  <a:srgbClr val="000000"/>
                </a:solidFill>
                <a:latin typeface="Alata"/>
              </a:rPr>
              <a:t>Yeterince uyuyun</a:t>
            </a:r>
          </a:p>
        </p:txBody>
      </p:sp>
      <p:sp>
        <p:nvSpPr>
          <p:cNvPr id="6" name="TextBox 6"/>
          <p:cNvSpPr txBox="1"/>
          <p:nvPr/>
        </p:nvSpPr>
        <p:spPr>
          <a:xfrm>
            <a:off x="-5997678" y="6323092"/>
            <a:ext cx="18288000" cy="745381"/>
          </a:xfrm>
          <a:prstGeom prst="rect">
            <a:avLst/>
          </a:prstGeom>
        </p:spPr>
        <p:txBody>
          <a:bodyPr lIns="0" tIns="0" rIns="0" bIns="0" rtlCol="0" anchor="t">
            <a:spAutoFit/>
          </a:bodyPr>
          <a:lstStyle/>
          <a:p>
            <a:pPr algn="ctr">
              <a:lnSpc>
                <a:spcPts val="6160"/>
              </a:lnSpc>
            </a:pPr>
            <a:r>
              <a:rPr lang="en-US" sz="4400">
                <a:solidFill>
                  <a:srgbClr val="000000"/>
                </a:solidFill>
                <a:latin typeface="Alata"/>
              </a:rPr>
              <a:t>Hayal edin…</a:t>
            </a: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7808" y="1464919"/>
            <a:ext cx="561785" cy="53018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7808" y="2712419"/>
            <a:ext cx="561785" cy="530184"/>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7808" y="3887465"/>
            <a:ext cx="561785" cy="530184"/>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7808" y="5143500"/>
            <a:ext cx="561785" cy="530184"/>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7808" y="6468790"/>
            <a:ext cx="561785" cy="530184"/>
          </a:xfrm>
          <a:prstGeom prst="rect">
            <a:avLst/>
          </a:prstGeom>
        </p:spPr>
      </p:pic>
      <p:grpSp>
        <p:nvGrpSpPr>
          <p:cNvPr id="12" name="Group 12"/>
          <p:cNvGrpSpPr>
            <a:grpSpLocks noChangeAspect="1"/>
          </p:cNvGrpSpPr>
          <p:nvPr/>
        </p:nvGrpSpPr>
        <p:grpSpPr>
          <a:xfrm>
            <a:off x="10693090" y="1225193"/>
            <a:ext cx="6118950" cy="5977322"/>
            <a:chOff x="0" y="0"/>
            <a:chExt cx="4828540" cy="4716780"/>
          </a:xfrm>
        </p:grpSpPr>
        <p:sp>
          <p:nvSpPr>
            <p:cNvPr id="13" name="Freeform 1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14444" r="-14444"/>
              </a:stretch>
            </a:blipFill>
          </p:spPr>
        </p:sp>
      </p:grpSp>
      <p:sp>
        <p:nvSpPr>
          <p:cNvPr id="14" name="TextBox 14"/>
          <p:cNvSpPr txBox="1"/>
          <p:nvPr/>
        </p:nvSpPr>
        <p:spPr>
          <a:xfrm>
            <a:off x="1586052" y="1388719"/>
            <a:ext cx="5388390" cy="728979"/>
          </a:xfrm>
          <a:prstGeom prst="rect">
            <a:avLst/>
          </a:prstGeom>
        </p:spPr>
        <p:txBody>
          <a:bodyPr lIns="0" tIns="0" rIns="0" bIns="0" rtlCol="0" anchor="t">
            <a:spAutoFit/>
          </a:bodyPr>
          <a:lstStyle/>
          <a:p>
            <a:pPr algn="r">
              <a:lnSpc>
                <a:spcPts val="6020"/>
              </a:lnSpc>
            </a:pPr>
            <a:r>
              <a:rPr lang="en-US" sz="4300">
                <a:solidFill>
                  <a:srgbClr val="000000"/>
                </a:solidFill>
                <a:latin typeface="Alata"/>
              </a:rPr>
              <a:t>Kendinizi ödüllendirin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927078" y="4782801"/>
            <a:ext cx="5332222" cy="5132310"/>
            <a:chOff x="30480" y="591820"/>
            <a:chExt cx="12736830" cy="12259310"/>
          </a:xfrm>
        </p:grpSpPr>
        <p:sp>
          <p:nvSpPr>
            <p:cNvPr id="3" name="Freeform 3"/>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2"/>
              <a:stretch>
                <a:fillRect l="-20440" t="-5134" r="-19953" b="5134"/>
              </a:stretch>
            </a:blipFill>
          </p:spPr>
        </p:sp>
      </p:grpSp>
      <p:sp>
        <p:nvSpPr>
          <p:cNvPr id="4" name="TextBox 4"/>
          <p:cNvSpPr txBox="1"/>
          <p:nvPr/>
        </p:nvSpPr>
        <p:spPr>
          <a:xfrm>
            <a:off x="-2694702" y="2473655"/>
            <a:ext cx="18288000" cy="745381"/>
          </a:xfrm>
          <a:prstGeom prst="rect">
            <a:avLst/>
          </a:prstGeom>
        </p:spPr>
        <p:txBody>
          <a:bodyPr lIns="0" tIns="0" rIns="0" bIns="0" rtlCol="0" anchor="t">
            <a:spAutoFit/>
          </a:bodyPr>
          <a:lstStyle/>
          <a:p>
            <a:pPr algn="ctr">
              <a:lnSpc>
                <a:spcPts val="6160"/>
              </a:lnSpc>
            </a:pPr>
            <a:r>
              <a:rPr lang="en-US" sz="4400">
                <a:solidFill>
                  <a:srgbClr val="000000"/>
                </a:solidFill>
                <a:latin typeface="Alata"/>
              </a:rPr>
              <a:t>Planlarınızla ilgili hatırlatıcı kullanın</a:t>
            </a:r>
          </a:p>
        </p:txBody>
      </p:sp>
      <p:sp>
        <p:nvSpPr>
          <p:cNvPr id="5" name="TextBox 5"/>
          <p:cNvSpPr txBox="1"/>
          <p:nvPr/>
        </p:nvSpPr>
        <p:spPr>
          <a:xfrm>
            <a:off x="-1346203" y="1115627"/>
            <a:ext cx="18288000" cy="745381"/>
          </a:xfrm>
          <a:prstGeom prst="rect">
            <a:avLst/>
          </a:prstGeom>
        </p:spPr>
        <p:txBody>
          <a:bodyPr lIns="0" tIns="0" rIns="0" bIns="0" rtlCol="0" anchor="t">
            <a:spAutoFit/>
          </a:bodyPr>
          <a:lstStyle/>
          <a:p>
            <a:pPr algn="ctr">
              <a:lnSpc>
                <a:spcPts val="6160"/>
              </a:lnSpc>
            </a:pPr>
            <a:r>
              <a:rPr lang="en-US" sz="4400">
                <a:solidFill>
                  <a:srgbClr val="000000"/>
                </a:solidFill>
                <a:latin typeface="Alata"/>
              </a:rPr>
              <a:t>Kendinize fazla yüklenmeyin ara vermesini bilin</a:t>
            </a:r>
          </a:p>
        </p:txBody>
      </p:sp>
      <p:sp>
        <p:nvSpPr>
          <p:cNvPr id="6" name="TextBox 6"/>
          <p:cNvSpPr txBox="1"/>
          <p:nvPr/>
        </p:nvSpPr>
        <p:spPr>
          <a:xfrm>
            <a:off x="-2171711" y="3733585"/>
            <a:ext cx="18288000" cy="745381"/>
          </a:xfrm>
          <a:prstGeom prst="rect">
            <a:avLst/>
          </a:prstGeom>
        </p:spPr>
        <p:txBody>
          <a:bodyPr lIns="0" tIns="0" rIns="0" bIns="0" rtlCol="0" anchor="t">
            <a:spAutoFit/>
          </a:bodyPr>
          <a:lstStyle/>
          <a:p>
            <a:pPr algn="ctr">
              <a:lnSpc>
                <a:spcPts val="6160"/>
              </a:lnSpc>
            </a:pPr>
            <a:r>
              <a:rPr lang="en-US" sz="4400">
                <a:solidFill>
                  <a:srgbClr val="000000"/>
                </a:solidFill>
                <a:latin typeface="Alata"/>
              </a:rPr>
              <a:t>Size iyi hissettiren kişilerle bir arada olun</a:t>
            </a: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7808" y="1330824"/>
            <a:ext cx="561785" cy="530184"/>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7808" y="2549855"/>
            <a:ext cx="561785" cy="530184"/>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7808" y="3809785"/>
            <a:ext cx="561785" cy="53018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99440" y="293345"/>
            <a:ext cx="10291214" cy="264998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44830" y="2944144"/>
            <a:ext cx="258845" cy="98182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92018" y="4652587"/>
            <a:ext cx="258845" cy="981827"/>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600987" y="6215630"/>
            <a:ext cx="258845" cy="98182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20051" y="7833389"/>
            <a:ext cx="258845" cy="981827"/>
          </a:xfrm>
          <a:prstGeom prst="rect">
            <a:avLst/>
          </a:prstGeom>
        </p:spPr>
      </p:pic>
      <p:pic>
        <p:nvPicPr>
          <p:cNvPr id="7" name="Picture 7"/>
          <p:cNvPicPr>
            <a:picLocks noChangeAspect="1"/>
          </p:cNvPicPr>
          <p:nvPr/>
        </p:nvPicPr>
        <p:blipFill>
          <a:blip r:embed="rId6"/>
          <a:srcRect/>
          <a:stretch>
            <a:fillRect/>
          </a:stretch>
        </p:blipFill>
        <p:spPr>
          <a:xfrm>
            <a:off x="12617963" y="3680704"/>
            <a:ext cx="4389333" cy="3907418"/>
          </a:xfrm>
          <a:prstGeom prst="rect">
            <a:avLst/>
          </a:prstGeom>
        </p:spPr>
      </p:pic>
      <p:sp>
        <p:nvSpPr>
          <p:cNvPr id="8" name="TextBox 8"/>
          <p:cNvSpPr txBox="1"/>
          <p:nvPr/>
        </p:nvSpPr>
        <p:spPr>
          <a:xfrm>
            <a:off x="1756431" y="3111538"/>
            <a:ext cx="6310854" cy="580363"/>
          </a:xfrm>
          <a:prstGeom prst="rect">
            <a:avLst/>
          </a:prstGeom>
        </p:spPr>
        <p:txBody>
          <a:bodyPr lIns="0" tIns="0" rIns="0" bIns="0" rtlCol="0" anchor="t">
            <a:spAutoFit/>
          </a:bodyPr>
          <a:lstStyle/>
          <a:p>
            <a:pPr algn="ctr">
              <a:lnSpc>
                <a:spcPts val="4759"/>
              </a:lnSpc>
            </a:pPr>
            <a:r>
              <a:rPr lang="en-US" sz="3399" dirty="0" err="1">
                <a:solidFill>
                  <a:srgbClr val="000000"/>
                </a:solidFill>
                <a:latin typeface="Alata" charset="-94"/>
              </a:rPr>
              <a:t>Sınava</a:t>
            </a:r>
            <a:r>
              <a:rPr lang="en-US" sz="3399" dirty="0">
                <a:solidFill>
                  <a:srgbClr val="000000"/>
                </a:solidFill>
                <a:latin typeface="Alata" charset="-94"/>
              </a:rPr>
              <a:t> tam </a:t>
            </a:r>
            <a:r>
              <a:rPr lang="en-US" sz="3399" dirty="0" err="1">
                <a:solidFill>
                  <a:srgbClr val="000000"/>
                </a:solidFill>
                <a:latin typeface="Alata" charset="-94"/>
              </a:rPr>
              <a:t>çalışmış</a:t>
            </a:r>
            <a:r>
              <a:rPr lang="en-US" sz="3399" dirty="0">
                <a:solidFill>
                  <a:srgbClr val="000000"/>
                </a:solidFill>
                <a:latin typeface="Alata" charset="-94"/>
              </a:rPr>
              <a:t> </a:t>
            </a:r>
            <a:r>
              <a:rPr lang="en-US" sz="3399" dirty="0" err="1">
                <a:solidFill>
                  <a:srgbClr val="000000"/>
                </a:solidFill>
                <a:latin typeface="Alata" charset="-94"/>
              </a:rPr>
              <a:t>olarak</a:t>
            </a:r>
            <a:r>
              <a:rPr lang="en-US" sz="3399" dirty="0">
                <a:solidFill>
                  <a:srgbClr val="000000"/>
                </a:solidFill>
                <a:latin typeface="Alata" charset="-94"/>
              </a:rPr>
              <a:t> </a:t>
            </a:r>
            <a:r>
              <a:rPr lang="en-US" sz="3399" dirty="0" err="1">
                <a:solidFill>
                  <a:srgbClr val="000000"/>
                </a:solidFill>
                <a:latin typeface="Alata" charset="-94"/>
              </a:rPr>
              <a:t>girin</a:t>
            </a:r>
            <a:endParaRPr lang="en-US" sz="3399" dirty="0">
              <a:solidFill>
                <a:srgbClr val="000000"/>
              </a:solidFill>
              <a:latin typeface="Alata" charset="-94"/>
            </a:endParaRPr>
          </a:p>
        </p:txBody>
      </p:sp>
      <p:sp>
        <p:nvSpPr>
          <p:cNvPr id="9" name="TextBox 9"/>
          <p:cNvSpPr txBox="1"/>
          <p:nvPr/>
        </p:nvSpPr>
        <p:spPr>
          <a:xfrm>
            <a:off x="2418919" y="4819981"/>
            <a:ext cx="6426128" cy="615553"/>
          </a:xfrm>
          <a:prstGeom prst="rect">
            <a:avLst/>
          </a:prstGeom>
        </p:spPr>
        <p:txBody>
          <a:bodyPr lIns="0" tIns="0" rIns="0" bIns="0" rtlCol="0" anchor="t">
            <a:spAutoFit/>
          </a:bodyPr>
          <a:lstStyle/>
          <a:p>
            <a:pPr algn="ctr">
              <a:lnSpc>
                <a:spcPts val="4759"/>
              </a:lnSpc>
            </a:pPr>
            <a:r>
              <a:rPr lang="en-US" sz="3399" dirty="0" err="1">
                <a:solidFill>
                  <a:srgbClr val="000000"/>
                </a:solidFill>
                <a:latin typeface="Alata" charset="-94"/>
              </a:rPr>
              <a:t>Sınavdan</a:t>
            </a:r>
            <a:r>
              <a:rPr lang="en-US" sz="3399" dirty="0">
                <a:solidFill>
                  <a:srgbClr val="000000"/>
                </a:solidFill>
                <a:latin typeface="Alata" charset="-94"/>
              </a:rPr>
              <a:t> </a:t>
            </a:r>
            <a:r>
              <a:rPr lang="en-US" sz="3399" dirty="0" err="1">
                <a:solidFill>
                  <a:srgbClr val="000000"/>
                </a:solidFill>
                <a:latin typeface="Alata" charset="-94"/>
              </a:rPr>
              <a:t>önceki</a:t>
            </a:r>
            <a:r>
              <a:rPr lang="en-US" sz="3399" dirty="0">
                <a:solidFill>
                  <a:srgbClr val="000000"/>
                </a:solidFill>
                <a:latin typeface="Alata" charset="-94"/>
              </a:rPr>
              <a:t> </a:t>
            </a:r>
            <a:r>
              <a:rPr lang="en-US" sz="3399" dirty="0" err="1">
                <a:solidFill>
                  <a:srgbClr val="000000"/>
                </a:solidFill>
                <a:latin typeface="Alata" charset="-94"/>
              </a:rPr>
              <a:t>gece</a:t>
            </a:r>
            <a:r>
              <a:rPr lang="en-US" sz="3399" dirty="0">
                <a:solidFill>
                  <a:srgbClr val="000000"/>
                </a:solidFill>
                <a:latin typeface="Alata" charset="-94"/>
              </a:rPr>
              <a:t> </a:t>
            </a:r>
            <a:r>
              <a:rPr lang="en-US" sz="3399" dirty="0" err="1">
                <a:solidFill>
                  <a:srgbClr val="000000"/>
                </a:solidFill>
                <a:latin typeface="Alata" charset="-94"/>
              </a:rPr>
              <a:t>iyi</a:t>
            </a:r>
            <a:r>
              <a:rPr lang="en-US" sz="3399" dirty="0">
                <a:solidFill>
                  <a:srgbClr val="000000"/>
                </a:solidFill>
                <a:latin typeface="Alata" charset="-94"/>
              </a:rPr>
              <a:t> </a:t>
            </a:r>
            <a:r>
              <a:rPr lang="en-US" sz="3399" dirty="0" err="1">
                <a:solidFill>
                  <a:srgbClr val="000000"/>
                </a:solidFill>
                <a:latin typeface="Alata" charset="-94"/>
              </a:rPr>
              <a:t>uyuyun</a:t>
            </a:r>
            <a:r>
              <a:rPr lang="en-US" sz="3399" dirty="0">
                <a:solidFill>
                  <a:srgbClr val="000000"/>
                </a:solidFill>
                <a:latin typeface="Alata" charset="-94"/>
              </a:rPr>
              <a:t>.</a:t>
            </a:r>
          </a:p>
        </p:txBody>
      </p:sp>
      <p:sp>
        <p:nvSpPr>
          <p:cNvPr id="10" name="TextBox 10"/>
          <p:cNvSpPr txBox="1"/>
          <p:nvPr/>
        </p:nvSpPr>
        <p:spPr>
          <a:xfrm>
            <a:off x="2969084" y="6383024"/>
            <a:ext cx="7280536" cy="580363"/>
          </a:xfrm>
          <a:prstGeom prst="rect">
            <a:avLst/>
          </a:prstGeom>
        </p:spPr>
        <p:txBody>
          <a:bodyPr lIns="0" tIns="0" rIns="0" bIns="0" rtlCol="0" anchor="t">
            <a:spAutoFit/>
          </a:bodyPr>
          <a:lstStyle/>
          <a:p>
            <a:pPr algn="ctr">
              <a:lnSpc>
                <a:spcPts val="4759"/>
              </a:lnSpc>
            </a:pPr>
            <a:r>
              <a:rPr lang="en-US" sz="3399" dirty="0" err="1">
                <a:solidFill>
                  <a:srgbClr val="000000"/>
                </a:solidFill>
                <a:latin typeface="Alata" charset="-94"/>
              </a:rPr>
              <a:t>Kahvaltı</a:t>
            </a:r>
            <a:r>
              <a:rPr lang="en-US" sz="3399" dirty="0">
                <a:solidFill>
                  <a:srgbClr val="000000"/>
                </a:solidFill>
                <a:latin typeface="Alata" charset="-94"/>
              </a:rPr>
              <a:t> </a:t>
            </a:r>
            <a:r>
              <a:rPr lang="en-US" sz="3399" dirty="0" err="1">
                <a:solidFill>
                  <a:srgbClr val="000000"/>
                </a:solidFill>
                <a:latin typeface="Alata" charset="-94"/>
              </a:rPr>
              <a:t>yapmadan</a:t>
            </a:r>
            <a:r>
              <a:rPr lang="en-US" sz="3399" dirty="0">
                <a:solidFill>
                  <a:srgbClr val="000000"/>
                </a:solidFill>
                <a:latin typeface="Alata" charset="-94"/>
              </a:rPr>
              <a:t> </a:t>
            </a:r>
            <a:r>
              <a:rPr lang="en-US" sz="3399" dirty="0" err="1">
                <a:solidFill>
                  <a:srgbClr val="000000"/>
                </a:solidFill>
                <a:latin typeface="Alata" charset="-94"/>
              </a:rPr>
              <a:t>sınava</a:t>
            </a:r>
            <a:r>
              <a:rPr lang="en-US" sz="3399" dirty="0">
                <a:solidFill>
                  <a:srgbClr val="000000"/>
                </a:solidFill>
                <a:latin typeface="Alata" charset="-94"/>
              </a:rPr>
              <a:t> </a:t>
            </a:r>
            <a:r>
              <a:rPr lang="en-US" sz="3399" dirty="0" err="1">
                <a:solidFill>
                  <a:srgbClr val="000000"/>
                </a:solidFill>
                <a:latin typeface="Alata" charset="-94"/>
              </a:rPr>
              <a:t>girmeyin</a:t>
            </a:r>
            <a:r>
              <a:rPr lang="en-US" sz="3399" dirty="0">
                <a:solidFill>
                  <a:srgbClr val="000000"/>
                </a:solidFill>
                <a:latin typeface="Alata" charset="-94"/>
              </a:rPr>
              <a:t>.</a:t>
            </a:r>
          </a:p>
        </p:txBody>
      </p:sp>
      <p:sp>
        <p:nvSpPr>
          <p:cNvPr id="11" name="TextBox 11"/>
          <p:cNvSpPr txBox="1"/>
          <p:nvPr/>
        </p:nvSpPr>
        <p:spPr>
          <a:xfrm>
            <a:off x="3684387" y="8000783"/>
            <a:ext cx="8145769" cy="580363"/>
          </a:xfrm>
          <a:prstGeom prst="rect">
            <a:avLst/>
          </a:prstGeom>
        </p:spPr>
        <p:txBody>
          <a:bodyPr lIns="0" tIns="0" rIns="0" bIns="0" rtlCol="0" anchor="t">
            <a:spAutoFit/>
          </a:bodyPr>
          <a:lstStyle/>
          <a:p>
            <a:pPr algn="ctr">
              <a:lnSpc>
                <a:spcPts val="4759"/>
              </a:lnSpc>
            </a:pPr>
            <a:r>
              <a:rPr lang="en-US" sz="3399" dirty="0" err="1">
                <a:solidFill>
                  <a:srgbClr val="000000"/>
                </a:solidFill>
                <a:latin typeface="Alata" charset="-94"/>
              </a:rPr>
              <a:t>Sınava</a:t>
            </a:r>
            <a:r>
              <a:rPr lang="en-US" sz="3399" dirty="0">
                <a:solidFill>
                  <a:srgbClr val="000000"/>
                </a:solidFill>
                <a:latin typeface="Alata" charset="-94"/>
              </a:rPr>
              <a:t> </a:t>
            </a:r>
            <a:r>
              <a:rPr lang="en-US" sz="3399" dirty="0" err="1">
                <a:solidFill>
                  <a:srgbClr val="000000"/>
                </a:solidFill>
                <a:latin typeface="Alata" charset="-94"/>
              </a:rPr>
              <a:t>acele</a:t>
            </a:r>
            <a:r>
              <a:rPr lang="en-US" sz="3399" dirty="0">
                <a:solidFill>
                  <a:srgbClr val="000000"/>
                </a:solidFill>
                <a:latin typeface="Alata" charset="-94"/>
              </a:rPr>
              <a:t> </a:t>
            </a:r>
            <a:r>
              <a:rPr lang="en-US" sz="3399" dirty="0" err="1">
                <a:solidFill>
                  <a:srgbClr val="000000"/>
                </a:solidFill>
                <a:latin typeface="Alata" charset="-94"/>
              </a:rPr>
              <a:t>içinde</a:t>
            </a:r>
            <a:r>
              <a:rPr lang="en-US" sz="3399" dirty="0">
                <a:solidFill>
                  <a:srgbClr val="000000"/>
                </a:solidFill>
                <a:latin typeface="Alata" charset="-94"/>
              </a:rPr>
              <a:t> </a:t>
            </a:r>
            <a:r>
              <a:rPr lang="en-US" sz="3399" dirty="0" err="1">
                <a:solidFill>
                  <a:srgbClr val="000000"/>
                </a:solidFill>
                <a:latin typeface="Alata" charset="-94"/>
              </a:rPr>
              <a:t>girmeyin</a:t>
            </a:r>
            <a:r>
              <a:rPr lang="en-US" sz="3399" dirty="0">
                <a:solidFill>
                  <a:srgbClr val="000000"/>
                </a:solidFill>
                <a:latin typeface="Alata" charset="-94"/>
              </a:rPr>
              <a:t>, </a:t>
            </a:r>
            <a:r>
              <a:rPr lang="en-US" sz="3399" dirty="0" err="1">
                <a:solidFill>
                  <a:srgbClr val="000000"/>
                </a:solidFill>
                <a:latin typeface="Alata" charset="-94"/>
              </a:rPr>
              <a:t>erken</a:t>
            </a:r>
            <a:r>
              <a:rPr lang="en-US" sz="3399" dirty="0">
                <a:solidFill>
                  <a:srgbClr val="000000"/>
                </a:solidFill>
                <a:latin typeface="Alata" charset="-94"/>
              </a:rPr>
              <a:t> </a:t>
            </a:r>
            <a:r>
              <a:rPr lang="en-US" sz="3399" dirty="0" err="1">
                <a:solidFill>
                  <a:srgbClr val="000000"/>
                </a:solidFill>
                <a:latin typeface="Alata" charset="-94"/>
              </a:rPr>
              <a:t>gidin</a:t>
            </a:r>
            <a:r>
              <a:rPr lang="en-US" sz="3399" dirty="0">
                <a:solidFill>
                  <a:srgbClr val="000000"/>
                </a:solidFill>
                <a:latin typeface="Alata" charset="-94"/>
              </a:rPr>
              <a:t>.</a:t>
            </a:r>
          </a:p>
        </p:txBody>
      </p:sp>
      <p:sp>
        <p:nvSpPr>
          <p:cNvPr id="12" name="TextBox 12"/>
          <p:cNvSpPr txBox="1"/>
          <p:nvPr/>
        </p:nvSpPr>
        <p:spPr>
          <a:xfrm>
            <a:off x="2859832" y="466335"/>
            <a:ext cx="12684968" cy="1694118"/>
          </a:xfrm>
          <a:prstGeom prst="rect">
            <a:avLst/>
          </a:prstGeom>
        </p:spPr>
        <p:txBody>
          <a:bodyPr wrap="square" lIns="0" tIns="0" rIns="0" bIns="0" rtlCol="0" anchor="t">
            <a:spAutoFit/>
          </a:bodyPr>
          <a:lstStyle/>
          <a:p>
            <a:pPr algn="ctr">
              <a:lnSpc>
                <a:spcPts val="14700"/>
              </a:lnSpc>
            </a:pPr>
            <a:r>
              <a:rPr lang="en-US" sz="8800" dirty="0">
                <a:solidFill>
                  <a:srgbClr val="9DFAA0"/>
                </a:solidFill>
                <a:latin typeface="Horta Bold"/>
              </a:rPr>
              <a:t>SINAVDAN ÖNCE: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778551" y="3039665"/>
            <a:ext cx="7131573" cy="580363"/>
          </a:xfrm>
          <a:prstGeom prst="rect">
            <a:avLst/>
          </a:prstGeom>
        </p:spPr>
        <p:txBody>
          <a:bodyPr lIns="0" tIns="0" rIns="0" bIns="0" rtlCol="0" anchor="t">
            <a:spAutoFit/>
          </a:bodyPr>
          <a:lstStyle/>
          <a:p>
            <a:pPr algn="ctr">
              <a:lnSpc>
                <a:spcPts val="4759"/>
              </a:lnSpc>
            </a:pPr>
            <a:r>
              <a:rPr lang="en-US" sz="3399" dirty="0">
                <a:solidFill>
                  <a:srgbClr val="000000"/>
                </a:solidFill>
                <a:latin typeface="Alata" charset="-94"/>
              </a:rPr>
              <a:t>Son </a:t>
            </a:r>
            <a:r>
              <a:rPr lang="en-US" sz="3399" dirty="0" err="1">
                <a:solidFill>
                  <a:srgbClr val="000000"/>
                </a:solidFill>
                <a:latin typeface="Alata" charset="-94"/>
              </a:rPr>
              <a:t>ana</a:t>
            </a:r>
            <a:r>
              <a:rPr lang="en-US" sz="3399" dirty="0">
                <a:solidFill>
                  <a:srgbClr val="000000"/>
                </a:solidFill>
                <a:latin typeface="Alata" charset="-94"/>
              </a:rPr>
              <a:t> </a:t>
            </a:r>
            <a:r>
              <a:rPr lang="en-US" sz="3399" dirty="0" err="1">
                <a:solidFill>
                  <a:srgbClr val="000000"/>
                </a:solidFill>
                <a:latin typeface="Alata" charset="-94"/>
              </a:rPr>
              <a:t>kadar</a:t>
            </a:r>
            <a:r>
              <a:rPr lang="en-US" sz="3399" dirty="0">
                <a:solidFill>
                  <a:srgbClr val="000000"/>
                </a:solidFill>
                <a:latin typeface="Alata" charset="-94"/>
              </a:rPr>
              <a:t> </a:t>
            </a:r>
            <a:r>
              <a:rPr lang="en-US" sz="3399" dirty="0" err="1">
                <a:solidFill>
                  <a:srgbClr val="000000"/>
                </a:solidFill>
                <a:latin typeface="Alata" charset="-94"/>
              </a:rPr>
              <a:t>asla</a:t>
            </a:r>
            <a:r>
              <a:rPr lang="en-US" sz="3399" dirty="0">
                <a:solidFill>
                  <a:srgbClr val="000000"/>
                </a:solidFill>
                <a:latin typeface="Alata" charset="-94"/>
              </a:rPr>
              <a:t> </a:t>
            </a:r>
            <a:r>
              <a:rPr lang="en-US" sz="3399" dirty="0" err="1">
                <a:solidFill>
                  <a:srgbClr val="000000"/>
                </a:solidFill>
                <a:latin typeface="Alata" charset="-94"/>
              </a:rPr>
              <a:t>ders</a:t>
            </a:r>
            <a:r>
              <a:rPr lang="en-US" sz="3399" dirty="0">
                <a:solidFill>
                  <a:srgbClr val="000000"/>
                </a:solidFill>
                <a:latin typeface="Alata" charset="-94"/>
              </a:rPr>
              <a:t> </a:t>
            </a:r>
            <a:r>
              <a:rPr lang="en-US" sz="3399" dirty="0" err="1">
                <a:solidFill>
                  <a:srgbClr val="000000"/>
                </a:solidFill>
                <a:latin typeface="Alata" charset="-94"/>
              </a:rPr>
              <a:t>çalışmayın</a:t>
            </a:r>
            <a:r>
              <a:rPr lang="en-US" sz="3399" dirty="0">
                <a:solidFill>
                  <a:srgbClr val="000000"/>
                </a:solidFill>
                <a:latin typeface="Alata" charset="-94"/>
              </a:rPr>
              <a:t>.</a:t>
            </a:r>
          </a:p>
        </p:txBody>
      </p:sp>
      <p:sp>
        <p:nvSpPr>
          <p:cNvPr id="3" name="TextBox 3"/>
          <p:cNvSpPr txBox="1"/>
          <p:nvPr/>
        </p:nvSpPr>
        <p:spPr>
          <a:xfrm>
            <a:off x="2489458" y="4399849"/>
            <a:ext cx="8788141" cy="567784"/>
          </a:xfrm>
          <a:prstGeom prst="rect">
            <a:avLst/>
          </a:prstGeom>
        </p:spPr>
        <p:txBody>
          <a:bodyPr wrap="square" lIns="0" tIns="0" rIns="0" bIns="0" rtlCol="0" anchor="t">
            <a:spAutoFit/>
          </a:bodyPr>
          <a:lstStyle/>
          <a:p>
            <a:pPr algn="ctr">
              <a:lnSpc>
                <a:spcPts val="4759"/>
              </a:lnSpc>
            </a:pPr>
            <a:r>
              <a:rPr lang="en-US" sz="3399" dirty="0" err="1">
                <a:solidFill>
                  <a:srgbClr val="000000"/>
                </a:solidFill>
                <a:latin typeface="Alata" charset="-94"/>
              </a:rPr>
              <a:t>Sınavdan</a:t>
            </a:r>
            <a:r>
              <a:rPr lang="en-US" sz="3399" dirty="0">
                <a:solidFill>
                  <a:srgbClr val="000000"/>
                </a:solidFill>
                <a:latin typeface="Alata" charset="-94"/>
              </a:rPr>
              <a:t> </a:t>
            </a:r>
            <a:r>
              <a:rPr lang="en-US" sz="3399" dirty="0" err="1">
                <a:solidFill>
                  <a:srgbClr val="000000"/>
                </a:solidFill>
                <a:latin typeface="Alata" charset="-94"/>
              </a:rPr>
              <a:t>hemen</a:t>
            </a:r>
            <a:r>
              <a:rPr lang="en-US" sz="3399" dirty="0">
                <a:solidFill>
                  <a:srgbClr val="000000"/>
                </a:solidFill>
                <a:latin typeface="Alata" charset="-94"/>
              </a:rPr>
              <a:t> </a:t>
            </a:r>
            <a:r>
              <a:rPr lang="en-US" sz="3399" dirty="0" err="1">
                <a:solidFill>
                  <a:srgbClr val="000000"/>
                </a:solidFill>
                <a:latin typeface="Alata" charset="-94"/>
              </a:rPr>
              <a:t>önce</a:t>
            </a:r>
            <a:r>
              <a:rPr lang="en-US" sz="3399" dirty="0">
                <a:solidFill>
                  <a:srgbClr val="000000"/>
                </a:solidFill>
                <a:latin typeface="Alata" charset="-94"/>
              </a:rPr>
              <a:t> </a:t>
            </a:r>
            <a:r>
              <a:rPr lang="en-US" sz="3399" dirty="0" err="1">
                <a:solidFill>
                  <a:srgbClr val="000000"/>
                </a:solidFill>
                <a:latin typeface="Alata" charset="-94"/>
              </a:rPr>
              <a:t>gevşemeye</a:t>
            </a:r>
            <a:r>
              <a:rPr lang="en-US" sz="3399" dirty="0">
                <a:solidFill>
                  <a:srgbClr val="000000"/>
                </a:solidFill>
                <a:latin typeface="Alata" charset="-94"/>
              </a:rPr>
              <a:t> </a:t>
            </a:r>
            <a:r>
              <a:rPr lang="en-US" sz="3399" dirty="0" err="1">
                <a:solidFill>
                  <a:srgbClr val="000000"/>
                </a:solidFill>
                <a:latin typeface="Alata" charset="-94"/>
              </a:rPr>
              <a:t>çalışın</a:t>
            </a:r>
            <a:r>
              <a:rPr lang="en-US" sz="3399" dirty="0">
                <a:solidFill>
                  <a:srgbClr val="000000"/>
                </a:solidFill>
                <a:latin typeface="Alata" charset="-94"/>
              </a:rPr>
              <a:t>.</a:t>
            </a:r>
          </a:p>
        </p:txBody>
      </p:sp>
      <p:sp>
        <p:nvSpPr>
          <p:cNvPr id="4" name="TextBox 4"/>
          <p:cNvSpPr txBox="1"/>
          <p:nvPr/>
        </p:nvSpPr>
        <p:spPr>
          <a:xfrm>
            <a:off x="3124200" y="5772407"/>
            <a:ext cx="13317141" cy="580363"/>
          </a:xfrm>
          <a:prstGeom prst="rect">
            <a:avLst/>
          </a:prstGeom>
        </p:spPr>
        <p:txBody>
          <a:bodyPr lIns="0" tIns="0" rIns="0" bIns="0" rtlCol="0" anchor="t">
            <a:spAutoFit/>
          </a:bodyPr>
          <a:lstStyle/>
          <a:p>
            <a:pPr algn="ctr">
              <a:lnSpc>
                <a:spcPts val="4759"/>
              </a:lnSpc>
            </a:pPr>
            <a:r>
              <a:rPr lang="en-US" sz="3399" dirty="0" err="1">
                <a:solidFill>
                  <a:srgbClr val="000000"/>
                </a:solidFill>
                <a:latin typeface="Alata" charset="-94"/>
              </a:rPr>
              <a:t>Zihninizde</a:t>
            </a:r>
            <a:r>
              <a:rPr lang="en-US" sz="3399" dirty="0">
                <a:solidFill>
                  <a:srgbClr val="000000"/>
                </a:solidFill>
                <a:latin typeface="Alata" charset="-94"/>
              </a:rPr>
              <a:t> </a:t>
            </a:r>
            <a:r>
              <a:rPr lang="en-US" sz="3399" dirty="0" err="1">
                <a:solidFill>
                  <a:srgbClr val="000000"/>
                </a:solidFill>
                <a:latin typeface="Alata" charset="-94"/>
              </a:rPr>
              <a:t>geçmişteki</a:t>
            </a:r>
            <a:r>
              <a:rPr lang="en-US" sz="3399" dirty="0">
                <a:solidFill>
                  <a:srgbClr val="000000"/>
                </a:solidFill>
                <a:latin typeface="Alata" charset="-94"/>
              </a:rPr>
              <a:t> </a:t>
            </a:r>
            <a:r>
              <a:rPr lang="en-US" sz="3399" dirty="0" err="1">
                <a:solidFill>
                  <a:srgbClr val="000000"/>
                </a:solidFill>
                <a:latin typeface="Alata" charset="-94"/>
              </a:rPr>
              <a:t>başarısızlıkları</a:t>
            </a:r>
            <a:r>
              <a:rPr lang="en-US" sz="3399" dirty="0">
                <a:solidFill>
                  <a:srgbClr val="000000"/>
                </a:solidFill>
                <a:latin typeface="Alata" charset="-94"/>
              </a:rPr>
              <a:t> </a:t>
            </a:r>
            <a:r>
              <a:rPr lang="en-US" sz="3399" dirty="0" err="1">
                <a:solidFill>
                  <a:srgbClr val="000000"/>
                </a:solidFill>
                <a:latin typeface="Alata" charset="-94"/>
              </a:rPr>
              <a:t>değil</a:t>
            </a:r>
            <a:r>
              <a:rPr lang="en-US" sz="3399" dirty="0">
                <a:solidFill>
                  <a:srgbClr val="000000"/>
                </a:solidFill>
                <a:latin typeface="Alata" charset="-94"/>
              </a:rPr>
              <a:t> </a:t>
            </a:r>
            <a:r>
              <a:rPr lang="en-US" sz="3399" dirty="0" err="1">
                <a:solidFill>
                  <a:srgbClr val="000000"/>
                </a:solidFill>
                <a:latin typeface="Alata" charset="-94"/>
              </a:rPr>
              <a:t>başarılarınızı</a:t>
            </a:r>
            <a:r>
              <a:rPr lang="en-US" sz="3399" dirty="0">
                <a:solidFill>
                  <a:srgbClr val="000000"/>
                </a:solidFill>
                <a:latin typeface="Alata" charset="-94"/>
              </a:rPr>
              <a:t> </a:t>
            </a:r>
            <a:r>
              <a:rPr lang="en-US" sz="3399" dirty="0" err="1">
                <a:solidFill>
                  <a:srgbClr val="000000"/>
                </a:solidFill>
                <a:latin typeface="Alata" charset="-94"/>
              </a:rPr>
              <a:t>vurgulayın</a:t>
            </a:r>
            <a:r>
              <a:rPr lang="en-US" sz="3399" dirty="0">
                <a:solidFill>
                  <a:srgbClr val="000000"/>
                </a:solidFill>
                <a:latin typeface="Alata" charset="-94"/>
              </a:rPr>
              <a:t>.</a:t>
            </a:r>
          </a:p>
        </p:txBody>
      </p:sp>
      <p:sp>
        <p:nvSpPr>
          <p:cNvPr id="5" name="TextBox 5"/>
          <p:cNvSpPr txBox="1"/>
          <p:nvPr/>
        </p:nvSpPr>
        <p:spPr>
          <a:xfrm>
            <a:off x="4088549" y="7208704"/>
            <a:ext cx="6571979" cy="580363"/>
          </a:xfrm>
          <a:prstGeom prst="rect">
            <a:avLst/>
          </a:prstGeom>
        </p:spPr>
        <p:txBody>
          <a:bodyPr lIns="0" tIns="0" rIns="0" bIns="0" rtlCol="0" anchor="t">
            <a:spAutoFit/>
          </a:bodyPr>
          <a:lstStyle/>
          <a:p>
            <a:pPr algn="ctr">
              <a:lnSpc>
                <a:spcPts val="4759"/>
              </a:lnSpc>
            </a:pPr>
            <a:r>
              <a:rPr lang="en-US" sz="3399" dirty="0" err="1">
                <a:solidFill>
                  <a:srgbClr val="000000"/>
                </a:solidFill>
                <a:latin typeface="Alata" charset="-94"/>
              </a:rPr>
              <a:t>Sınava</a:t>
            </a:r>
            <a:r>
              <a:rPr lang="en-US" sz="3399" dirty="0">
                <a:solidFill>
                  <a:srgbClr val="000000"/>
                </a:solidFill>
                <a:latin typeface="Alata" charset="-94"/>
              </a:rPr>
              <a:t> </a:t>
            </a:r>
            <a:r>
              <a:rPr lang="en-US" sz="3399" dirty="0" err="1">
                <a:solidFill>
                  <a:srgbClr val="000000"/>
                </a:solidFill>
                <a:latin typeface="Alata" charset="-94"/>
              </a:rPr>
              <a:t>kendinize</a:t>
            </a:r>
            <a:r>
              <a:rPr lang="en-US" sz="3399" dirty="0">
                <a:solidFill>
                  <a:srgbClr val="000000"/>
                </a:solidFill>
                <a:latin typeface="Alata" charset="-94"/>
              </a:rPr>
              <a:t> </a:t>
            </a:r>
            <a:r>
              <a:rPr lang="en-US" sz="3399" dirty="0" err="1">
                <a:solidFill>
                  <a:srgbClr val="000000"/>
                </a:solidFill>
                <a:latin typeface="Alata" charset="-94"/>
              </a:rPr>
              <a:t>güvenerek</a:t>
            </a:r>
            <a:r>
              <a:rPr lang="en-US" sz="3399" dirty="0">
                <a:solidFill>
                  <a:srgbClr val="000000"/>
                </a:solidFill>
                <a:latin typeface="Alata" charset="-94"/>
              </a:rPr>
              <a:t> </a:t>
            </a:r>
            <a:r>
              <a:rPr lang="en-US" sz="3399" dirty="0" err="1">
                <a:solidFill>
                  <a:srgbClr val="000000"/>
                </a:solidFill>
                <a:latin typeface="Alata" charset="-94"/>
              </a:rPr>
              <a:t>girin</a:t>
            </a:r>
            <a:r>
              <a:rPr lang="en-US" sz="3399" dirty="0">
                <a:solidFill>
                  <a:srgbClr val="000000"/>
                </a:solidFill>
                <a:latin typeface="Alata" charset="-94"/>
              </a:rPr>
              <a:t>.</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4830" y="2944144"/>
            <a:ext cx="258845" cy="981827"/>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34054" y="4232454"/>
            <a:ext cx="258845" cy="981827"/>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78499" y="5571676"/>
            <a:ext cx="258845" cy="981827"/>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03651" y="7041310"/>
            <a:ext cx="258845" cy="98182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501071" y="150950"/>
            <a:ext cx="11701995" cy="369401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434733" y="3780717"/>
            <a:ext cx="452164" cy="735770"/>
          </a:xfrm>
          <a:prstGeom prst="rect">
            <a:avLst/>
          </a:prstGeom>
        </p:spPr>
      </p:pic>
      <p:sp>
        <p:nvSpPr>
          <p:cNvPr id="4" name="TextBox 4"/>
          <p:cNvSpPr txBox="1"/>
          <p:nvPr/>
        </p:nvSpPr>
        <p:spPr>
          <a:xfrm>
            <a:off x="1396585" y="4540547"/>
            <a:ext cx="16617101" cy="1873775"/>
          </a:xfrm>
          <a:prstGeom prst="rect">
            <a:avLst/>
          </a:prstGeom>
        </p:spPr>
        <p:txBody>
          <a:bodyPr lIns="0" tIns="0" rIns="0" bIns="0" rtlCol="0" anchor="t">
            <a:spAutoFit/>
          </a:bodyPr>
          <a:lstStyle/>
          <a:p>
            <a:pPr algn="just">
              <a:lnSpc>
                <a:spcPts val="5261"/>
              </a:lnSpc>
            </a:pPr>
            <a:r>
              <a:rPr lang="en-US" sz="3757" dirty="0" err="1">
                <a:solidFill>
                  <a:srgbClr val="000000"/>
                </a:solidFill>
                <a:latin typeface="Alata"/>
              </a:rPr>
              <a:t>Zamanı</a:t>
            </a:r>
            <a:r>
              <a:rPr lang="en-US" sz="3757" dirty="0">
                <a:solidFill>
                  <a:srgbClr val="000000"/>
                </a:solidFill>
                <a:latin typeface="Alata"/>
              </a:rPr>
              <a:t> </a:t>
            </a:r>
            <a:r>
              <a:rPr lang="en-US" sz="3757" dirty="0" err="1">
                <a:solidFill>
                  <a:srgbClr val="000000"/>
                </a:solidFill>
                <a:latin typeface="Alata"/>
              </a:rPr>
              <a:t>nasıl</a:t>
            </a:r>
            <a:r>
              <a:rPr lang="en-US" sz="3757" dirty="0">
                <a:solidFill>
                  <a:srgbClr val="000000"/>
                </a:solidFill>
                <a:latin typeface="Alata"/>
              </a:rPr>
              <a:t> </a:t>
            </a:r>
            <a:r>
              <a:rPr lang="en-US" sz="3757" dirty="0" err="1">
                <a:solidFill>
                  <a:srgbClr val="000000"/>
                </a:solidFill>
                <a:latin typeface="Alata"/>
              </a:rPr>
              <a:t>kullanacağınıza</a:t>
            </a:r>
            <a:r>
              <a:rPr lang="en-US" sz="3757" dirty="0">
                <a:solidFill>
                  <a:srgbClr val="000000"/>
                </a:solidFill>
                <a:latin typeface="Alata"/>
              </a:rPr>
              <a:t> </a:t>
            </a:r>
            <a:r>
              <a:rPr lang="en-US" sz="3757" dirty="0" err="1">
                <a:solidFill>
                  <a:srgbClr val="000000"/>
                </a:solidFill>
                <a:latin typeface="Alata"/>
              </a:rPr>
              <a:t>ve</a:t>
            </a:r>
            <a:r>
              <a:rPr lang="en-US" sz="3757" dirty="0">
                <a:solidFill>
                  <a:srgbClr val="000000"/>
                </a:solidFill>
                <a:latin typeface="Alata"/>
              </a:rPr>
              <a:t> </a:t>
            </a:r>
            <a:r>
              <a:rPr lang="en-US" sz="3757" dirty="0" err="1">
                <a:solidFill>
                  <a:srgbClr val="000000"/>
                </a:solidFill>
                <a:latin typeface="Alata"/>
              </a:rPr>
              <a:t>soruları</a:t>
            </a:r>
            <a:r>
              <a:rPr lang="en-US" sz="3757" dirty="0">
                <a:solidFill>
                  <a:srgbClr val="000000"/>
                </a:solidFill>
                <a:latin typeface="Alata"/>
              </a:rPr>
              <a:t> </a:t>
            </a:r>
            <a:r>
              <a:rPr lang="en-US" sz="3757" dirty="0" err="1">
                <a:solidFill>
                  <a:srgbClr val="000000"/>
                </a:solidFill>
                <a:latin typeface="Alata"/>
              </a:rPr>
              <a:t>hangi</a:t>
            </a:r>
            <a:r>
              <a:rPr lang="en-US" sz="3757" dirty="0">
                <a:solidFill>
                  <a:srgbClr val="000000"/>
                </a:solidFill>
                <a:latin typeface="Alata"/>
              </a:rPr>
              <a:t> </a:t>
            </a:r>
            <a:r>
              <a:rPr lang="en-US" sz="3757" dirty="0" err="1">
                <a:solidFill>
                  <a:srgbClr val="000000"/>
                </a:solidFill>
                <a:latin typeface="Alata"/>
              </a:rPr>
              <a:t>sırayla</a:t>
            </a:r>
            <a:r>
              <a:rPr lang="en-US" sz="3757" dirty="0">
                <a:solidFill>
                  <a:srgbClr val="000000"/>
                </a:solidFill>
                <a:latin typeface="Alata"/>
              </a:rPr>
              <a:t> </a:t>
            </a:r>
            <a:r>
              <a:rPr lang="en-US" sz="3757" dirty="0" err="1">
                <a:solidFill>
                  <a:srgbClr val="000000"/>
                </a:solidFill>
                <a:latin typeface="Alata"/>
              </a:rPr>
              <a:t>cevaplayacağınıza</a:t>
            </a:r>
            <a:r>
              <a:rPr lang="en-US" sz="3757" dirty="0">
                <a:solidFill>
                  <a:srgbClr val="000000"/>
                </a:solidFill>
                <a:latin typeface="Alata"/>
              </a:rPr>
              <a:t> </a:t>
            </a:r>
            <a:r>
              <a:rPr lang="en-US" sz="3757" dirty="0" err="1">
                <a:solidFill>
                  <a:srgbClr val="000000"/>
                </a:solidFill>
                <a:latin typeface="Alata"/>
              </a:rPr>
              <a:t>karar</a:t>
            </a:r>
            <a:r>
              <a:rPr lang="en-US" sz="3757" dirty="0">
                <a:solidFill>
                  <a:srgbClr val="000000"/>
                </a:solidFill>
                <a:latin typeface="Alata"/>
              </a:rPr>
              <a:t> </a:t>
            </a:r>
            <a:r>
              <a:rPr lang="en-US" sz="3757" dirty="0" err="1">
                <a:solidFill>
                  <a:srgbClr val="000000"/>
                </a:solidFill>
                <a:latin typeface="Alata"/>
              </a:rPr>
              <a:t>verin</a:t>
            </a:r>
            <a:r>
              <a:rPr lang="en-US" sz="3757" dirty="0">
                <a:solidFill>
                  <a:srgbClr val="000000"/>
                </a:solidFill>
                <a:latin typeface="Alata"/>
              </a:rPr>
              <a:t>.</a:t>
            </a:r>
          </a:p>
          <a:p>
            <a:pPr algn="just">
              <a:lnSpc>
                <a:spcPts val="4472"/>
              </a:lnSpc>
            </a:pPr>
            <a:endParaRPr lang="en-US" sz="3757" dirty="0">
              <a:solidFill>
                <a:srgbClr val="000000"/>
              </a:solidFill>
              <a:latin typeface="Alata"/>
            </a:endParaRPr>
          </a:p>
        </p:txBody>
      </p:sp>
      <p:sp>
        <p:nvSpPr>
          <p:cNvPr id="5" name="TextBox 5"/>
          <p:cNvSpPr txBox="1"/>
          <p:nvPr/>
        </p:nvSpPr>
        <p:spPr>
          <a:xfrm>
            <a:off x="1584341" y="6053028"/>
            <a:ext cx="10386562" cy="1295226"/>
          </a:xfrm>
          <a:prstGeom prst="rect">
            <a:avLst/>
          </a:prstGeom>
        </p:spPr>
        <p:txBody>
          <a:bodyPr wrap="square" lIns="0" tIns="0" rIns="0" bIns="0" rtlCol="0" anchor="t">
            <a:spAutoFit/>
          </a:bodyPr>
          <a:lstStyle/>
          <a:p>
            <a:pPr algn="ctr">
              <a:lnSpc>
                <a:spcPts val="5263"/>
              </a:lnSpc>
            </a:pPr>
            <a:r>
              <a:rPr lang="en-US" sz="3759" dirty="0" err="1">
                <a:solidFill>
                  <a:srgbClr val="000000"/>
                </a:solidFill>
                <a:latin typeface="Alata"/>
              </a:rPr>
              <a:t>Soruları</a:t>
            </a:r>
            <a:r>
              <a:rPr lang="en-US" sz="3759" dirty="0">
                <a:solidFill>
                  <a:srgbClr val="000000"/>
                </a:solidFill>
                <a:latin typeface="Alata"/>
              </a:rPr>
              <a:t> </a:t>
            </a:r>
            <a:r>
              <a:rPr lang="en-US" sz="3759" dirty="0" err="1">
                <a:solidFill>
                  <a:srgbClr val="000000"/>
                </a:solidFill>
                <a:latin typeface="Alata"/>
              </a:rPr>
              <a:t>ve</a:t>
            </a:r>
            <a:r>
              <a:rPr lang="en-US" sz="3759" dirty="0">
                <a:solidFill>
                  <a:srgbClr val="000000"/>
                </a:solidFill>
                <a:latin typeface="Alata"/>
              </a:rPr>
              <a:t> </a:t>
            </a:r>
            <a:r>
              <a:rPr lang="en-US" sz="3759" dirty="0" err="1">
                <a:solidFill>
                  <a:srgbClr val="000000"/>
                </a:solidFill>
                <a:latin typeface="Alata"/>
              </a:rPr>
              <a:t>yönergeleri</a:t>
            </a:r>
            <a:r>
              <a:rPr lang="en-US" sz="3759" dirty="0">
                <a:solidFill>
                  <a:srgbClr val="000000"/>
                </a:solidFill>
                <a:latin typeface="Alata"/>
              </a:rPr>
              <a:t> </a:t>
            </a:r>
            <a:r>
              <a:rPr lang="en-US" sz="3759" dirty="0" err="1">
                <a:solidFill>
                  <a:srgbClr val="000000"/>
                </a:solidFill>
                <a:latin typeface="Alata"/>
              </a:rPr>
              <a:t>dikkatlice</a:t>
            </a:r>
            <a:r>
              <a:rPr lang="en-US" sz="3759" dirty="0">
                <a:solidFill>
                  <a:srgbClr val="000000"/>
                </a:solidFill>
                <a:latin typeface="Alata"/>
              </a:rPr>
              <a:t> </a:t>
            </a:r>
            <a:r>
              <a:rPr lang="en-US" sz="3759" dirty="0" err="1">
                <a:solidFill>
                  <a:srgbClr val="000000"/>
                </a:solidFill>
                <a:latin typeface="Alata"/>
              </a:rPr>
              <a:t>okuyun</a:t>
            </a:r>
            <a:r>
              <a:rPr lang="en-US" sz="3759" dirty="0">
                <a:solidFill>
                  <a:srgbClr val="000000"/>
                </a:solidFill>
                <a:latin typeface="Alata"/>
              </a:rPr>
              <a:t>.</a:t>
            </a:r>
          </a:p>
          <a:p>
            <a:pPr algn="ctr">
              <a:lnSpc>
                <a:spcPts val="4759"/>
              </a:lnSpc>
            </a:pPr>
            <a:endParaRPr lang="en-US" sz="3759" dirty="0">
              <a:solidFill>
                <a:srgbClr val="000000"/>
              </a:solidFill>
              <a:latin typeface="Alata"/>
            </a:endParaRPr>
          </a:p>
        </p:txBody>
      </p:sp>
      <p:sp>
        <p:nvSpPr>
          <p:cNvPr id="6" name="TextBox 6"/>
          <p:cNvSpPr txBox="1"/>
          <p:nvPr/>
        </p:nvSpPr>
        <p:spPr>
          <a:xfrm>
            <a:off x="2547405" y="6902317"/>
            <a:ext cx="16423850" cy="1242541"/>
          </a:xfrm>
          <a:prstGeom prst="rect">
            <a:avLst/>
          </a:prstGeom>
        </p:spPr>
        <p:txBody>
          <a:bodyPr lIns="0" tIns="0" rIns="0" bIns="0" rtlCol="0" anchor="t">
            <a:spAutoFit/>
          </a:bodyPr>
          <a:lstStyle/>
          <a:p>
            <a:pPr>
              <a:lnSpc>
                <a:spcPts val="5263"/>
              </a:lnSpc>
            </a:pPr>
            <a:r>
              <a:rPr lang="en-US" sz="3759">
                <a:solidFill>
                  <a:srgbClr val="000000"/>
                </a:solidFill>
                <a:latin typeface="Alata"/>
              </a:rPr>
              <a:t>Zaman zaman duruşunuzu değiştirin, bu sizi rahatlatacaktır.</a:t>
            </a:r>
          </a:p>
          <a:p>
            <a:pPr>
              <a:lnSpc>
                <a:spcPts val="4759"/>
              </a:lnSpc>
            </a:pPr>
            <a:endParaRPr lang="en-US" sz="3759">
              <a:solidFill>
                <a:srgbClr val="000000"/>
              </a:solidFill>
              <a:latin typeface="Alata"/>
            </a:endParaRPr>
          </a:p>
        </p:txBody>
      </p:sp>
      <p:sp>
        <p:nvSpPr>
          <p:cNvPr id="7" name="TextBox 7"/>
          <p:cNvSpPr txBox="1"/>
          <p:nvPr/>
        </p:nvSpPr>
        <p:spPr>
          <a:xfrm>
            <a:off x="2935196" y="8015759"/>
            <a:ext cx="16423850" cy="1242541"/>
          </a:xfrm>
          <a:prstGeom prst="rect">
            <a:avLst/>
          </a:prstGeom>
        </p:spPr>
        <p:txBody>
          <a:bodyPr lIns="0" tIns="0" rIns="0" bIns="0" rtlCol="0" anchor="t">
            <a:spAutoFit/>
          </a:bodyPr>
          <a:lstStyle/>
          <a:p>
            <a:pPr>
              <a:lnSpc>
                <a:spcPts val="5263"/>
              </a:lnSpc>
            </a:pPr>
            <a:r>
              <a:rPr lang="en-US" sz="3759">
                <a:solidFill>
                  <a:srgbClr val="000000"/>
                </a:solidFill>
                <a:latin typeface="Alata"/>
              </a:rPr>
              <a:t>Sınıf arkadaşlarınız sınavlarını erkenden bitirdiğinde panik olmayın.</a:t>
            </a:r>
          </a:p>
          <a:p>
            <a:pPr algn="ctr">
              <a:lnSpc>
                <a:spcPts val="4759"/>
              </a:lnSpc>
            </a:pPr>
            <a:endParaRPr lang="en-US" sz="3759">
              <a:solidFill>
                <a:srgbClr val="000000"/>
              </a:solidFill>
              <a:latin typeface="Alata"/>
            </a:endParaRP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802618" y="4442235"/>
            <a:ext cx="452164" cy="735770"/>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358259" y="5977900"/>
            <a:ext cx="452164" cy="73577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726144" y="6827189"/>
            <a:ext cx="452164" cy="73577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2253773" y="8003055"/>
            <a:ext cx="452164" cy="73577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2964585" y="8949956"/>
            <a:ext cx="452164" cy="735770"/>
          </a:xfrm>
          <a:prstGeom prst="rect">
            <a:avLst/>
          </a:prstGeom>
        </p:spPr>
      </p:pic>
      <p:pic>
        <p:nvPicPr>
          <p:cNvPr id="13" name="Picture 13"/>
          <p:cNvPicPr>
            <a:picLocks noChangeAspect="1"/>
          </p:cNvPicPr>
          <p:nvPr/>
        </p:nvPicPr>
        <p:blipFill>
          <a:blip r:embed="rId6"/>
          <a:srcRect/>
          <a:stretch>
            <a:fillRect/>
          </a:stretch>
        </p:blipFill>
        <p:spPr>
          <a:xfrm>
            <a:off x="14905387" y="1622174"/>
            <a:ext cx="2830167" cy="2752510"/>
          </a:xfrm>
          <a:prstGeom prst="rect">
            <a:avLst/>
          </a:prstGeom>
        </p:spPr>
      </p:pic>
      <p:sp>
        <p:nvSpPr>
          <p:cNvPr id="14" name="TextBox 14"/>
          <p:cNvSpPr txBox="1"/>
          <p:nvPr/>
        </p:nvSpPr>
        <p:spPr>
          <a:xfrm>
            <a:off x="2161431" y="1298282"/>
            <a:ext cx="12793418" cy="1399352"/>
          </a:xfrm>
          <a:prstGeom prst="rect">
            <a:avLst/>
          </a:prstGeom>
        </p:spPr>
        <p:txBody>
          <a:bodyPr wrap="square" lIns="0" tIns="0" rIns="0" bIns="0" rtlCol="0" anchor="t">
            <a:spAutoFit/>
          </a:bodyPr>
          <a:lstStyle/>
          <a:p>
            <a:pPr algn="ctr">
              <a:lnSpc>
                <a:spcPts val="10470"/>
              </a:lnSpc>
            </a:pPr>
            <a:r>
              <a:rPr lang="en-US" sz="8800" dirty="0">
                <a:solidFill>
                  <a:srgbClr val="905D9F"/>
                </a:solidFill>
                <a:latin typeface="Horta Bold"/>
              </a:rPr>
              <a:t>SINAV SÜRESİNCE</a:t>
            </a:r>
          </a:p>
        </p:txBody>
      </p:sp>
      <p:sp>
        <p:nvSpPr>
          <p:cNvPr id="15" name="TextBox 15"/>
          <p:cNvSpPr txBox="1"/>
          <p:nvPr/>
        </p:nvSpPr>
        <p:spPr>
          <a:xfrm>
            <a:off x="456396" y="3808765"/>
            <a:ext cx="7213064" cy="679673"/>
          </a:xfrm>
          <a:prstGeom prst="rect">
            <a:avLst/>
          </a:prstGeom>
        </p:spPr>
        <p:txBody>
          <a:bodyPr wrap="square" lIns="0" tIns="0" rIns="0" bIns="0" rtlCol="0" anchor="t">
            <a:spAutoFit/>
          </a:bodyPr>
          <a:lstStyle/>
          <a:p>
            <a:pPr algn="ctr">
              <a:lnSpc>
                <a:spcPts val="5263"/>
              </a:lnSpc>
            </a:pPr>
            <a:r>
              <a:rPr lang="en-US" sz="3759" dirty="0" err="1">
                <a:solidFill>
                  <a:srgbClr val="000000"/>
                </a:solidFill>
                <a:latin typeface="Alata" charset="-94"/>
              </a:rPr>
              <a:t>Sınav</a:t>
            </a:r>
            <a:r>
              <a:rPr lang="en-US" sz="3759" dirty="0">
                <a:solidFill>
                  <a:srgbClr val="000000"/>
                </a:solidFill>
                <a:latin typeface="Alata" charset="-94"/>
              </a:rPr>
              <a:t> </a:t>
            </a:r>
            <a:r>
              <a:rPr lang="en-US" sz="3759" dirty="0" err="1">
                <a:solidFill>
                  <a:srgbClr val="000000"/>
                </a:solidFill>
                <a:latin typeface="Alata" charset="-94"/>
              </a:rPr>
              <a:t>için</a:t>
            </a:r>
            <a:r>
              <a:rPr lang="en-US" sz="3759" dirty="0">
                <a:solidFill>
                  <a:srgbClr val="000000"/>
                </a:solidFill>
                <a:latin typeface="Alata" charset="-94"/>
              </a:rPr>
              <a:t> </a:t>
            </a:r>
            <a:r>
              <a:rPr lang="en-US" sz="3759" dirty="0" err="1">
                <a:solidFill>
                  <a:srgbClr val="000000"/>
                </a:solidFill>
                <a:latin typeface="Alata" charset="-94"/>
              </a:rPr>
              <a:t>olumlu</a:t>
            </a:r>
            <a:r>
              <a:rPr lang="en-US" sz="3759" dirty="0">
                <a:solidFill>
                  <a:srgbClr val="000000"/>
                </a:solidFill>
                <a:latin typeface="Alata" charset="-94"/>
              </a:rPr>
              <a:t> </a:t>
            </a:r>
            <a:r>
              <a:rPr lang="en-US" sz="3759" dirty="0" err="1">
                <a:solidFill>
                  <a:srgbClr val="000000"/>
                </a:solidFill>
                <a:latin typeface="Alata" charset="-94"/>
              </a:rPr>
              <a:t>düşünün</a:t>
            </a:r>
            <a:r>
              <a:rPr lang="en-US" sz="3759" dirty="0">
                <a:solidFill>
                  <a:srgbClr val="000000"/>
                </a:solidFill>
                <a:latin typeface="Alata" charset="-94"/>
              </a:rPr>
              <a:t>.</a:t>
            </a:r>
          </a:p>
        </p:txBody>
      </p:sp>
      <p:sp>
        <p:nvSpPr>
          <p:cNvPr id="16" name="TextBox 16"/>
          <p:cNvSpPr txBox="1"/>
          <p:nvPr/>
        </p:nvSpPr>
        <p:spPr>
          <a:xfrm>
            <a:off x="3267690" y="8906001"/>
            <a:ext cx="10938479" cy="679673"/>
          </a:xfrm>
          <a:prstGeom prst="rect">
            <a:avLst/>
          </a:prstGeom>
        </p:spPr>
        <p:txBody>
          <a:bodyPr wrap="square" lIns="0" tIns="0" rIns="0" bIns="0" rtlCol="0" anchor="t">
            <a:spAutoFit/>
          </a:bodyPr>
          <a:lstStyle/>
          <a:p>
            <a:pPr algn="ctr">
              <a:lnSpc>
                <a:spcPts val="5263"/>
              </a:lnSpc>
            </a:pPr>
            <a:r>
              <a:rPr lang="en-US" sz="3759" dirty="0" err="1">
                <a:solidFill>
                  <a:srgbClr val="000000"/>
                </a:solidFill>
                <a:latin typeface="Alata"/>
              </a:rPr>
              <a:t>Sınav</a:t>
            </a:r>
            <a:r>
              <a:rPr lang="en-US" sz="3759" dirty="0">
                <a:solidFill>
                  <a:srgbClr val="000000"/>
                </a:solidFill>
                <a:latin typeface="Alata"/>
              </a:rPr>
              <a:t> </a:t>
            </a:r>
            <a:r>
              <a:rPr lang="en-US" sz="3759" dirty="0" err="1">
                <a:solidFill>
                  <a:srgbClr val="000000"/>
                </a:solidFill>
                <a:latin typeface="Alata"/>
              </a:rPr>
              <a:t>başarısı</a:t>
            </a:r>
            <a:r>
              <a:rPr lang="en-US" sz="3759" dirty="0">
                <a:solidFill>
                  <a:srgbClr val="000000"/>
                </a:solidFill>
                <a:latin typeface="Alata"/>
              </a:rPr>
              <a:t> </a:t>
            </a:r>
            <a:r>
              <a:rPr lang="en-US" sz="3759" dirty="0" err="1">
                <a:solidFill>
                  <a:srgbClr val="000000"/>
                </a:solidFill>
                <a:latin typeface="Alata"/>
              </a:rPr>
              <a:t>ile</a:t>
            </a:r>
            <a:r>
              <a:rPr lang="en-US" sz="3759" dirty="0">
                <a:solidFill>
                  <a:srgbClr val="000000"/>
                </a:solidFill>
                <a:latin typeface="Alata"/>
              </a:rPr>
              <a:t> </a:t>
            </a:r>
            <a:r>
              <a:rPr lang="en-US" sz="3759" dirty="0" err="1">
                <a:solidFill>
                  <a:srgbClr val="000000"/>
                </a:solidFill>
                <a:latin typeface="Alata"/>
              </a:rPr>
              <a:t>kişilik</a:t>
            </a:r>
            <a:r>
              <a:rPr lang="en-US" sz="3759" dirty="0">
                <a:solidFill>
                  <a:srgbClr val="000000"/>
                </a:solidFill>
                <a:latin typeface="Alata"/>
              </a:rPr>
              <a:t> </a:t>
            </a:r>
            <a:r>
              <a:rPr lang="en-US" sz="3759" dirty="0" err="1">
                <a:solidFill>
                  <a:srgbClr val="000000"/>
                </a:solidFill>
                <a:latin typeface="Alata"/>
              </a:rPr>
              <a:t>değerinizi</a:t>
            </a:r>
            <a:r>
              <a:rPr lang="en-US" sz="3759" dirty="0">
                <a:solidFill>
                  <a:srgbClr val="000000"/>
                </a:solidFill>
                <a:latin typeface="Alata"/>
              </a:rPr>
              <a:t> </a:t>
            </a:r>
            <a:r>
              <a:rPr lang="en-US" sz="3759" dirty="0" err="1">
                <a:solidFill>
                  <a:srgbClr val="000000"/>
                </a:solidFill>
                <a:latin typeface="Alata"/>
              </a:rPr>
              <a:t>bir</a:t>
            </a:r>
            <a:r>
              <a:rPr lang="en-US" sz="3759" dirty="0">
                <a:solidFill>
                  <a:srgbClr val="000000"/>
                </a:solidFill>
                <a:latin typeface="Alata"/>
              </a:rPr>
              <a:t> </a:t>
            </a:r>
            <a:r>
              <a:rPr lang="en-US" sz="3759" dirty="0" err="1">
                <a:solidFill>
                  <a:srgbClr val="000000"/>
                </a:solidFill>
                <a:latin typeface="Alata"/>
              </a:rPr>
              <a:t>tutmayın</a:t>
            </a:r>
            <a:endParaRPr lang="en-US" sz="3759" dirty="0">
              <a:solidFill>
                <a:srgbClr val="000000"/>
              </a:solidFill>
              <a:latin typeface="Alat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484791" y="810601"/>
            <a:ext cx="3837697" cy="383768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34848" r="-34848"/>
              </a:stretch>
            </a:blipFill>
          </p:spPr>
        </p:sp>
      </p:grpSp>
      <p:sp>
        <p:nvSpPr>
          <p:cNvPr id="4" name="TextBox 4"/>
          <p:cNvSpPr txBox="1"/>
          <p:nvPr/>
        </p:nvSpPr>
        <p:spPr>
          <a:xfrm>
            <a:off x="1862340" y="4166859"/>
            <a:ext cx="12541300" cy="3658437"/>
          </a:xfrm>
          <a:prstGeom prst="rect">
            <a:avLst/>
          </a:prstGeom>
        </p:spPr>
        <p:txBody>
          <a:bodyPr lIns="0" tIns="0" rIns="0" bIns="0" rtlCol="0" anchor="t">
            <a:spAutoFit/>
          </a:bodyPr>
          <a:lstStyle/>
          <a:p>
            <a:pPr algn="ctr">
              <a:lnSpc>
                <a:spcPts val="7279"/>
              </a:lnSpc>
            </a:pPr>
            <a:r>
              <a:rPr lang="en-US" sz="5199" dirty="0" err="1">
                <a:solidFill>
                  <a:srgbClr val="000000"/>
                </a:solidFill>
                <a:latin typeface="Alata"/>
              </a:rPr>
              <a:t>Çoğu</a:t>
            </a:r>
            <a:r>
              <a:rPr lang="en-US" sz="5199" dirty="0">
                <a:solidFill>
                  <a:srgbClr val="000000"/>
                </a:solidFill>
                <a:latin typeface="Alata"/>
              </a:rPr>
              <a:t> </a:t>
            </a:r>
            <a:r>
              <a:rPr lang="en-US" sz="5199" dirty="0" err="1">
                <a:solidFill>
                  <a:srgbClr val="000000"/>
                </a:solidFill>
                <a:latin typeface="Alata"/>
              </a:rPr>
              <a:t>insan</a:t>
            </a:r>
            <a:r>
              <a:rPr lang="en-US" sz="5199" dirty="0">
                <a:solidFill>
                  <a:srgbClr val="000000"/>
                </a:solidFill>
                <a:latin typeface="Alata"/>
              </a:rPr>
              <a:t> </a:t>
            </a:r>
            <a:r>
              <a:rPr lang="en-US" sz="5199" dirty="0" err="1">
                <a:solidFill>
                  <a:srgbClr val="000000"/>
                </a:solidFill>
                <a:latin typeface="Alata"/>
              </a:rPr>
              <a:t>zekaya</a:t>
            </a:r>
            <a:r>
              <a:rPr lang="en-US" sz="5199" dirty="0">
                <a:solidFill>
                  <a:srgbClr val="000000"/>
                </a:solidFill>
                <a:latin typeface="Alata"/>
              </a:rPr>
              <a:t> </a:t>
            </a:r>
            <a:r>
              <a:rPr lang="en-US" sz="5199" dirty="0" err="1">
                <a:solidFill>
                  <a:srgbClr val="000000"/>
                </a:solidFill>
                <a:latin typeface="Alata"/>
              </a:rPr>
              <a:t>inanır</a:t>
            </a:r>
            <a:r>
              <a:rPr lang="en-US" sz="5199" dirty="0">
                <a:solidFill>
                  <a:srgbClr val="000000"/>
                </a:solidFill>
                <a:latin typeface="Alata"/>
              </a:rPr>
              <a:t>, ben </a:t>
            </a:r>
            <a:r>
              <a:rPr lang="en-US" sz="5199" dirty="0" err="1">
                <a:solidFill>
                  <a:srgbClr val="000000"/>
                </a:solidFill>
                <a:latin typeface="Alata"/>
              </a:rPr>
              <a:t>inanmıyorum</a:t>
            </a:r>
            <a:r>
              <a:rPr lang="en-US" sz="5199" dirty="0">
                <a:solidFill>
                  <a:srgbClr val="000000"/>
                </a:solidFill>
                <a:latin typeface="Alata"/>
              </a:rPr>
              <a:t>. </a:t>
            </a:r>
            <a:r>
              <a:rPr lang="en-US" sz="5199" dirty="0" err="1">
                <a:solidFill>
                  <a:srgbClr val="000000"/>
                </a:solidFill>
                <a:latin typeface="Alata"/>
              </a:rPr>
              <a:t>Bizi</a:t>
            </a:r>
            <a:r>
              <a:rPr lang="en-US" sz="5199" dirty="0">
                <a:solidFill>
                  <a:srgbClr val="000000"/>
                </a:solidFill>
                <a:latin typeface="Alata"/>
              </a:rPr>
              <a:t> </a:t>
            </a:r>
            <a:r>
              <a:rPr lang="en-US" sz="5199" dirty="0" err="1">
                <a:solidFill>
                  <a:srgbClr val="000000"/>
                </a:solidFill>
                <a:latin typeface="Alata"/>
              </a:rPr>
              <a:t>birbirimizden</a:t>
            </a:r>
            <a:r>
              <a:rPr lang="en-US" sz="5199" dirty="0">
                <a:solidFill>
                  <a:srgbClr val="000000"/>
                </a:solidFill>
                <a:latin typeface="Alata"/>
              </a:rPr>
              <a:t> </a:t>
            </a:r>
            <a:r>
              <a:rPr lang="en-US" sz="5199" dirty="0" err="1">
                <a:solidFill>
                  <a:srgbClr val="000000"/>
                </a:solidFill>
                <a:latin typeface="Alata"/>
              </a:rPr>
              <a:t>ayıran</a:t>
            </a:r>
            <a:r>
              <a:rPr lang="en-US" sz="5199" dirty="0">
                <a:solidFill>
                  <a:srgbClr val="000000"/>
                </a:solidFill>
                <a:latin typeface="Alata"/>
              </a:rPr>
              <a:t> </a:t>
            </a:r>
            <a:r>
              <a:rPr lang="en-US" sz="5199" dirty="0" err="1">
                <a:solidFill>
                  <a:srgbClr val="000000"/>
                </a:solidFill>
                <a:latin typeface="Alata"/>
              </a:rPr>
              <a:t>emektir</a:t>
            </a:r>
            <a:r>
              <a:rPr lang="en-US" sz="5199" dirty="0">
                <a:solidFill>
                  <a:srgbClr val="000000"/>
                </a:solidFill>
                <a:latin typeface="Alata"/>
              </a:rPr>
              <a:t>, ben </a:t>
            </a:r>
            <a:r>
              <a:rPr lang="en-US" sz="5199" dirty="0" err="1">
                <a:solidFill>
                  <a:srgbClr val="000000"/>
                </a:solidFill>
                <a:latin typeface="Alata"/>
              </a:rPr>
              <a:t>çalışmaya</a:t>
            </a:r>
            <a:r>
              <a:rPr lang="en-US" sz="5199" dirty="0">
                <a:solidFill>
                  <a:srgbClr val="000000"/>
                </a:solidFill>
                <a:latin typeface="Alata"/>
              </a:rPr>
              <a:t> </a:t>
            </a:r>
            <a:r>
              <a:rPr lang="en-US" sz="5199" dirty="0" err="1">
                <a:solidFill>
                  <a:srgbClr val="000000"/>
                </a:solidFill>
                <a:latin typeface="Alata"/>
              </a:rPr>
              <a:t>inanıyorum</a:t>
            </a:r>
            <a:r>
              <a:rPr lang="en-US" sz="5199" dirty="0">
                <a:solidFill>
                  <a:srgbClr val="000000"/>
                </a:solidFill>
                <a:latin typeface="Alata"/>
              </a:rPr>
              <a:t>.</a:t>
            </a:r>
          </a:p>
          <a:p>
            <a:pPr algn="ctr">
              <a:lnSpc>
                <a:spcPts val="7279"/>
              </a:lnSpc>
            </a:pPr>
            <a:r>
              <a:rPr lang="en-US" sz="5199" dirty="0">
                <a:solidFill>
                  <a:srgbClr val="000000"/>
                </a:solidFill>
                <a:latin typeface="Alata"/>
              </a:rPr>
              <a:t>                           </a:t>
            </a:r>
            <a:r>
              <a:rPr lang="en-US" sz="5199" dirty="0">
                <a:solidFill>
                  <a:srgbClr val="000000"/>
                </a:solidFill>
                <a:latin typeface="Alata Bold"/>
              </a:rPr>
              <a:t>AZİZ SANCAR</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788" y="0"/>
            <a:ext cx="3653106" cy="2618633"/>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579134" y="-245947"/>
            <a:ext cx="4708866" cy="315066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0993"/>
            <a:ext cx="2249869" cy="25253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862028">
            <a:off x="3756870" y="822597"/>
            <a:ext cx="3011416" cy="110053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10664" y="8707270"/>
            <a:ext cx="464835" cy="50031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151486" y="1838723"/>
            <a:ext cx="436488" cy="46980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911352" y="8559869"/>
            <a:ext cx="369367" cy="397557"/>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505999">
            <a:off x="198322" y="8752982"/>
            <a:ext cx="3259246" cy="40888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40941" y="5143500"/>
            <a:ext cx="464835" cy="5003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74864" y="903064"/>
            <a:ext cx="436488" cy="469801"/>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093410" y="7058160"/>
            <a:ext cx="5194590" cy="3003418"/>
          </a:xfrm>
          <a:prstGeom prst="rect">
            <a:avLst/>
          </a:prstGeom>
        </p:spPr>
      </p:pic>
      <p:sp>
        <p:nvSpPr>
          <p:cNvPr id="12" name="TextBox 12"/>
          <p:cNvSpPr txBox="1"/>
          <p:nvPr/>
        </p:nvSpPr>
        <p:spPr>
          <a:xfrm>
            <a:off x="1827945" y="3723008"/>
            <a:ext cx="14096379" cy="2245041"/>
          </a:xfrm>
          <a:prstGeom prst="rect">
            <a:avLst/>
          </a:prstGeom>
        </p:spPr>
        <p:txBody>
          <a:bodyPr lIns="0" tIns="0" rIns="0" bIns="0" rtlCol="0" anchor="t">
            <a:spAutoFit/>
          </a:bodyPr>
          <a:lstStyle/>
          <a:p>
            <a:pPr algn="ctr">
              <a:lnSpc>
                <a:spcPts val="8978"/>
              </a:lnSpc>
            </a:pPr>
            <a:r>
              <a:rPr lang="en-US" sz="6412">
                <a:solidFill>
                  <a:srgbClr val="FF1616"/>
                </a:solidFill>
                <a:latin typeface="DejaVu Serif Bold"/>
              </a:rPr>
              <a:t>DİNLEDİĞİNİZ İÇİN TEŞEKKÜRLER...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1" y="0"/>
            <a:ext cx="18288000" cy="1891368"/>
          </a:xfrm>
          <a:prstGeom prst="rect">
            <a:avLst/>
          </a:prstGeom>
          <a:solidFill>
            <a:srgbClr val="9AA7B2"/>
          </a:solidFill>
        </p:spPr>
      </p:sp>
      <p:grpSp>
        <p:nvGrpSpPr>
          <p:cNvPr id="3" name="Group 3"/>
          <p:cNvGrpSpPr/>
          <p:nvPr/>
        </p:nvGrpSpPr>
        <p:grpSpPr>
          <a:xfrm>
            <a:off x="5145932" y="2252074"/>
            <a:ext cx="2107209" cy="1432543"/>
            <a:chOff x="0" y="0"/>
            <a:chExt cx="9340577" cy="6350000"/>
          </a:xfrm>
        </p:grpSpPr>
        <p:sp>
          <p:nvSpPr>
            <p:cNvPr id="4" name="Freeform 4"/>
            <p:cNvSpPr/>
            <p:nvPr/>
          </p:nvSpPr>
          <p:spPr>
            <a:xfrm>
              <a:off x="0" y="0"/>
              <a:ext cx="8894807" cy="5904230"/>
            </a:xfrm>
            <a:custGeom>
              <a:avLst/>
              <a:gdLst/>
              <a:ahLst/>
              <a:cxnLst/>
              <a:rect l="l" t="t" r="r" b="b"/>
              <a:pathLst>
                <a:path w="8894807" h="5904230">
                  <a:moveTo>
                    <a:pt x="8893537" y="0"/>
                  </a:moveTo>
                  <a:lnTo>
                    <a:pt x="8894807" y="1270"/>
                  </a:lnTo>
                  <a:lnTo>
                    <a:pt x="8894807" y="0"/>
                  </a:lnTo>
                  <a:lnTo>
                    <a:pt x="8893537" y="0"/>
                  </a:lnTo>
                  <a:close/>
                  <a:moveTo>
                    <a:pt x="0" y="5902960"/>
                  </a:moveTo>
                  <a:lnTo>
                    <a:pt x="0" y="5904230"/>
                  </a:lnTo>
                  <a:lnTo>
                    <a:pt x="1270" y="5904230"/>
                  </a:lnTo>
                  <a:lnTo>
                    <a:pt x="0" y="5902960"/>
                  </a:lnTo>
                  <a:close/>
                </a:path>
              </a:pathLst>
            </a:custGeom>
            <a:solidFill>
              <a:srgbClr val="9DFAA0"/>
            </a:solidFill>
          </p:spPr>
        </p:sp>
        <p:sp>
          <p:nvSpPr>
            <p:cNvPr id="5" name="Freeform 5"/>
            <p:cNvSpPr/>
            <p:nvPr/>
          </p:nvSpPr>
          <p:spPr>
            <a:xfrm>
              <a:off x="0" y="0"/>
              <a:ext cx="9340577" cy="6350000"/>
            </a:xfrm>
            <a:custGeom>
              <a:avLst/>
              <a:gdLst/>
              <a:ahLst/>
              <a:cxnLst/>
              <a:rect l="l" t="t" r="r" b="b"/>
              <a:pathLst>
                <a:path w="9340577" h="6350000">
                  <a:moveTo>
                    <a:pt x="9340577" y="447040"/>
                  </a:moveTo>
                  <a:lnTo>
                    <a:pt x="9340577" y="5904230"/>
                  </a:lnTo>
                  <a:lnTo>
                    <a:pt x="8893537" y="6350000"/>
                  </a:lnTo>
                  <a:lnTo>
                    <a:pt x="454213" y="6350000"/>
                  </a:lnTo>
                  <a:lnTo>
                    <a:pt x="1270" y="5904230"/>
                  </a:lnTo>
                  <a:lnTo>
                    <a:pt x="0" y="5902960"/>
                  </a:lnTo>
                  <a:lnTo>
                    <a:pt x="0" y="447040"/>
                  </a:lnTo>
                  <a:lnTo>
                    <a:pt x="454213" y="0"/>
                  </a:lnTo>
                  <a:lnTo>
                    <a:pt x="8893537" y="0"/>
                  </a:lnTo>
                  <a:lnTo>
                    <a:pt x="8894807" y="1270"/>
                  </a:lnTo>
                  <a:lnTo>
                    <a:pt x="9340577" y="447040"/>
                  </a:lnTo>
                  <a:close/>
                </a:path>
              </a:pathLst>
            </a:custGeom>
            <a:solidFill>
              <a:srgbClr val="9DFAA0"/>
            </a:solidFill>
          </p:spPr>
        </p:sp>
      </p:grpSp>
      <p:grpSp>
        <p:nvGrpSpPr>
          <p:cNvPr id="6" name="Group 6"/>
          <p:cNvGrpSpPr/>
          <p:nvPr/>
        </p:nvGrpSpPr>
        <p:grpSpPr>
          <a:xfrm>
            <a:off x="5158844" y="4067679"/>
            <a:ext cx="2097706" cy="1426082"/>
            <a:chOff x="0" y="0"/>
            <a:chExt cx="9340577" cy="6350000"/>
          </a:xfrm>
        </p:grpSpPr>
        <p:sp>
          <p:nvSpPr>
            <p:cNvPr id="7" name="Freeform 7"/>
            <p:cNvSpPr/>
            <p:nvPr/>
          </p:nvSpPr>
          <p:spPr>
            <a:xfrm>
              <a:off x="0" y="0"/>
              <a:ext cx="8894807" cy="5904230"/>
            </a:xfrm>
            <a:custGeom>
              <a:avLst/>
              <a:gdLst/>
              <a:ahLst/>
              <a:cxnLst/>
              <a:rect l="l" t="t" r="r" b="b"/>
              <a:pathLst>
                <a:path w="8894807" h="5904230">
                  <a:moveTo>
                    <a:pt x="8893537" y="0"/>
                  </a:moveTo>
                  <a:lnTo>
                    <a:pt x="8894807" y="1270"/>
                  </a:lnTo>
                  <a:lnTo>
                    <a:pt x="8894807" y="0"/>
                  </a:lnTo>
                  <a:lnTo>
                    <a:pt x="8893537" y="0"/>
                  </a:lnTo>
                  <a:close/>
                  <a:moveTo>
                    <a:pt x="0" y="5902960"/>
                  </a:moveTo>
                  <a:lnTo>
                    <a:pt x="0" y="5904230"/>
                  </a:lnTo>
                  <a:lnTo>
                    <a:pt x="1270" y="5904230"/>
                  </a:lnTo>
                  <a:lnTo>
                    <a:pt x="0" y="5902960"/>
                  </a:lnTo>
                  <a:close/>
                </a:path>
              </a:pathLst>
            </a:custGeom>
            <a:solidFill>
              <a:srgbClr val="9DFAA0"/>
            </a:solidFill>
          </p:spPr>
        </p:sp>
        <p:sp>
          <p:nvSpPr>
            <p:cNvPr id="8" name="Freeform 8"/>
            <p:cNvSpPr/>
            <p:nvPr/>
          </p:nvSpPr>
          <p:spPr>
            <a:xfrm>
              <a:off x="0" y="0"/>
              <a:ext cx="9340577" cy="6350000"/>
            </a:xfrm>
            <a:custGeom>
              <a:avLst/>
              <a:gdLst/>
              <a:ahLst/>
              <a:cxnLst/>
              <a:rect l="l" t="t" r="r" b="b"/>
              <a:pathLst>
                <a:path w="9340577" h="6350000">
                  <a:moveTo>
                    <a:pt x="9340577" y="447040"/>
                  </a:moveTo>
                  <a:lnTo>
                    <a:pt x="9340577" y="5904230"/>
                  </a:lnTo>
                  <a:lnTo>
                    <a:pt x="8893537" y="6350000"/>
                  </a:lnTo>
                  <a:lnTo>
                    <a:pt x="454213" y="6350000"/>
                  </a:lnTo>
                  <a:lnTo>
                    <a:pt x="1270" y="5904230"/>
                  </a:lnTo>
                  <a:lnTo>
                    <a:pt x="0" y="5902960"/>
                  </a:lnTo>
                  <a:lnTo>
                    <a:pt x="0" y="447040"/>
                  </a:lnTo>
                  <a:lnTo>
                    <a:pt x="454213" y="0"/>
                  </a:lnTo>
                  <a:lnTo>
                    <a:pt x="8893537" y="0"/>
                  </a:lnTo>
                  <a:lnTo>
                    <a:pt x="8894807" y="1270"/>
                  </a:lnTo>
                  <a:lnTo>
                    <a:pt x="9340577" y="447040"/>
                  </a:lnTo>
                  <a:close/>
                </a:path>
              </a:pathLst>
            </a:custGeom>
            <a:solidFill>
              <a:srgbClr val="9DFAA0"/>
            </a:solidFill>
          </p:spPr>
        </p:sp>
      </p:grpSp>
      <p:grpSp>
        <p:nvGrpSpPr>
          <p:cNvPr id="9" name="Group 9"/>
          <p:cNvGrpSpPr/>
          <p:nvPr/>
        </p:nvGrpSpPr>
        <p:grpSpPr>
          <a:xfrm>
            <a:off x="5103378" y="5757606"/>
            <a:ext cx="2149762" cy="1278916"/>
            <a:chOff x="0" y="0"/>
            <a:chExt cx="10673874" cy="6350000"/>
          </a:xfrm>
        </p:grpSpPr>
        <p:sp>
          <p:nvSpPr>
            <p:cNvPr id="10" name="Freeform 10"/>
            <p:cNvSpPr/>
            <p:nvPr/>
          </p:nvSpPr>
          <p:spPr>
            <a:xfrm>
              <a:off x="0" y="0"/>
              <a:ext cx="10228104" cy="5904230"/>
            </a:xfrm>
            <a:custGeom>
              <a:avLst/>
              <a:gdLst/>
              <a:ahLst/>
              <a:cxnLst/>
              <a:rect l="l" t="t" r="r" b="b"/>
              <a:pathLst>
                <a:path w="10228104" h="5904230">
                  <a:moveTo>
                    <a:pt x="10226835" y="0"/>
                  </a:moveTo>
                  <a:lnTo>
                    <a:pt x="10228104" y="1270"/>
                  </a:lnTo>
                  <a:lnTo>
                    <a:pt x="10228104" y="0"/>
                  </a:lnTo>
                  <a:lnTo>
                    <a:pt x="10226835" y="0"/>
                  </a:lnTo>
                  <a:close/>
                  <a:moveTo>
                    <a:pt x="0" y="5902960"/>
                  </a:moveTo>
                  <a:lnTo>
                    <a:pt x="0" y="5904230"/>
                  </a:lnTo>
                  <a:lnTo>
                    <a:pt x="1270" y="5904230"/>
                  </a:lnTo>
                  <a:lnTo>
                    <a:pt x="0" y="5902960"/>
                  </a:lnTo>
                  <a:close/>
                </a:path>
              </a:pathLst>
            </a:custGeom>
            <a:solidFill>
              <a:srgbClr val="9DFAA0"/>
            </a:solidFill>
          </p:spPr>
        </p:sp>
        <p:sp>
          <p:nvSpPr>
            <p:cNvPr id="11" name="Freeform 11"/>
            <p:cNvSpPr/>
            <p:nvPr/>
          </p:nvSpPr>
          <p:spPr>
            <a:xfrm>
              <a:off x="0" y="0"/>
              <a:ext cx="10673875" cy="6350000"/>
            </a:xfrm>
            <a:custGeom>
              <a:avLst/>
              <a:gdLst/>
              <a:ahLst/>
              <a:cxnLst/>
              <a:rect l="l" t="t" r="r" b="b"/>
              <a:pathLst>
                <a:path w="10673875" h="6350000">
                  <a:moveTo>
                    <a:pt x="10673875" y="447040"/>
                  </a:moveTo>
                  <a:lnTo>
                    <a:pt x="10673875" y="5904230"/>
                  </a:lnTo>
                  <a:lnTo>
                    <a:pt x="10226835" y="6350000"/>
                  </a:lnTo>
                  <a:lnTo>
                    <a:pt x="457411" y="6350000"/>
                  </a:lnTo>
                  <a:lnTo>
                    <a:pt x="1270" y="5904230"/>
                  </a:lnTo>
                  <a:lnTo>
                    <a:pt x="0" y="5902960"/>
                  </a:lnTo>
                  <a:lnTo>
                    <a:pt x="0" y="447040"/>
                  </a:lnTo>
                  <a:lnTo>
                    <a:pt x="457411" y="0"/>
                  </a:lnTo>
                  <a:lnTo>
                    <a:pt x="10226835" y="0"/>
                  </a:lnTo>
                  <a:lnTo>
                    <a:pt x="10228104" y="1270"/>
                  </a:lnTo>
                  <a:lnTo>
                    <a:pt x="10673875" y="447040"/>
                  </a:lnTo>
                  <a:close/>
                </a:path>
              </a:pathLst>
            </a:custGeom>
            <a:solidFill>
              <a:srgbClr val="9DFAA0"/>
            </a:solidFill>
          </p:spPr>
        </p:sp>
      </p:grpSp>
      <p:grpSp>
        <p:nvGrpSpPr>
          <p:cNvPr id="12" name="Group 12"/>
          <p:cNvGrpSpPr/>
          <p:nvPr/>
        </p:nvGrpSpPr>
        <p:grpSpPr>
          <a:xfrm>
            <a:off x="5145932" y="7628172"/>
            <a:ext cx="2094297" cy="1444358"/>
            <a:chOff x="0" y="0"/>
            <a:chExt cx="9207402" cy="6350000"/>
          </a:xfrm>
        </p:grpSpPr>
        <p:sp>
          <p:nvSpPr>
            <p:cNvPr id="13" name="Freeform 13"/>
            <p:cNvSpPr/>
            <p:nvPr/>
          </p:nvSpPr>
          <p:spPr>
            <a:xfrm>
              <a:off x="0" y="0"/>
              <a:ext cx="8761632" cy="5904230"/>
            </a:xfrm>
            <a:custGeom>
              <a:avLst/>
              <a:gdLst/>
              <a:ahLst/>
              <a:cxnLst/>
              <a:rect l="l" t="t" r="r" b="b"/>
              <a:pathLst>
                <a:path w="8761632" h="5904230">
                  <a:moveTo>
                    <a:pt x="8760361" y="0"/>
                  </a:moveTo>
                  <a:lnTo>
                    <a:pt x="8761632" y="1270"/>
                  </a:lnTo>
                  <a:lnTo>
                    <a:pt x="8761632" y="0"/>
                  </a:lnTo>
                  <a:lnTo>
                    <a:pt x="8760361" y="0"/>
                  </a:lnTo>
                  <a:close/>
                  <a:moveTo>
                    <a:pt x="0" y="5902960"/>
                  </a:moveTo>
                  <a:lnTo>
                    <a:pt x="0" y="5904230"/>
                  </a:lnTo>
                  <a:lnTo>
                    <a:pt x="1270" y="5904230"/>
                  </a:lnTo>
                  <a:lnTo>
                    <a:pt x="0" y="5902960"/>
                  </a:lnTo>
                  <a:close/>
                </a:path>
              </a:pathLst>
            </a:custGeom>
            <a:solidFill>
              <a:srgbClr val="9DFAA0"/>
            </a:solidFill>
          </p:spPr>
        </p:sp>
        <p:sp>
          <p:nvSpPr>
            <p:cNvPr id="14" name="Freeform 14"/>
            <p:cNvSpPr/>
            <p:nvPr/>
          </p:nvSpPr>
          <p:spPr>
            <a:xfrm>
              <a:off x="0" y="0"/>
              <a:ext cx="9207402" cy="6350000"/>
            </a:xfrm>
            <a:custGeom>
              <a:avLst/>
              <a:gdLst/>
              <a:ahLst/>
              <a:cxnLst/>
              <a:rect l="l" t="t" r="r" b="b"/>
              <a:pathLst>
                <a:path w="9207402" h="6350000">
                  <a:moveTo>
                    <a:pt x="9207402" y="447040"/>
                  </a:moveTo>
                  <a:lnTo>
                    <a:pt x="9207402" y="5904230"/>
                  </a:lnTo>
                  <a:lnTo>
                    <a:pt x="8760361" y="6350000"/>
                  </a:lnTo>
                  <a:lnTo>
                    <a:pt x="453894" y="6350000"/>
                  </a:lnTo>
                  <a:lnTo>
                    <a:pt x="1270" y="5904230"/>
                  </a:lnTo>
                  <a:lnTo>
                    <a:pt x="0" y="5902960"/>
                  </a:lnTo>
                  <a:lnTo>
                    <a:pt x="0" y="447040"/>
                  </a:lnTo>
                  <a:lnTo>
                    <a:pt x="453894" y="0"/>
                  </a:lnTo>
                  <a:lnTo>
                    <a:pt x="8760362" y="0"/>
                  </a:lnTo>
                  <a:lnTo>
                    <a:pt x="8761632" y="1270"/>
                  </a:lnTo>
                  <a:lnTo>
                    <a:pt x="9207402" y="447040"/>
                  </a:lnTo>
                  <a:close/>
                </a:path>
              </a:pathLst>
            </a:custGeom>
            <a:solidFill>
              <a:srgbClr val="9DFAA0"/>
            </a:solidFill>
          </p:spPr>
        </p:sp>
      </p:grpSp>
      <p:grpSp>
        <p:nvGrpSpPr>
          <p:cNvPr id="15" name="Group 15"/>
          <p:cNvGrpSpPr/>
          <p:nvPr/>
        </p:nvGrpSpPr>
        <p:grpSpPr>
          <a:xfrm>
            <a:off x="8207215" y="2416715"/>
            <a:ext cx="1075439" cy="868309"/>
            <a:chOff x="0" y="0"/>
            <a:chExt cx="6350000" cy="5126990"/>
          </a:xfrm>
        </p:grpSpPr>
        <p:sp>
          <p:nvSpPr>
            <p:cNvPr id="16" name="Freeform 16"/>
            <p:cNvSpPr/>
            <p:nvPr/>
          </p:nvSpPr>
          <p:spPr>
            <a:xfrm>
              <a:off x="0" y="0"/>
              <a:ext cx="6350000" cy="5126990"/>
            </a:xfrm>
            <a:custGeom>
              <a:avLst/>
              <a:gdLst/>
              <a:ahLst/>
              <a:cxnLst/>
              <a:rect l="l" t="t" r="r" b="b"/>
              <a:pathLst>
                <a:path w="6350000" h="5126990">
                  <a:moveTo>
                    <a:pt x="3528060" y="0"/>
                  </a:moveTo>
                  <a:lnTo>
                    <a:pt x="3440430" y="0"/>
                  </a:lnTo>
                  <a:lnTo>
                    <a:pt x="2821940" y="0"/>
                  </a:lnTo>
                  <a:lnTo>
                    <a:pt x="0" y="0"/>
                  </a:lnTo>
                  <a:lnTo>
                    <a:pt x="2821940" y="2564130"/>
                  </a:lnTo>
                  <a:lnTo>
                    <a:pt x="0" y="5126990"/>
                  </a:lnTo>
                  <a:lnTo>
                    <a:pt x="2821940" y="5126990"/>
                  </a:lnTo>
                  <a:lnTo>
                    <a:pt x="3440430" y="5126990"/>
                  </a:lnTo>
                  <a:lnTo>
                    <a:pt x="3528060" y="5126990"/>
                  </a:lnTo>
                  <a:lnTo>
                    <a:pt x="6350000" y="2564130"/>
                  </a:lnTo>
                  <a:lnTo>
                    <a:pt x="3528060" y="0"/>
                  </a:lnTo>
                  <a:close/>
                </a:path>
              </a:pathLst>
            </a:custGeom>
            <a:solidFill>
              <a:srgbClr val="FF9E2E"/>
            </a:solidFill>
          </p:spPr>
        </p:sp>
      </p:grpSp>
      <p:grpSp>
        <p:nvGrpSpPr>
          <p:cNvPr id="17" name="Group 17"/>
          <p:cNvGrpSpPr/>
          <p:nvPr/>
        </p:nvGrpSpPr>
        <p:grpSpPr>
          <a:xfrm>
            <a:off x="9862566" y="2190845"/>
            <a:ext cx="1760658" cy="1760658"/>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DFAA0"/>
            </a:solidFill>
          </p:spPr>
        </p:sp>
      </p:grpSp>
      <p:grpSp>
        <p:nvGrpSpPr>
          <p:cNvPr id="19" name="Group 19"/>
          <p:cNvGrpSpPr/>
          <p:nvPr/>
        </p:nvGrpSpPr>
        <p:grpSpPr>
          <a:xfrm>
            <a:off x="9914967" y="3980117"/>
            <a:ext cx="1680750" cy="168075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DFAA0"/>
            </a:solidFill>
          </p:spPr>
        </p:sp>
      </p:grpSp>
      <p:grpSp>
        <p:nvGrpSpPr>
          <p:cNvPr id="21" name="Group 21"/>
          <p:cNvGrpSpPr/>
          <p:nvPr/>
        </p:nvGrpSpPr>
        <p:grpSpPr>
          <a:xfrm>
            <a:off x="8207215" y="4386337"/>
            <a:ext cx="1075439" cy="868309"/>
            <a:chOff x="0" y="0"/>
            <a:chExt cx="6350000" cy="5126990"/>
          </a:xfrm>
        </p:grpSpPr>
        <p:sp>
          <p:nvSpPr>
            <p:cNvPr id="22" name="Freeform 22"/>
            <p:cNvSpPr/>
            <p:nvPr/>
          </p:nvSpPr>
          <p:spPr>
            <a:xfrm>
              <a:off x="0" y="0"/>
              <a:ext cx="6350000" cy="5126990"/>
            </a:xfrm>
            <a:custGeom>
              <a:avLst/>
              <a:gdLst/>
              <a:ahLst/>
              <a:cxnLst/>
              <a:rect l="l" t="t" r="r" b="b"/>
              <a:pathLst>
                <a:path w="6350000" h="5126990">
                  <a:moveTo>
                    <a:pt x="3528060" y="0"/>
                  </a:moveTo>
                  <a:lnTo>
                    <a:pt x="3440430" y="0"/>
                  </a:lnTo>
                  <a:lnTo>
                    <a:pt x="2821940" y="0"/>
                  </a:lnTo>
                  <a:lnTo>
                    <a:pt x="0" y="0"/>
                  </a:lnTo>
                  <a:lnTo>
                    <a:pt x="2821940" y="2564130"/>
                  </a:lnTo>
                  <a:lnTo>
                    <a:pt x="0" y="5126990"/>
                  </a:lnTo>
                  <a:lnTo>
                    <a:pt x="2821940" y="5126990"/>
                  </a:lnTo>
                  <a:lnTo>
                    <a:pt x="3440430" y="5126990"/>
                  </a:lnTo>
                  <a:lnTo>
                    <a:pt x="3528060" y="5126990"/>
                  </a:lnTo>
                  <a:lnTo>
                    <a:pt x="6350000" y="2564130"/>
                  </a:lnTo>
                  <a:lnTo>
                    <a:pt x="3528060" y="0"/>
                  </a:lnTo>
                  <a:close/>
                </a:path>
              </a:pathLst>
            </a:custGeom>
            <a:solidFill>
              <a:srgbClr val="FF9E2E"/>
            </a:solidFill>
          </p:spPr>
        </p:sp>
      </p:grpSp>
      <p:grpSp>
        <p:nvGrpSpPr>
          <p:cNvPr id="23" name="Group 23"/>
          <p:cNvGrpSpPr/>
          <p:nvPr/>
        </p:nvGrpSpPr>
        <p:grpSpPr>
          <a:xfrm>
            <a:off x="9942475" y="5671838"/>
            <a:ext cx="1861059" cy="1861059"/>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DFAA0"/>
            </a:solidFill>
          </p:spPr>
        </p:sp>
      </p:grpSp>
      <p:grpSp>
        <p:nvGrpSpPr>
          <p:cNvPr id="25" name="Group 25"/>
          <p:cNvGrpSpPr/>
          <p:nvPr/>
        </p:nvGrpSpPr>
        <p:grpSpPr>
          <a:xfrm>
            <a:off x="8207215" y="5922466"/>
            <a:ext cx="1075439" cy="868309"/>
            <a:chOff x="0" y="0"/>
            <a:chExt cx="6350000" cy="5126990"/>
          </a:xfrm>
        </p:grpSpPr>
        <p:sp>
          <p:nvSpPr>
            <p:cNvPr id="26" name="Freeform 26"/>
            <p:cNvSpPr/>
            <p:nvPr/>
          </p:nvSpPr>
          <p:spPr>
            <a:xfrm>
              <a:off x="0" y="0"/>
              <a:ext cx="6350000" cy="5126990"/>
            </a:xfrm>
            <a:custGeom>
              <a:avLst/>
              <a:gdLst/>
              <a:ahLst/>
              <a:cxnLst/>
              <a:rect l="l" t="t" r="r" b="b"/>
              <a:pathLst>
                <a:path w="6350000" h="5126990">
                  <a:moveTo>
                    <a:pt x="3528060" y="0"/>
                  </a:moveTo>
                  <a:lnTo>
                    <a:pt x="3440430" y="0"/>
                  </a:lnTo>
                  <a:lnTo>
                    <a:pt x="2821940" y="0"/>
                  </a:lnTo>
                  <a:lnTo>
                    <a:pt x="0" y="0"/>
                  </a:lnTo>
                  <a:lnTo>
                    <a:pt x="2821940" y="2564130"/>
                  </a:lnTo>
                  <a:lnTo>
                    <a:pt x="0" y="5126990"/>
                  </a:lnTo>
                  <a:lnTo>
                    <a:pt x="2821940" y="5126990"/>
                  </a:lnTo>
                  <a:lnTo>
                    <a:pt x="3440430" y="5126990"/>
                  </a:lnTo>
                  <a:lnTo>
                    <a:pt x="3528060" y="5126990"/>
                  </a:lnTo>
                  <a:lnTo>
                    <a:pt x="6350000" y="2564130"/>
                  </a:lnTo>
                  <a:lnTo>
                    <a:pt x="3528060" y="0"/>
                  </a:lnTo>
                  <a:close/>
                </a:path>
              </a:pathLst>
            </a:custGeom>
            <a:solidFill>
              <a:srgbClr val="FF9E2E"/>
            </a:solidFill>
          </p:spPr>
        </p:sp>
      </p:grpSp>
      <p:grpSp>
        <p:nvGrpSpPr>
          <p:cNvPr id="27" name="Group 27"/>
          <p:cNvGrpSpPr/>
          <p:nvPr/>
        </p:nvGrpSpPr>
        <p:grpSpPr>
          <a:xfrm>
            <a:off x="8207215" y="7950092"/>
            <a:ext cx="1075439" cy="868309"/>
            <a:chOff x="0" y="0"/>
            <a:chExt cx="6350000" cy="5126990"/>
          </a:xfrm>
        </p:grpSpPr>
        <p:sp>
          <p:nvSpPr>
            <p:cNvPr id="28" name="Freeform 28"/>
            <p:cNvSpPr/>
            <p:nvPr/>
          </p:nvSpPr>
          <p:spPr>
            <a:xfrm>
              <a:off x="0" y="0"/>
              <a:ext cx="6350000" cy="5126990"/>
            </a:xfrm>
            <a:custGeom>
              <a:avLst/>
              <a:gdLst/>
              <a:ahLst/>
              <a:cxnLst/>
              <a:rect l="l" t="t" r="r" b="b"/>
              <a:pathLst>
                <a:path w="6350000" h="5126990">
                  <a:moveTo>
                    <a:pt x="3528060" y="0"/>
                  </a:moveTo>
                  <a:lnTo>
                    <a:pt x="3440430" y="0"/>
                  </a:lnTo>
                  <a:lnTo>
                    <a:pt x="2821940" y="0"/>
                  </a:lnTo>
                  <a:lnTo>
                    <a:pt x="0" y="0"/>
                  </a:lnTo>
                  <a:lnTo>
                    <a:pt x="2821940" y="2564130"/>
                  </a:lnTo>
                  <a:lnTo>
                    <a:pt x="0" y="5126990"/>
                  </a:lnTo>
                  <a:lnTo>
                    <a:pt x="2821940" y="5126990"/>
                  </a:lnTo>
                  <a:lnTo>
                    <a:pt x="3440430" y="5126990"/>
                  </a:lnTo>
                  <a:lnTo>
                    <a:pt x="3528060" y="5126990"/>
                  </a:lnTo>
                  <a:lnTo>
                    <a:pt x="6350000" y="2564130"/>
                  </a:lnTo>
                  <a:lnTo>
                    <a:pt x="3528060" y="0"/>
                  </a:lnTo>
                  <a:close/>
                </a:path>
              </a:pathLst>
            </a:custGeom>
            <a:solidFill>
              <a:srgbClr val="FF9E2E"/>
            </a:solidFill>
          </p:spPr>
        </p:sp>
      </p:grpSp>
      <p:grpSp>
        <p:nvGrpSpPr>
          <p:cNvPr id="29" name="Group 29"/>
          <p:cNvGrpSpPr/>
          <p:nvPr/>
        </p:nvGrpSpPr>
        <p:grpSpPr>
          <a:xfrm>
            <a:off x="9914967" y="7627789"/>
            <a:ext cx="1884455" cy="1884455"/>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DFAA0"/>
            </a:solidFill>
          </p:spPr>
        </p:sp>
      </p:grpSp>
      <p:grpSp>
        <p:nvGrpSpPr>
          <p:cNvPr id="31" name="Group 31"/>
          <p:cNvGrpSpPr>
            <a:grpSpLocks noChangeAspect="1"/>
          </p:cNvGrpSpPr>
          <p:nvPr/>
        </p:nvGrpSpPr>
        <p:grpSpPr>
          <a:xfrm>
            <a:off x="176290" y="3684616"/>
            <a:ext cx="3943555" cy="3943555"/>
            <a:chOff x="0" y="0"/>
            <a:chExt cx="2787650" cy="2787650"/>
          </a:xfrm>
        </p:grpSpPr>
        <p:sp>
          <p:nvSpPr>
            <p:cNvPr id="32" name="Freeform 32"/>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F9E2E"/>
            </a:solidFill>
          </p:spPr>
        </p:sp>
      </p:grpSp>
      <p:grpSp>
        <p:nvGrpSpPr>
          <p:cNvPr id="33" name="Group 33"/>
          <p:cNvGrpSpPr>
            <a:grpSpLocks noChangeAspect="1"/>
          </p:cNvGrpSpPr>
          <p:nvPr/>
        </p:nvGrpSpPr>
        <p:grpSpPr>
          <a:xfrm>
            <a:off x="13374303" y="3815800"/>
            <a:ext cx="4066501" cy="4066501"/>
            <a:chOff x="0" y="0"/>
            <a:chExt cx="2787650" cy="2787650"/>
          </a:xfrm>
        </p:grpSpPr>
        <p:sp>
          <p:nvSpPr>
            <p:cNvPr id="34" name="Freeform 3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E2B292"/>
            </a:solidFill>
          </p:spPr>
        </p:sp>
      </p:grpSp>
      <p:sp>
        <p:nvSpPr>
          <p:cNvPr id="35" name="TextBox 35"/>
          <p:cNvSpPr txBox="1"/>
          <p:nvPr/>
        </p:nvSpPr>
        <p:spPr>
          <a:xfrm>
            <a:off x="3795831" y="18611"/>
            <a:ext cx="10085829" cy="1749371"/>
          </a:xfrm>
          <a:prstGeom prst="rect">
            <a:avLst/>
          </a:prstGeom>
        </p:spPr>
        <p:txBody>
          <a:bodyPr lIns="0" tIns="0" rIns="0" bIns="0" rtlCol="0" anchor="t">
            <a:spAutoFit/>
          </a:bodyPr>
          <a:lstStyle/>
          <a:p>
            <a:pPr algn="ctr">
              <a:lnSpc>
                <a:spcPts val="7000"/>
              </a:lnSpc>
            </a:pPr>
            <a:r>
              <a:rPr lang="en-US" sz="5000">
                <a:solidFill>
                  <a:srgbClr val="141313"/>
                </a:solidFill>
                <a:latin typeface="Abril Fatface"/>
              </a:rPr>
              <a:t>TYT SORU SAYILARI</a:t>
            </a:r>
          </a:p>
          <a:p>
            <a:pPr algn="ctr">
              <a:lnSpc>
                <a:spcPts val="7000"/>
              </a:lnSpc>
            </a:pPr>
            <a:r>
              <a:rPr lang="en-US" sz="5000">
                <a:solidFill>
                  <a:srgbClr val="141313"/>
                </a:solidFill>
                <a:latin typeface="Abril Fatface"/>
              </a:rPr>
              <a:t>(Temel Yeterlilik Testi)</a:t>
            </a:r>
          </a:p>
        </p:txBody>
      </p:sp>
      <p:sp>
        <p:nvSpPr>
          <p:cNvPr id="36" name="TextBox 36"/>
          <p:cNvSpPr txBox="1"/>
          <p:nvPr/>
        </p:nvSpPr>
        <p:spPr>
          <a:xfrm>
            <a:off x="546220" y="3982190"/>
            <a:ext cx="3203693" cy="2885405"/>
          </a:xfrm>
          <a:prstGeom prst="rect">
            <a:avLst/>
          </a:prstGeom>
        </p:spPr>
        <p:txBody>
          <a:bodyPr wrap="square" lIns="0" tIns="0" rIns="0" bIns="0" rtlCol="0" anchor="t">
            <a:spAutoFit/>
          </a:bodyPr>
          <a:lstStyle/>
          <a:p>
            <a:pPr algn="ctr">
              <a:lnSpc>
                <a:spcPts val="12749"/>
              </a:lnSpc>
              <a:spcBef>
                <a:spcPct val="0"/>
              </a:spcBef>
            </a:pPr>
            <a:r>
              <a:rPr lang="en-US" sz="9106" dirty="0">
                <a:solidFill>
                  <a:srgbClr val="000000"/>
                </a:solidFill>
                <a:latin typeface="Alata Bold"/>
              </a:rPr>
              <a:t>120</a:t>
            </a:r>
          </a:p>
          <a:p>
            <a:pPr algn="ctr">
              <a:lnSpc>
                <a:spcPts val="9755"/>
              </a:lnSpc>
              <a:spcBef>
                <a:spcPct val="0"/>
              </a:spcBef>
            </a:pPr>
            <a:r>
              <a:rPr lang="en-US" sz="6968" dirty="0">
                <a:solidFill>
                  <a:srgbClr val="000000"/>
                </a:solidFill>
                <a:latin typeface="Alata Bold"/>
              </a:rPr>
              <a:t>SORU</a:t>
            </a:r>
          </a:p>
        </p:txBody>
      </p:sp>
      <p:sp>
        <p:nvSpPr>
          <p:cNvPr id="37" name="TextBox 37"/>
          <p:cNvSpPr txBox="1"/>
          <p:nvPr/>
        </p:nvSpPr>
        <p:spPr>
          <a:xfrm>
            <a:off x="4959442" y="2622656"/>
            <a:ext cx="2386944" cy="521227"/>
          </a:xfrm>
          <a:prstGeom prst="rect">
            <a:avLst/>
          </a:prstGeom>
        </p:spPr>
        <p:txBody>
          <a:bodyPr lIns="0" tIns="0" rIns="0" bIns="0" rtlCol="0" anchor="t">
            <a:spAutoFit/>
          </a:bodyPr>
          <a:lstStyle/>
          <a:p>
            <a:pPr algn="ctr">
              <a:lnSpc>
                <a:spcPts val="4340"/>
              </a:lnSpc>
            </a:pPr>
            <a:r>
              <a:rPr lang="en-US" sz="3100">
                <a:solidFill>
                  <a:srgbClr val="000000"/>
                </a:solidFill>
                <a:latin typeface="Arimo"/>
              </a:rPr>
              <a:t>TÜRKÇE</a:t>
            </a:r>
          </a:p>
        </p:txBody>
      </p:sp>
      <p:sp>
        <p:nvSpPr>
          <p:cNvPr id="38" name="TextBox 38"/>
          <p:cNvSpPr txBox="1"/>
          <p:nvPr/>
        </p:nvSpPr>
        <p:spPr>
          <a:xfrm>
            <a:off x="5236957" y="4529260"/>
            <a:ext cx="1925159" cy="487313"/>
          </a:xfrm>
          <a:prstGeom prst="rect">
            <a:avLst/>
          </a:prstGeom>
        </p:spPr>
        <p:txBody>
          <a:bodyPr lIns="0" tIns="0" rIns="0" bIns="0" rtlCol="0" anchor="t">
            <a:spAutoFit/>
          </a:bodyPr>
          <a:lstStyle/>
          <a:p>
            <a:pPr algn="ctr">
              <a:lnSpc>
                <a:spcPts val="3780"/>
              </a:lnSpc>
            </a:pPr>
            <a:r>
              <a:rPr lang="en-US" sz="2400" dirty="0">
                <a:solidFill>
                  <a:srgbClr val="000000"/>
                </a:solidFill>
                <a:latin typeface="Arimo"/>
              </a:rPr>
              <a:t>MATEMATİK</a:t>
            </a:r>
          </a:p>
        </p:txBody>
      </p:sp>
      <p:sp>
        <p:nvSpPr>
          <p:cNvPr id="39" name="TextBox 39"/>
          <p:cNvSpPr txBox="1"/>
          <p:nvPr/>
        </p:nvSpPr>
        <p:spPr>
          <a:xfrm>
            <a:off x="5269383" y="5909751"/>
            <a:ext cx="1737222" cy="974626"/>
          </a:xfrm>
          <a:prstGeom prst="rect">
            <a:avLst/>
          </a:prstGeom>
        </p:spPr>
        <p:txBody>
          <a:bodyPr wrap="square" lIns="0" tIns="0" rIns="0" bIns="0" rtlCol="0" anchor="t">
            <a:spAutoFit/>
          </a:bodyPr>
          <a:lstStyle/>
          <a:p>
            <a:pPr algn="ctr">
              <a:lnSpc>
                <a:spcPts val="3776"/>
              </a:lnSpc>
            </a:pPr>
            <a:r>
              <a:rPr lang="en-US" sz="2697" dirty="0">
                <a:solidFill>
                  <a:srgbClr val="000000"/>
                </a:solidFill>
                <a:latin typeface="Arimo"/>
              </a:rPr>
              <a:t>SOSYAL </a:t>
            </a:r>
          </a:p>
          <a:p>
            <a:pPr algn="ctr">
              <a:lnSpc>
                <a:spcPts val="3776"/>
              </a:lnSpc>
            </a:pPr>
            <a:r>
              <a:rPr lang="en-US" sz="2697" dirty="0">
                <a:solidFill>
                  <a:srgbClr val="000000"/>
                </a:solidFill>
                <a:latin typeface="Arimo"/>
              </a:rPr>
              <a:t>BİLİMLER</a:t>
            </a:r>
          </a:p>
        </p:txBody>
      </p:sp>
      <p:sp>
        <p:nvSpPr>
          <p:cNvPr id="40" name="TextBox 40"/>
          <p:cNvSpPr txBox="1"/>
          <p:nvPr/>
        </p:nvSpPr>
        <p:spPr>
          <a:xfrm>
            <a:off x="5243083" y="7790758"/>
            <a:ext cx="1899994" cy="974626"/>
          </a:xfrm>
          <a:prstGeom prst="rect">
            <a:avLst/>
          </a:prstGeom>
        </p:spPr>
        <p:txBody>
          <a:bodyPr wrap="square" lIns="0" tIns="0" rIns="0" bIns="0" rtlCol="0" anchor="t">
            <a:spAutoFit/>
          </a:bodyPr>
          <a:lstStyle/>
          <a:p>
            <a:pPr algn="ctr">
              <a:lnSpc>
                <a:spcPts val="3779"/>
              </a:lnSpc>
            </a:pPr>
            <a:r>
              <a:rPr lang="en-US" sz="2700" dirty="0">
                <a:solidFill>
                  <a:srgbClr val="000000"/>
                </a:solidFill>
                <a:latin typeface="Arimo"/>
              </a:rPr>
              <a:t>FEN</a:t>
            </a:r>
          </a:p>
          <a:p>
            <a:pPr algn="ctr">
              <a:lnSpc>
                <a:spcPts val="3779"/>
              </a:lnSpc>
            </a:pPr>
            <a:r>
              <a:rPr lang="en-US" sz="2700" dirty="0" smtClean="0">
                <a:solidFill>
                  <a:srgbClr val="000000"/>
                </a:solidFill>
                <a:latin typeface="Arimo"/>
              </a:rPr>
              <a:t>BİLİMLERİ</a:t>
            </a:r>
            <a:endParaRPr lang="en-US" sz="2700" dirty="0">
              <a:solidFill>
                <a:srgbClr val="000000"/>
              </a:solidFill>
              <a:latin typeface="Arimo"/>
            </a:endParaRPr>
          </a:p>
        </p:txBody>
      </p:sp>
      <p:sp>
        <p:nvSpPr>
          <p:cNvPr id="41" name="TextBox 41"/>
          <p:cNvSpPr txBox="1"/>
          <p:nvPr/>
        </p:nvSpPr>
        <p:spPr>
          <a:xfrm>
            <a:off x="9738180" y="2695735"/>
            <a:ext cx="2009431" cy="497759"/>
          </a:xfrm>
          <a:prstGeom prst="rect">
            <a:avLst/>
          </a:prstGeom>
        </p:spPr>
        <p:txBody>
          <a:bodyPr lIns="0" tIns="0" rIns="0" bIns="0" rtlCol="0" anchor="t">
            <a:spAutoFit/>
          </a:bodyPr>
          <a:lstStyle/>
          <a:p>
            <a:pPr algn="ctr">
              <a:lnSpc>
                <a:spcPts val="4060"/>
              </a:lnSpc>
            </a:pPr>
            <a:r>
              <a:rPr lang="en-US" sz="2900">
                <a:solidFill>
                  <a:srgbClr val="000000"/>
                </a:solidFill>
                <a:latin typeface="Arimo"/>
              </a:rPr>
              <a:t>40 SORU</a:t>
            </a:r>
          </a:p>
        </p:txBody>
      </p:sp>
      <p:sp>
        <p:nvSpPr>
          <p:cNvPr id="42" name="TextBox 42"/>
          <p:cNvSpPr txBox="1"/>
          <p:nvPr/>
        </p:nvSpPr>
        <p:spPr>
          <a:xfrm>
            <a:off x="9778135" y="4410295"/>
            <a:ext cx="2009431" cy="497759"/>
          </a:xfrm>
          <a:prstGeom prst="rect">
            <a:avLst/>
          </a:prstGeom>
        </p:spPr>
        <p:txBody>
          <a:bodyPr lIns="0" tIns="0" rIns="0" bIns="0" rtlCol="0" anchor="t">
            <a:spAutoFit/>
          </a:bodyPr>
          <a:lstStyle/>
          <a:p>
            <a:pPr algn="ctr">
              <a:lnSpc>
                <a:spcPts val="4060"/>
              </a:lnSpc>
            </a:pPr>
            <a:r>
              <a:rPr lang="en-US" sz="2900">
                <a:solidFill>
                  <a:srgbClr val="000000"/>
                </a:solidFill>
                <a:latin typeface="Arimo"/>
              </a:rPr>
              <a:t>40 SORU</a:t>
            </a:r>
          </a:p>
        </p:txBody>
      </p:sp>
      <p:sp>
        <p:nvSpPr>
          <p:cNvPr id="43" name="TextBox 43"/>
          <p:cNvSpPr txBox="1"/>
          <p:nvPr/>
        </p:nvSpPr>
        <p:spPr>
          <a:xfrm>
            <a:off x="10128723" y="6534170"/>
            <a:ext cx="1658843" cy="666849"/>
          </a:xfrm>
          <a:prstGeom prst="rect">
            <a:avLst/>
          </a:prstGeom>
        </p:spPr>
        <p:txBody>
          <a:bodyPr lIns="0" tIns="0" rIns="0" bIns="0" rtlCol="0" anchor="t">
            <a:spAutoFit/>
          </a:bodyPr>
          <a:lstStyle/>
          <a:p>
            <a:pPr>
              <a:lnSpc>
                <a:spcPts val="1321"/>
              </a:lnSpc>
              <a:spcBef>
                <a:spcPct val="0"/>
              </a:spcBef>
            </a:pPr>
            <a:r>
              <a:rPr lang="en-US" sz="943" dirty="0" err="1">
                <a:solidFill>
                  <a:srgbClr val="000000"/>
                </a:solidFill>
                <a:latin typeface="Alata"/>
              </a:rPr>
              <a:t>Coğrafya</a:t>
            </a:r>
            <a:r>
              <a:rPr lang="en-US" sz="943" dirty="0">
                <a:solidFill>
                  <a:srgbClr val="000000"/>
                </a:solidFill>
                <a:latin typeface="Alata"/>
              </a:rPr>
              <a:t>                            </a:t>
            </a:r>
            <a:r>
              <a:rPr lang="en-US" sz="943" dirty="0" smtClean="0">
                <a:solidFill>
                  <a:srgbClr val="000000"/>
                </a:solidFill>
                <a:latin typeface="Alata"/>
              </a:rPr>
              <a:t>:</a:t>
            </a:r>
            <a:r>
              <a:rPr lang="en-US" sz="943" dirty="0">
                <a:solidFill>
                  <a:srgbClr val="000000"/>
                </a:solidFill>
                <a:latin typeface="Alata"/>
              </a:rPr>
              <a:t>5</a:t>
            </a:r>
          </a:p>
          <a:p>
            <a:pPr>
              <a:lnSpc>
                <a:spcPts val="1321"/>
              </a:lnSpc>
              <a:spcBef>
                <a:spcPct val="0"/>
              </a:spcBef>
            </a:pPr>
            <a:r>
              <a:rPr lang="en-US" sz="943" dirty="0">
                <a:solidFill>
                  <a:srgbClr val="000000"/>
                </a:solidFill>
                <a:latin typeface="Alata"/>
              </a:rPr>
              <a:t>Din </a:t>
            </a:r>
            <a:r>
              <a:rPr lang="en-US" sz="943" dirty="0" err="1">
                <a:solidFill>
                  <a:srgbClr val="000000"/>
                </a:solidFill>
                <a:latin typeface="Alata"/>
              </a:rPr>
              <a:t>Kültürü</a:t>
            </a:r>
            <a:r>
              <a:rPr lang="en-US" sz="943" dirty="0">
                <a:solidFill>
                  <a:srgbClr val="000000"/>
                </a:solidFill>
                <a:latin typeface="Alata"/>
              </a:rPr>
              <a:t> </a:t>
            </a:r>
            <a:r>
              <a:rPr lang="en-US" sz="943" dirty="0" err="1">
                <a:solidFill>
                  <a:srgbClr val="000000"/>
                </a:solidFill>
                <a:latin typeface="Alata"/>
              </a:rPr>
              <a:t>ve</a:t>
            </a:r>
            <a:r>
              <a:rPr lang="en-US" sz="943" dirty="0">
                <a:solidFill>
                  <a:srgbClr val="000000"/>
                </a:solidFill>
                <a:latin typeface="Alata"/>
              </a:rPr>
              <a:t> </a:t>
            </a:r>
            <a:r>
              <a:rPr lang="en-US" sz="943" dirty="0" err="1">
                <a:solidFill>
                  <a:srgbClr val="000000"/>
                </a:solidFill>
                <a:latin typeface="Alata"/>
              </a:rPr>
              <a:t>Ahlak</a:t>
            </a:r>
            <a:r>
              <a:rPr lang="en-US" sz="943" dirty="0">
                <a:solidFill>
                  <a:srgbClr val="000000"/>
                </a:solidFill>
                <a:latin typeface="Alata"/>
              </a:rPr>
              <a:t> </a:t>
            </a:r>
            <a:r>
              <a:rPr lang="tr-TR" sz="943" dirty="0" smtClean="0">
                <a:solidFill>
                  <a:srgbClr val="000000"/>
                </a:solidFill>
                <a:latin typeface="Alata"/>
              </a:rPr>
              <a:t>B.</a:t>
            </a:r>
            <a:r>
              <a:rPr lang="en-US" sz="943" dirty="0" smtClean="0">
                <a:solidFill>
                  <a:srgbClr val="000000"/>
                </a:solidFill>
                <a:latin typeface="Alata"/>
              </a:rPr>
              <a:t>   </a:t>
            </a:r>
            <a:r>
              <a:rPr lang="en-US" sz="943" dirty="0">
                <a:solidFill>
                  <a:srgbClr val="000000"/>
                </a:solidFill>
                <a:latin typeface="Alata"/>
              </a:rPr>
              <a:t>:5</a:t>
            </a:r>
          </a:p>
          <a:p>
            <a:pPr>
              <a:lnSpc>
                <a:spcPts val="1321"/>
              </a:lnSpc>
              <a:spcBef>
                <a:spcPct val="0"/>
              </a:spcBef>
            </a:pPr>
            <a:r>
              <a:rPr lang="en-US" sz="943" dirty="0" err="1">
                <a:solidFill>
                  <a:srgbClr val="000000"/>
                </a:solidFill>
                <a:latin typeface="Alata"/>
              </a:rPr>
              <a:t>Felsefe</a:t>
            </a:r>
            <a:r>
              <a:rPr lang="en-US" sz="943" dirty="0">
                <a:solidFill>
                  <a:srgbClr val="000000"/>
                </a:solidFill>
                <a:latin typeface="Alata"/>
              </a:rPr>
              <a:t>                                </a:t>
            </a:r>
            <a:r>
              <a:rPr lang="en-US" sz="943" dirty="0" smtClean="0">
                <a:solidFill>
                  <a:srgbClr val="000000"/>
                </a:solidFill>
                <a:latin typeface="Alata"/>
              </a:rPr>
              <a:t> </a:t>
            </a:r>
            <a:r>
              <a:rPr lang="en-US" sz="943" dirty="0">
                <a:solidFill>
                  <a:srgbClr val="000000"/>
                </a:solidFill>
                <a:latin typeface="Alata"/>
              </a:rPr>
              <a:t>:5</a:t>
            </a:r>
          </a:p>
          <a:p>
            <a:pPr>
              <a:lnSpc>
                <a:spcPts val="1321"/>
              </a:lnSpc>
              <a:spcBef>
                <a:spcPct val="0"/>
              </a:spcBef>
            </a:pPr>
            <a:r>
              <a:rPr lang="en-US" sz="943" dirty="0" err="1">
                <a:solidFill>
                  <a:srgbClr val="000000"/>
                </a:solidFill>
                <a:latin typeface="Alata"/>
              </a:rPr>
              <a:t>Tarih</a:t>
            </a:r>
            <a:r>
              <a:rPr lang="en-US" sz="943" dirty="0">
                <a:solidFill>
                  <a:srgbClr val="000000"/>
                </a:solidFill>
                <a:latin typeface="Alata"/>
              </a:rPr>
              <a:t>                                  </a:t>
            </a:r>
            <a:r>
              <a:rPr lang="en-US" sz="943" dirty="0" smtClean="0">
                <a:solidFill>
                  <a:srgbClr val="000000"/>
                </a:solidFill>
                <a:latin typeface="Alata"/>
              </a:rPr>
              <a:t>  </a:t>
            </a:r>
            <a:r>
              <a:rPr lang="en-US" sz="943" dirty="0">
                <a:solidFill>
                  <a:srgbClr val="000000"/>
                </a:solidFill>
                <a:latin typeface="Alata"/>
              </a:rPr>
              <a:t>:5 </a:t>
            </a:r>
          </a:p>
        </p:txBody>
      </p:sp>
      <p:sp>
        <p:nvSpPr>
          <p:cNvPr id="44" name="TextBox 44"/>
          <p:cNvSpPr txBox="1"/>
          <p:nvPr/>
        </p:nvSpPr>
        <p:spPr>
          <a:xfrm>
            <a:off x="9842175" y="5935613"/>
            <a:ext cx="2107087" cy="500137"/>
          </a:xfrm>
          <a:prstGeom prst="rect">
            <a:avLst/>
          </a:prstGeom>
        </p:spPr>
        <p:txBody>
          <a:bodyPr wrap="square" lIns="0" tIns="0" rIns="0" bIns="0" rtlCol="0" anchor="t">
            <a:spAutoFit/>
          </a:bodyPr>
          <a:lstStyle/>
          <a:p>
            <a:pPr algn="ctr">
              <a:lnSpc>
                <a:spcPts val="3852"/>
              </a:lnSpc>
            </a:pPr>
            <a:r>
              <a:rPr lang="en-US" sz="2400" dirty="0">
                <a:solidFill>
                  <a:srgbClr val="000000"/>
                </a:solidFill>
                <a:latin typeface="Arimo"/>
              </a:rPr>
              <a:t>20</a:t>
            </a:r>
            <a:r>
              <a:rPr lang="en-US" sz="2751" dirty="0">
                <a:solidFill>
                  <a:srgbClr val="000000"/>
                </a:solidFill>
                <a:latin typeface="Arimo"/>
              </a:rPr>
              <a:t> </a:t>
            </a:r>
            <a:r>
              <a:rPr lang="tr-TR" sz="2751" dirty="0" smtClean="0">
                <a:solidFill>
                  <a:srgbClr val="000000"/>
                </a:solidFill>
                <a:latin typeface="Arimo"/>
              </a:rPr>
              <a:t>SORU</a:t>
            </a:r>
            <a:endParaRPr lang="tr-TR" sz="2400" dirty="0">
              <a:solidFill>
                <a:srgbClr val="000000"/>
              </a:solidFill>
              <a:latin typeface="Arimo"/>
            </a:endParaRPr>
          </a:p>
        </p:txBody>
      </p:sp>
      <p:sp>
        <p:nvSpPr>
          <p:cNvPr id="45" name="TextBox 45"/>
          <p:cNvSpPr txBox="1"/>
          <p:nvPr/>
        </p:nvSpPr>
        <p:spPr>
          <a:xfrm>
            <a:off x="10010723" y="8007809"/>
            <a:ext cx="1819590" cy="500137"/>
          </a:xfrm>
          <a:prstGeom prst="rect">
            <a:avLst/>
          </a:prstGeom>
        </p:spPr>
        <p:txBody>
          <a:bodyPr wrap="square" lIns="0" tIns="0" rIns="0" bIns="0" rtlCol="0" anchor="t">
            <a:spAutoFit/>
          </a:bodyPr>
          <a:lstStyle/>
          <a:p>
            <a:pPr algn="ctr">
              <a:lnSpc>
                <a:spcPts val="3852"/>
              </a:lnSpc>
            </a:pPr>
            <a:r>
              <a:rPr lang="en-US" sz="2751" dirty="0" smtClean="0">
                <a:solidFill>
                  <a:srgbClr val="000000"/>
                </a:solidFill>
                <a:latin typeface="Arimo"/>
              </a:rPr>
              <a:t>20</a:t>
            </a:r>
            <a:r>
              <a:rPr lang="tr-TR" sz="2751" dirty="0" smtClean="0">
                <a:solidFill>
                  <a:srgbClr val="000000"/>
                </a:solidFill>
                <a:latin typeface="Arimo"/>
              </a:rPr>
              <a:t> </a:t>
            </a:r>
            <a:r>
              <a:rPr lang="en-US" sz="2751" dirty="0" smtClean="0">
                <a:solidFill>
                  <a:srgbClr val="000000"/>
                </a:solidFill>
                <a:latin typeface="Arimo"/>
              </a:rPr>
              <a:t>SORU</a:t>
            </a:r>
            <a:endParaRPr lang="en-US" sz="2751" dirty="0">
              <a:solidFill>
                <a:srgbClr val="000000"/>
              </a:solidFill>
              <a:latin typeface="Arimo"/>
            </a:endParaRPr>
          </a:p>
        </p:txBody>
      </p:sp>
      <p:sp>
        <p:nvSpPr>
          <p:cNvPr id="46" name="TextBox 46"/>
          <p:cNvSpPr txBox="1"/>
          <p:nvPr/>
        </p:nvSpPr>
        <p:spPr>
          <a:xfrm>
            <a:off x="10257176" y="8524505"/>
            <a:ext cx="1326685" cy="571553"/>
          </a:xfrm>
          <a:prstGeom prst="rect">
            <a:avLst/>
          </a:prstGeom>
        </p:spPr>
        <p:txBody>
          <a:bodyPr lIns="0" tIns="0" rIns="0" bIns="0" rtlCol="0" anchor="t">
            <a:spAutoFit/>
          </a:bodyPr>
          <a:lstStyle/>
          <a:p>
            <a:pPr>
              <a:lnSpc>
                <a:spcPts val="1572"/>
              </a:lnSpc>
            </a:pPr>
            <a:r>
              <a:rPr lang="en-US" sz="1122" dirty="0">
                <a:solidFill>
                  <a:srgbClr val="000000"/>
                </a:solidFill>
                <a:latin typeface="Arimo"/>
              </a:rPr>
              <a:t>Fizik:7</a:t>
            </a:r>
          </a:p>
          <a:p>
            <a:pPr>
              <a:lnSpc>
                <a:spcPts val="1572"/>
              </a:lnSpc>
            </a:pPr>
            <a:r>
              <a:rPr lang="en-US" sz="1122" dirty="0">
                <a:solidFill>
                  <a:srgbClr val="000000"/>
                </a:solidFill>
                <a:latin typeface="Arimo"/>
              </a:rPr>
              <a:t>Kimya:7</a:t>
            </a:r>
          </a:p>
          <a:p>
            <a:pPr>
              <a:lnSpc>
                <a:spcPts val="1572"/>
              </a:lnSpc>
            </a:pPr>
            <a:r>
              <a:rPr lang="en-US" sz="1122" dirty="0">
                <a:solidFill>
                  <a:srgbClr val="000000"/>
                </a:solidFill>
                <a:latin typeface="Arimo"/>
              </a:rPr>
              <a:t>Biyoloji:6</a:t>
            </a:r>
          </a:p>
        </p:txBody>
      </p:sp>
      <p:sp>
        <p:nvSpPr>
          <p:cNvPr id="47" name="TextBox 47"/>
          <p:cNvSpPr txBox="1"/>
          <p:nvPr/>
        </p:nvSpPr>
        <p:spPr>
          <a:xfrm>
            <a:off x="13805804" y="4289966"/>
            <a:ext cx="3203498" cy="2577629"/>
          </a:xfrm>
          <a:prstGeom prst="rect">
            <a:avLst/>
          </a:prstGeom>
        </p:spPr>
        <p:txBody>
          <a:bodyPr wrap="square" lIns="0" tIns="0" rIns="0" bIns="0" rtlCol="0" anchor="t">
            <a:spAutoFit/>
          </a:bodyPr>
          <a:lstStyle/>
          <a:p>
            <a:pPr algn="ctr">
              <a:lnSpc>
                <a:spcPts val="11362"/>
              </a:lnSpc>
              <a:spcBef>
                <a:spcPct val="0"/>
              </a:spcBef>
            </a:pPr>
            <a:r>
              <a:rPr lang="en-US" sz="8116" dirty="0">
                <a:solidFill>
                  <a:srgbClr val="000000"/>
                </a:solidFill>
                <a:latin typeface="Alata Bold"/>
              </a:rPr>
              <a:t>135</a:t>
            </a:r>
          </a:p>
          <a:p>
            <a:pPr algn="ctr">
              <a:lnSpc>
                <a:spcPts val="8651"/>
              </a:lnSpc>
              <a:spcBef>
                <a:spcPct val="0"/>
              </a:spcBef>
            </a:pPr>
            <a:r>
              <a:rPr lang="en-US" sz="6179" dirty="0">
                <a:solidFill>
                  <a:srgbClr val="000000"/>
                </a:solidFill>
                <a:latin typeface="Alata Bold"/>
              </a:rPr>
              <a:t>DAKİKA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745497" y="2177096"/>
            <a:ext cx="14797006" cy="4712923"/>
          </a:xfrm>
          <a:prstGeom prst="rect">
            <a:avLst/>
          </a:prstGeom>
        </p:spPr>
        <p:txBody>
          <a:bodyPr lIns="0" tIns="0" rIns="0" bIns="0" rtlCol="0" anchor="t">
            <a:spAutoFit/>
          </a:bodyPr>
          <a:lstStyle/>
          <a:p>
            <a:pPr algn="just">
              <a:lnSpc>
                <a:spcPts val="5336"/>
              </a:lnSpc>
            </a:pPr>
            <a:r>
              <a:rPr lang="en-US" sz="3811" dirty="0">
                <a:solidFill>
                  <a:srgbClr val="000000"/>
                </a:solidFill>
                <a:latin typeface="Alata"/>
              </a:rPr>
              <a:t>Her </a:t>
            </a:r>
            <a:r>
              <a:rPr lang="en-US" sz="3811" dirty="0" err="1">
                <a:solidFill>
                  <a:srgbClr val="000000"/>
                </a:solidFill>
                <a:latin typeface="Alata"/>
              </a:rPr>
              <a:t>aday</a:t>
            </a:r>
            <a:r>
              <a:rPr lang="en-US" sz="3811" dirty="0">
                <a:solidFill>
                  <a:srgbClr val="000000"/>
                </a:solidFill>
                <a:latin typeface="Alata"/>
              </a:rPr>
              <a:t> </a:t>
            </a:r>
            <a:r>
              <a:rPr lang="en-US" sz="3811" dirty="0" err="1">
                <a:solidFill>
                  <a:srgbClr val="000000"/>
                </a:solidFill>
                <a:latin typeface="Alata"/>
              </a:rPr>
              <a:t>için</a:t>
            </a:r>
            <a:r>
              <a:rPr lang="en-US" sz="3811" dirty="0">
                <a:solidFill>
                  <a:srgbClr val="000000"/>
                </a:solidFill>
                <a:latin typeface="Alata"/>
              </a:rPr>
              <a:t> </a:t>
            </a:r>
            <a:r>
              <a:rPr lang="en-US" sz="3811" dirty="0" err="1">
                <a:solidFill>
                  <a:srgbClr val="000000"/>
                </a:solidFill>
                <a:latin typeface="Alata"/>
              </a:rPr>
              <a:t>tek</a:t>
            </a:r>
            <a:r>
              <a:rPr lang="en-US" sz="3811" dirty="0">
                <a:solidFill>
                  <a:srgbClr val="000000"/>
                </a:solidFill>
                <a:latin typeface="Alata"/>
              </a:rPr>
              <a:t> TYT </a:t>
            </a:r>
            <a:r>
              <a:rPr lang="en-US" sz="3811" dirty="0" err="1">
                <a:solidFill>
                  <a:srgbClr val="000000"/>
                </a:solidFill>
                <a:latin typeface="Alata"/>
              </a:rPr>
              <a:t>puanı</a:t>
            </a:r>
            <a:r>
              <a:rPr lang="en-US" sz="3811" dirty="0">
                <a:solidFill>
                  <a:srgbClr val="000000"/>
                </a:solidFill>
                <a:latin typeface="Alata"/>
              </a:rPr>
              <a:t> </a:t>
            </a:r>
            <a:r>
              <a:rPr lang="en-US" sz="3811" dirty="0" err="1">
                <a:solidFill>
                  <a:srgbClr val="000000"/>
                </a:solidFill>
                <a:latin typeface="Alata"/>
              </a:rPr>
              <a:t>hesaplanacaktır</a:t>
            </a:r>
            <a:r>
              <a:rPr lang="en-US" sz="3811" dirty="0">
                <a:solidFill>
                  <a:srgbClr val="000000"/>
                </a:solidFill>
                <a:latin typeface="Alata"/>
              </a:rPr>
              <a:t>. </a:t>
            </a:r>
            <a:r>
              <a:rPr lang="en-US" sz="3811" dirty="0" err="1">
                <a:solidFill>
                  <a:srgbClr val="000000"/>
                </a:solidFill>
                <a:latin typeface="Alata"/>
              </a:rPr>
              <a:t>Tüm</a:t>
            </a:r>
            <a:r>
              <a:rPr lang="en-US" sz="3811" dirty="0">
                <a:solidFill>
                  <a:srgbClr val="000000"/>
                </a:solidFill>
                <a:latin typeface="Alata"/>
              </a:rPr>
              <a:t> </a:t>
            </a:r>
            <a:r>
              <a:rPr lang="en-US" sz="3811" dirty="0" err="1">
                <a:solidFill>
                  <a:srgbClr val="000000"/>
                </a:solidFill>
                <a:latin typeface="Alata"/>
              </a:rPr>
              <a:t>ön</a:t>
            </a:r>
            <a:r>
              <a:rPr lang="en-US" sz="3811" dirty="0">
                <a:solidFill>
                  <a:srgbClr val="000000"/>
                </a:solidFill>
                <a:latin typeface="Alata"/>
              </a:rPr>
              <a:t> </a:t>
            </a:r>
            <a:r>
              <a:rPr lang="en-US" sz="3811" dirty="0" err="1">
                <a:solidFill>
                  <a:srgbClr val="000000"/>
                </a:solidFill>
                <a:latin typeface="Alata"/>
              </a:rPr>
              <a:t>lisans</a:t>
            </a:r>
            <a:r>
              <a:rPr lang="en-US" sz="3811" dirty="0">
                <a:solidFill>
                  <a:srgbClr val="000000"/>
                </a:solidFill>
                <a:latin typeface="Alata"/>
              </a:rPr>
              <a:t> </a:t>
            </a:r>
            <a:r>
              <a:rPr lang="en-US" sz="3811" dirty="0" err="1">
                <a:solidFill>
                  <a:srgbClr val="000000"/>
                </a:solidFill>
                <a:latin typeface="Alata"/>
              </a:rPr>
              <a:t>programları</a:t>
            </a:r>
            <a:r>
              <a:rPr lang="en-US" sz="3811" dirty="0">
                <a:solidFill>
                  <a:srgbClr val="000000"/>
                </a:solidFill>
                <a:latin typeface="Alata"/>
              </a:rPr>
              <a:t> </a:t>
            </a:r>
            <a:r>
              <a:rPr lang="en-US" sz="3811" dirty="0" err="1">
                <a:solidFill>
                  <a:srgbClr val="000000"/>
                </a:solidFill>
                <a:latin typeface="Alata"/>
              </a:rPr>
              <a:t>bu</a:t>
            </a:r>
            <a:r>
              <a:rPr lang="en-US" sz="3811" dirty="0">
                <a:solidFill>
                  <a:srgbClr val="000000"/>
                </a:solidFill>
                <a:latin typeface="Alata"/>
              </a:rPr>
              <a:t> </a:t>
            </a:r>
            <a:r>
              <a:rPr lang="en-US" sz="3811" dirty="0" err="1">
                <a:solidFill>
                  <a:srgbClr val="000000"/>
                </a:solidFill>
                <a:latin typeface="Alata"/>
              </a:rPr>
              <a:t>tek</a:t>
            </a:r>
            <a:r>
              <a:rPr lang="en-US" sz="3811" dirty="0">
                <a:solidFill>
                  <a:srgbClr val="000000"/>
                </a:solidFill>
                <a:latin typeface="Alata"/>
              </a:rPr>
              <a:t> </a:t>
            </a:r>
            <a:r>
              <a:rPr lang="en-US" sz="3811" dirty="0" err="1">
                <a:solidFill>
                  <a:srgbClr val="000000"/>
                </a:solidFill>
                <a:latin typeface="Alata"/>
              </a:rPr>
              <a:t>puan</a:t>
            </a:r>
            <a:r>
              <a:rPr lang="en-US" sz="3811" dirty="0">
                <a:solidFill>
                  <a:srgbClr val="000000"/>
                </a:solidFill>
                <a:latin typeface="Alata"/>
              </a:rPr>
              <a:t> </a:t>
            </a:r>
            <a:r>
              <a:rPr lang="en-US" sz="3811" dirty="0" err="1">
                <a:solidFill>
                  <a:srgbClr val="000000"/>
                </a:solidFill>
                <a:latin typeface="Alata"/>
              </a:rPr>
              <a:t>türüyle</a:t>
            </a:r>
            <a:r>
              <a:rPr lang="en-US" sz="3811" dirty="0">
                <a:solidFill>
                  <a:srgbClr val="000000"/>
                </a:solidFill>
                <a:latin typeface="Alata"/>
              </a:rPr>
              <a:t> </a:t>
            </a:r>
            <a:r>
              <a:rPr lang="en-US" sz="3811" dirty="0" err="1">
                <a:solidFill>
                  <a:srgbClr val="000000"/>
                </a:solidFill>
                <a:latin typeface="Alata"/>
              </a:rPr>
              <a:t>tercih</a:t>
            </a:r>
            <a:r>
              <a:rPr lang="en-US" sz="3811" dirty="0">
                <a:solidFill>
                  <a:srgbClr val="000000"/>
                </a:solidFill>
                <a:latin typeface="Alata"/>
              </a:rPr>
              <a:t> </a:t>
            </a:r>
            <a:r>
              <a:rPr lang="en-US" sz="3811" dirty="0" err="1">
                <a:solidFill>
                  <a:srgbClr val="000000"/>
                </a:solidFill>
                <a:latin typeface="Alata"/>
              </a:rPr>
              <a:t>edilecektir</a:t>
            </a:r>
            <a:r>
              <a:rPr lang="en-US" sz="3811" dirty="0">
                <a:solidFill>
                  <a:srgbClr val="000000"/>
                </a:solidFill>
                <a:latin typeface="Alata"/>
              </a:rPr>
              <a:t>.</a:t>
            </a:r>
          </a:p>
          <a:p>
            <a:pPr algn="just">
              <a:lnSpc>
                <a:spcPts val="5336"/>
              </a:lnSpc>
            </a:pPr>
            <a:endParaRPr lang="en-US" sz="3811" dirty="0">
              <a:solidFill>
                <a:srgbClr val="000000"/>
              </a:solidFill>
              <a:latin typeface="Alata"/>
            </a:endParaRPr>
          </a:p>
          <a:p>
            <a:pPr algn="just">
              <a:lnSpc>
                <a:spcPts val="5336"/>
              </a:lnSpc>
            </a:pPr>
            <a:r>
              <a:rPr lang="en-US" sz="3811" dirty="0">
                <a:solidFill>
                  <a:srgbClr val="000000"/>
                </a:solidFill>
                <a:latin typeface="Alata"/>
              </a:rPr>
              <a:t>     TYT </a:t>
            </a:r>
            <a:r>
              <a:rPr lang="en-US" sz="3811" dirty="0" err="1">
                <a:solidFill>
                  <a:srgbClr val="000000"/>
                </a:solidFill>
                <a:latin typeface="Alata"/>
              </a:rPr>
              <a:t>soruları</a:t>
            </a:r>
            <a:r>
              <a:rPr lang="en-US" sz="3811" dirty="0">
                <a:solidFill>
                  <a:srgbClr val="000000"/>
                </a:solidFill>
                <a:latin typeface="Alata"/>
              </a:rPr>
              <a:t>, </a:t>
            </a:r>
            <a:r>
              <a:rPr lang="en-US" sz="3811" dirty="0" err="1">
                <a:solidFill>
                  <a:srgbClr val="000000"/>
                </a:solidFill>
                <a:latin typeface="Alata"/>
              </a:rPr>
              <a:t>MEB’in</a:t>
            </a:r>
            <a:r>
              <a:rPr lang="en-US" sz="3811" dirty="0">
                <a:solidFill>
                  <a:srgbClr val="000000"/>
                </a:solidFill>
                <a:latin typeface="Alata"/>
              </a:rPr>
              <a:t> </a:t>
            </a:r>
            <a:r>
              <a:rPr lang="en-US" sz="3811" dirty="0" err="1">
                <a:solidFill>
                  <a:srgbClr val="000000"/>
                </a:solidFill>
                <a:latin typeface="Alata"/>
              </a:rPr>
              <a:t>ortak</a:t>
            </a:r>
            <a:r>
              <a:rPr lang="en-US" sz="3811" dirty="0">
                <a:solidFill>
                  <a:srgbClr val="000000"/>
                </a:solidFill>
                <a:latin typeface="Alata"/>
              </a:rPr>
              <a:t> </a:t>
            </a:r>
            <a:r>
              <a:rPr lang="en-US" sz="3811" dirty="0" err="1">
                <a:solidFill>
                  <a:srgbClr val="000000"/>
                </a:solidFill>
                <a:latin typeface="Alata"/>
              </a:rPr>
              <a:t>müfredatından</a:t>
            </a:r>
            <a:r>
              <a:rPr lang="en-US" sz="3811" dirty="0">
                <a:solidFill>
                  <a:srgbClr val="000000"/>
                </a:solidFill>
                <a:latin typeface="Alata"/>
              </a:rPr>
              <a:t> </a:t>
            </a:r>
            <a:r>
              <a:rPr lang="en-US" sz="3811" dirty="0" err="1">
                <a:solidFill>
                  <a:srgbClr val="000000"/>
                </a:solidFill>
                <a:latin typeface="Alata"/>
              </a:rPr>
              <a:t>seçilecektir</a:t>
            </a:r>
            <a:r>
              <a:rPr lang="en-US" sz="3811" dirty="0">
                <a:solidFill>
                  <a:srgbClr val="000000"/>
                </a:solidFill>
                <a:latin typeface="Alata"/>
              </a:rPr>
              <a:t>. </a:t>
            </a:r>
          </a:p>
          <a:p>
            <a:pPr algn="just">
              <a:lnSpc>
                <a:spcPts val="5336"/>
              </a:lnSpc>
            </a:pPr>
            <a:endParaRPr lang="en-US" sz="3811" dirty="0">
              <a:solidFill>
                <a:srgbClr val="000000"/>
              </a:solidFill>
              <a:latin typeface="Alata"/>
            </a:endParaRPr>
          </a:p>
          <a:p>
            <a:pPr algn="just">
              <a:lnSpc>
                <a:spcPts val="5336"/>
              </a:lnSpc>
            </a:pPr>
            <a:r>
              <a:rPr lang="en-US" sz="3811" dirty="0">
                <a:solidFill>
                  <a:srgbClr val="000000"/>
                </a:solidFill>
                <a:latin typeface="Alata"/>
              </a:rPr>
              <a:t>       TYT </a:t>
            </a:r>
            <a:r>
              <a:rPr lang="en-US" sz="3811" dirty="0" err="1">
                <a:solidFill>
                  <a:srgbClr val="000000"/>
                </a:solidFill>
                <a:latin typeface="Alata"/>
              </a:rPr>
              <a:t>puanının</a:t>
            </a:r>
            <a:r>
              <a:rPr lang="en-US" sz="3811" dirty="0">
                <a:solidFill>
                  <a:srgbClr val="000000"/>
                </a:solidFill>
                <a:latin typeface="Alata"/>
              </a:rPr>
              <a:t> </a:t>
            </a:r>
            <a:r>
              <a:rPr lang="en-US" sz="3811" dirty="0" err="1">
                <a:solidFill>
                  <a:srgbClr val="000000"/>
                </a:solidFill>
                <a:latin typeface="Alata"/>
              </a:rPr>
              <a:t>hesaplanması</a:t>
            </a:r>
            <a:r>
              <a:rPr lang="en-US" sz="3811" dirty="0">
                <a:solidFill>
                  <a:srgbClr val="000000"/>
                </a:solidFill>
                <a:latin typeface="Alata"/>
              </a:rPr>
              <a:t> </a:t>
            </a:r>
            <a:r>
              <a:rPr lang="en-US" sz="3811" dirty="0" err="1">
                <a:solidFill>
                  <a:srgbClr val="000000"/>
                </a:solidFill>
                <a:latin typeface="Alata"/>
              </a:rPr>
              <a:t>için</a:t>
            </a:r>
            <a:r>
              <a:rPr lang="en-US" sz="3811" dirty="0">
                <a:solidFill>
                  <a:srgbClr val="000000"/>
                </a:solidFill>
                <a:latin typeface="Alata"/>
              </a:rPr>
              <a:t> </a:t>
            </a:r>
            <a:r>
              <a:rPr lang="en-US" sz="3811" dirty="0" err="1">
                <a:solidFill>
                  <a:srgbClr val="000000"/>
                </a:solidFill>
                <a:latin typeface="Alata"/>
              </a:rPr>
              <a:t>temel</a:t>
            </a:r>
            <a:r>
              <a:rPr lang="en-US" sz="3811" dirty="0">
                <a:solidFill>
                  <a:srgbClr val="000000"/>
                </a:solidFill>
                <a:latin typeface="Alata"/>
              </a:rPr>
              <a:t> </a:t>
            </a:r>
            <a:r>
              <a:rPr lang="en-US" sz="3811" dirty="0" err="1">
                <a:solidFill>
                  <a:srgbClr val="000000"/>
                </a:solidFill>
                <a:latin typeface="Alata"/>
              </a:rPr>
              <a:t>matematik</a:t>
            </a:r>
            <a:r>
              <a:rPr lang="en-US" sz="3811" dirty="0">
                <a:solidFill>
                  <a:srgbClr val="000000"/>
                </a:solidFill>
                <a:latin typeface="Alata"/>
              </a:rPr>
              <a:t> </a:t>
            </a:r>
            <a:r>
              <a:rPr lang="en-US" sz="3811" dirty="0" err="1">
                <a:solidFill>
                  <a:srgbClr val="000000"/>
                </a:solidFill>
                <a:latin typeface="Alata"/>
              </a:rPr>
              <a:t>testi</a:t>
            </a:r>
            <a:r>
              <a:rPr lang="en-US" sz="3811" dirty="0">
                <a:solidFill>
                  <a:srgbClr val="000000"/>
                </a:solidFill>
                <a:latin typeface="Alata"/>
              </a:rPr>
              <a:t> </a:t>
            </a:r>
            <a:r>
              <a:rPr lang="en-US" sz="3811" dirty="0" err="1">
                <a:solidFill>
                  <a:srgbClr val="000000"/>
                </a:solidFill>
                <a:latin typeface="Alata"/>
              </a:rPr>
              <a:t>veya</a:t>
            </a:r>
            <a:r>
              <a:rPr lang="en-US" sz="3811" dirty="0">
                <a:solidFill>
                  <a:srgbClr val="000000"/>
                </a:solidFill>
                <a:latin typeface="Alata"/>
              </a:rPr>
              <a:t>      </a:t>
            </a:r>
            <a:r>
              <a:rPr lang="en-US" sz="3811" dirty="0" err="1">
                <a:solidFill>
                  <a:srgbClr val="000000"/>
                </a:solidFill>
                <a:latin typeface="Alata"/>
              </a:rPr>
              <a:t>Türkçe</a:t>
            </a:r>
            <a:r>
              <a:rPr lang="en-US" sz="3811" dirty="0">
                <a:solidFill>
                  <a:srgbClr val="000000"/>
                </a:solidFill>
                <a:latin typeface="Alata"/>
              </a:rPr>
              <a:t> </a:t>
            </a:r>
            <a:r>
              <a:rPr lang="en-US" sz="3811" dirty="0" err="1">
                <a:solidFill>
                  <a:srgbClr val="000000"/>
                </a:solidFill>
                <a:latin typeface="Alata"/>
              </a:rPr>
              <a:t>testinde</a:t>
            </a:r>
            <a:r>
              <a:rPr lang="en-US" sz="3811" dirty="0">
                <a:solidFill>
                  <a:srgbClr val="000000"/>
                </a:solidFill>
                <a:latin typeface="Alata"/>
              </a:rPr>
              <a:t> en </a:t>
            </a:r>
            <a:r>
              <a:rPr lang="en-US" sz="3811" dirty="0" err="1">
                <a:solidFill>
                  <a:srgbClr val="000000"/>
                </a:solidFill>
                <a:latin typeface="Alata"/>
              </a:rPr>
              <a:t>az</a:t>
            </a:r>
            <a:r>
              <a:rPr lang="en-US" sz="3811" dirty="0">
                <a:solidFill>
                  <a:srgbClr val="000000"/>
                </a:solidFill>
                <a:latin typeface="Alata"/>
              </a:rPr>
              <a:t> 0,5 ham </a:t>
            </a:r>
            <a:r>
              <a:rPr lang="en-US" sz="3811" dirty="0" err="1">
                <a:solidFill>
                  <a:srgbClr val="000000"/>
                </a:solidFill>
                <a:latin typeface="Alata"/>
              </a:rPr>
              <a:t>puan</a:t>
            </a:r>
            <a:r>
              <a:rPr lang="en-US" sz="3811" dirty="0">
                <a:solidFill>
                  <a:srgbClr val="000000"/>
                </a:solidFill>
                <a:latin typeface="Alata"/>
              </a:rPr>
              <a:t> </a:t>
            </a:r>
            <a:r>
              <a:rPr lang="en-US" sz="3811" dirty="0" err="1">
                <a:solidFill>
                  <a:srgbClr val="000000"/>
                </a:solidFill>
                <a:latin typeface="Alata"/>
              </a:rPr>
              <a:t>almaları</a:t>
            </a:r>
            <a:r>
              <a:rPr lang="en-US" sz="3811" dirty="0">
                <a:solidFill>
                  <a:srgbClr val="000000"/>
                </a:solidFill>
                <a:latin typeface="Alata"/>
              </a:rPr>
              <a:t> </a:t>
            </a:r>
            <a:r>
              <a:rPr lang="en-US" sz="3811" dirty="0" err="1">
                <a:solidFill>
                  <a:srgbClr val="000000"/>
                </a:solidFill>
                <a:latin typeface="Alata"/>
              </a:rPr>
              <a:t>gerekmektedir</a:t>
            </a:r>
            <a:r>
              <a:rPr lang="en-US" sz="3811" dirty="0">
                <a:solidFill>
                  <a:srgbClr val="000000"/>
                </a:solidFill>
                <a:latin typeface="Alata"/>
              </a:rPr>
              <a:t>.</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2253296"/>
            <a:ext cx="576883" cy="576883"/>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6474" y="4271059"/>
            <a:ext cx="576883" cy="576883"/>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35150" y="5524938"/>
            <a:ext cx="576883" cy="576883"/>
          </a:xfrm>
          <a:prstGeom prst="rect">
            <a:avLst/>
          </a:prstGeom>
        </p:spPr>
      </p:pic>
      <p:sp>
        <p:nvSpPr>
          <p:cNvPr id="7" name="AutoShape 7"/>
          <p:cNvSpPr/>
          <p:nvPr/>
        </p:nvSpPr>
        <p:spPr>
          <a:xfrm>
            <a:off x="-25939" y="-278928"/>
            <a:ext cx="18313940" cy="1974384"/>
          </a:xfrm>
          <a:prstGeom prst="rect">
            <a:avLst/>
          </a:prstGeom>
          <a:solidFill>
            <a:srgbClr val="9AA7B2"/>
          </a:solidFill>
        </p:spPr>
      </p:sp>
      <p:sp>
        <p:nvSpPr>
          <p:cNvPr id="8" name="TextBox 8"/>
          <p:cNvSpPr txBox="1"/>
          <p:nvPr/>
        </p:nvSpPr>
        <p:spPr>
          <a:xfrm>
            <a:off x="4876800" y="156831"/>
            <a:ext cx="8950714" cy="1102866"/>
          </a:xfrm>
          <a:prstGeom prst="rect">
            <a:avLst/>
          </a:prstGeom>
        </p:spPr>
        <p:txBody>
          <a:bodyPr wrap="square" lIns="0" tIns="0" rIns="0" bIns="0" rtlCol="0" anchor="t">
            <a:spAutoFit/>
          </a:bodyPr>
          <a:lstStyle/>
          <a:p>
            <a:pPr algn="ctr">
              <a:lnSpc>
                <a:spcPts val="8576"/>
              </a:lnSpc>
              <a:spcBef>
                <a:spcPct val="0"/>
              </a:spcBef>
            </a:pPr>
            <a:r>
              <a:rPr lang="en-US" sz="6125" dirty="0">
                <a:solidFill>
                  <a:srgbClr val="000000"/>
                </a:solidFill>
                <a:latin typeface="Alata"/>
              </a:rPr>
              <a:t>TYT GENEL BİLGİLER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111204"/>
          </a:xfrm>
          <a:prstGeom prst="rect">
            <a:avLst/>
          </a:prstGeom>
          <a:solidFill>
            <a:srgbClr val="FFD232"/>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629612" y="5765593"/>
            <a:ext cx="4894859" cy="3964836"/>
          </a:xfrm>
          <a:prstGeom prst="rect">
            <a:avLst/>
          </a:prstGeom>
        </p:spPr>
      </p:pic>
      <p:sp>
        <p:nvSpPr>
          <p:cNvPr id="4" name="TextBox 4"/>
          <p:cNvSpPr txBox="1"/>
          <p:nvPr/>
        </p:nvSpPr>
        <p:spPr>
          <a:xfrm>
            <a:off x="3149076" y="537582"/>
            <a:ext cx="12823301" cy="886987"/>
          </a:xfrm>
          <a:prstGeom prst="rect">
            <a:avLst/>
          </a:prstGeom>
        </p:spPr>
        <p:txBody>
          <a:bodyPr lIns="0" tIns="0" rIns="0" bIns="0" rtlCol="0" anchor="t">
            <a:spAutoFit/>
          </a:bodyPr>
          <a:lstStyle/>
          <a:p>
            <a:pPr algn="ctr">
              <a:lnSpc>
                <a:spcPts val="7279"/>
              </a:lnSpc>
            </a:pPr>
            <a:r>
              <a:rPr lang="en-US" sz="5199">
                <a:solidFill>
                  <a:srgbClr val="000000"/>
                </a:solidFill>
                <a:latin typeface="Alata"/>
              </a:rPr>
              <a:t>TYT PUANI NEDİR? NERELERDE KULLANILIR?</a:t>
            </a:r>
          </a:p>
        </p:txBody>
      </p:sp>
      <p:sp>
        <p:nvSpPr>
          <p:cNvPr id="5" name="TextBox 5"/>
          <p:cNvSpPr txBox="1"/>
          <p:nvPr/>
        </p:nvSpPr>
        <p:spPr>
          <a:xfrm>
            <a:off x="1955534" y="4279082"/>
            <a:ext cx="7249418" cy="580363"/>
          </a:xfrm>
          <a:prstGeom prst="rect">
            <a:avLst/>
          </a:prstGeom>
        </p:spPr>
        <p:txBody>
          <a:bodyPr lIns="0" tIns="0" rIns="0" bIns="0" rtlCol="0" anchor="t">
            <a:spAutoFit/>
          </a:bodyPr>
          <a:lstStyle/>
          <a:p>
            <a:pPr algn="ctr">
              <a:lnSpc>
                <a:spcPts val="4759"/>
              </a:lnSpc>
            </a:pPr>
            <a:r>
              <a:rPr lang="en-US" sz="3399" dirty="0" err="1">
                <a:solidFill>
                  <a:srgbClr val="000000"/>
                </a:solidFill>
                <a:latin typeface="Alata" charset="-94"/>
              </a:rPr>
              <a:t>Ön</a:t>
            </a:r>
            <a:r>
              <a:rPr lang="en-US" sz="3399" dirty="0">
                <a:solidFill>
                  <a:srgbClr val="000000"/>
                </a:solidFill>
                <a:latin typeface="Alata" charset="-94"/>
              </a:rPr>
              <a:t> </a:t>
            </a:r>
            <a:r>
              <a:rPr lang="en-US" sz="3399" dirty="0" err="1">
                <a:solidFill>
                  <a:srgbClr val="000000"/>
                </a:solidFill>
                <a:latin typeface="Alata" charset="-94"/>
              </a:rPr>
              <a:t>Lisans</a:t>
            </a:r>
            <a:r>
              <a:rPr lang="en-US" sz="3399" dirty="0">
                <a:solidFill>
                  <a:srgbClr val="000000"/>
                </a:solidFill>
                <a:latin typeface="Alata" charset="-94"/>
              </a:rPr>
              <a:t> </a:t>
            </a:r>
            <a:r>
              <a:rPr lang="en-US" sz="3399" dirty="0" err="1">
                <a:solidFill>
                  <a:srgbClr val="000000"/>
                </a:solidFill>
                <a:latin typeface="Alata" charset="-94"/>
              </a:rPr>
              <a:t>bölümlerini</a:t>
            </a:r>
            <a:r>
              <a:rPr lang="en-US" sz="3399" dirty="0">
                <a:solidFill>
                  <a:srgbClr val="000000"/>
                </a:solidFill>
                <a:latin typeface="Alata" charset="-94"/>
              </a:rPr>
              <a:t> </a:t>
            </a:r>
            <a:r>
              <a:rPr lang="en-US" sz="3399" dirty="0" err="1">
                <a:solidFill>
                  <a:srgbClr val="000000"/>
                </a:solidFill>
                <a:latin typeface="Alata" charset="-94"/>
              </a:rPr>
              <a:t>tercih</a:t>
            </a:r>
            <a:r>
              <a:rPr lang="en-US" sz="3399" dirty="0">
                <a:solidFill>
                  <a:srgbClr val="000000"/>
                </a:solidFill>
                <a:latin typeface="Alata" charset="-94"/>
              </a:rPr>
              <a:t> </a:t>
            </a:r>
            <a:r>
              <a:rPr lang="en-US" sz="3399" dirty="0" err="1">
                <a:solidFill>
                  <a:srgbClr val="000000"/>
                </a:solidFill>
                <a:latin typeface="Alata" charset="-94"/>
              </a:rPr>
              <a:t>ederken</a:t>
            </a:r>
            <a:r>
              <a:rPr lang="en-US" sz="3399" dirty="0">
                <a:solidFill>
                  <a:srgbClr val="000000"/>
                </a:solidFill>
                <a:latin typeface="Alata" charset="-94"/>
              </a:rPr>
              <a:t> </a:t>
            </a:r>
          </a:p>
        </p:txBody>
      </p:sp>
      <p:sp>
        <p:nvSpPr>
          <p:cNvPr id="6" name="TextBox 6"/>
          <p:cNvSpPr txBox="1"/>
          <p:nvPr/>
        </p:nvSpPr>
        <p:spPr>
          <a:xfrm>
            <a:off x="3305653" y="5322768"/>
            <a:ext cx="8495950" cy="1652135"/>
          </a:xfrm>
          <a:prstGeom prst="rect">
            <a:avLst/>
          </a:prstGeom>
        </p:spPr>
        <p:txBody>
          <a:bodyPr lIns="0" tIns="0" rIns="0" bIns="0" rtlCol="0" anchor="t">
            <a:spAutoFit/>
          </a:bodyPr>
          <a:lstStyle/>
          <a:p>
            <a:pPr>
              <a:lnSpc>
                <a:spcPts val="4759"/>
              </a:lnSpc>
            </a:pPr>
            <a:r>
              <a:rPr lang="en-US" sz="3399" dirty="0" err="1">
                <a:solidFill>
                  <a:srgbClr val="000000"/>
                </a:solidFill>
                <a:latin typeface="Alata"/>
              </a:rPr>
              <a:t>Özel</a:t>
            </a:r>
            <a:r>
              <a:rPr lang="en-US" sz="3399" dirty="0">
                <a:solidFill>
                  <a:srgbClr val="000000"/>
                </a:solidFill>
                <a:latin typeface="Alata"/>
              </a:rPr>
              <a:t> </a:t>
            </a:r>
            <a:r>
              <a:rPr lang="en-US" sz="3399" dirty="0" err="1">
                <a:solidFill>
                  <a:srgbClr val="000000"/>
                </a:solidFill>
                <a:latin typeface="Alata"/>
              </a:rPr>
              <a:t>Yetenek</a:t>
            </a:r>
            <a:r>
              <a:rPr lang="en-US" sz="3399" dirty="0">
                <a:solidFill>
                  <a:srgbClr val="000000"/>
                </a:solidFill>
                <a:latin typeface="Alata"/>
              </a:rPr>
              <a:t> </a:t>
            </a:r>
            <a:r>
              <a:rPr lang="en-US" sz="3399" dirty="0" err="1">
                <a:solidFill>
                  <a:srgbClr val="000000"/>
                </a:solidFill>
                <a:latin typeface="Alata"/>
              </a:rPr>
              <a:t>Sınavına</a:t>
            </a:r>
            <a:r>
              <a:rPr lang="en-US" sz="3399" dirty="0">
                <a:solidFill>
                  <a:srgbClr val="000000"/>
                </a:solidFill>
                <a:latin typeface="Alata"/>
              </a:rPr>
              <a:t> </a:t>
            </a:r>
            <a:r>
              <a:rPr lang="en-US" sz="3399" dirty="0" err="1">
                <a:solidFill>
                  <a:srgbClr val="000000"/>
                </a:solidFill>
                <a:latin typeface="Alata"/>
              </a:rPr>
              <a:t>başvuru</a:t>
            </a:r>
            <a:r>
              <a:rPr lang="en-US" sz="3399" dirty="0">
                <a:solidFill>
                  <a:srgbClr val="000000"/>
                </a:solidFill>
                <a:latin typeface="Alata"/>
              </a:rPr>
              <a:t> </a:t>
            </a:r>
            <a:r>
              <a:rPr lang="en-US" sz="3399" dirty="0" err="1">
                <a:solidFill>
                  <a:srgbClr val="000000"/>
                </a:solidFill>
                <a:latin typeface="Alata"/>
              </a:rPr>
              <a:t>yaparken</a:t>
            </a:r>
            <a:endParaRPr lang="en-US" sz="3399" dirty="0">
              <a:solidFill>
                <a:srgbClr val="000000"/>
              </a:solidFill>
              <a:latin typeface="Alata"/>
            </a:endParaRPr>
          </a:p>
          <a:p>
            <a:pPr>
              <a:lnSpc>
                <a:spcPts val="4200"/>
              </a:lnSpc>
            </a:pPr>
            <a:r>
              <a:rPr lang="en-US" sz="3000" dirty="0">
                <a:solidFill>
                  <a:srgbClr val="000000"/>
                </a:solidFill>
                <a:latin typeface="Alata"/>
              </a:rPr>
              <a:t>         •PMYO</a:t>
            </a:r>
          </a:p>
          <a:p>
            <a:pPr>
              <a:lnSpc>
                <a:spcPts val="4200"/>
              </a:lnSpc>
            </a:pPr>
            <a:r>
              <a:rPr lang="en-US" sz="3000" dirty="0">
                <a:solidFill>
                  <a:srgbClr val="000000"/>
                </a:solidFill>
                <a:latin typeface="Alata"/>
              </a:rPr>
              <a:t>         •BESYO vb.</a:t>
            </a:r>
          </a:p>
        </p:txBody>
      </p:sp>
      <p:sp>
        <p:nvSpPr>
          <p:cNvPr id="7" name="TextBox 7"/>
          <p:cNvSpPr txBox="1"/>
          <p:nvPr/>
        </p:nvSpPr>
        <p:spPr>
          <a:xfrm>
            <a:off x="3819517" y="7705256"/>
            <a:ext cx="8810095" cy="567784"/>
          </a:xfrm>
          <a:prstGeom prst="rect">
            <a:avLst/>
          </a:prstGeom>
        </p:spPr>
        <p:txBody>
          <a:bodyPr lIns="0" tIns="0" rIns="0" bIns="0" rtlCol="0" anchor="t">
            <a:spAutoFit/>
          </a:bodyPr>
          <a:lstStyle/>
          <a:p>
            <a:pPr algn="ctr">
              <a:lnSpc>
                <a:spcPts val="4759"/>
              </a:lnSpc>
            </a:pPr>
            <a:r>
              <a:rPr lang="en-US" sz="3399" dirty="0" err="1">
                <a:solidFill>
                  <a:srgbClr val="000000"/>
                </a:solidFill>
                <a:latin typeface="Alata" charset="-94"/>
              </a:rPr>
              <a:t>Açıköğretim</a:t>
            </a:r>
            <a:r>
              <a:rPr lang="en-US" sz="3399" dirty="0">
                <a:solidFill>
                  <a:srgbClr val="000000"/>
                </a:solidFill>
                <a:latin typeface="Alata" charset="-94"/>
              </a:rPr>
              <a:t> </a:t>
            </a:r>
            <a:r>
              <a:rPr lang="en-US" sz="3399" dirty="0" err="1">
                <a:solidFill>
                  <a:srgbClr val="000000"/>
                </a:solidFill>
                <a:latin typeface="Alata" charset="-94"/>
              </a:rPr>
              <a:t>Önlisans</a:t>
            </a:r>
            <a:r>
              <a:rPr lang="en-US" sz="3399" dirty="0">
                <a:solidFill>
                  <a:srgbClr val="000000"/>
                </a:solidFill>
                <a:latin typeface="Alata" charset="-94"/>
              </a:rPr>
              <a:t> </a:t>
            </a:r>
            <a:r>
              <a:rPr lang="en-US" sz="3399" dirty="0" err="1">
                <a:solidFill>
                  <a:srgbClr val="000000"/>
                </a:solidFill>
                <a:latin typeface="Alata" charset="-94"/>
              </a:rPr>
              <a:t>tercihlerinde</a:t>
            </a:r>
            <a:r>
              <a:rPr lang="en-US" sz="3399" dirty="0">
                <a:solidFill>
                  <a:srgbClr val="000000"/>
                </a:solidFill>
                <a:latin typeface="Alata" charset="-94"/>
              </a:rPr>
              <a:t> </a:t>
            </a:r>
          </a:p>
        </p:txBody>
      </p:sp>
      <p:sp>
        <p:nvSpPr>
          <p:cNvPr id="8" name="TextBox 8"/>
          <p:cNvSpPr txBox="1"/>
          <p:nvPr/>
        </p:nvSpPr>
        <p:spPr>
          <a:xfrm>
            <a:off x="1342978" y="2879959"/>
            <a:ext cx="15014780" cy="537763"/>
          </a:xfrm>
          <a:prstGeom prst="rect">
            <a:avLst/>
          </a:prstGeom>
        </p:spPr>
        <p:txBody>
          <a:bodyPr lIns="0" tIns="0" rIns="0" bIns="0" rtlCol="0" anchor="t">
            <a:spAutoFit/>
          </a:bodyPr>
          <a:lstStyle/>
          <a:p>
            <a:pPr algn="just">
              <a:lnSpc>
                <a:spcPts val="4480"/>
              </a:lnSpc>
              <a:spcBef>
                <a:spcPct val="0"/>
              </a:spcBef>
            </a:pPr>
            <a:r>
              <a:rPr lang="en-US" sz="3200" dirty="0" err="1">
                <a:solidFill>
                  <a:srgbClr val="000000"/>
                </a:solidFill>
                <a:latin typeface="Alata"/>
              </a:rPr>
              <a:t>Üniversiteye</a:t>
            </a:r>
            <a:r>
              <a:rPr lang="en-US" sz="3200" dirty="0">
                <a:solidFill>
                  <a:srgbClr val="000000"/>
                </a:solidFill>
                <a:latin typeface="Alata"/>
              </a:rPr>
              <a:t> </a:t>
            </a:r>
            <a:r>
              <a:rPr lang="en-US" sz="3200" dirty="0" err="1">
                <a:solidFill>
                  <a:srgbClr val="000000"/>
                </a:solidFill>
                <a:latin typeface="Alata"/>
              </a:rPr>
              <a:t>giriş</a:t>
            </a:r>
            <a:r>
              <a:rPr lang="en-US" sz="3200" dirty="0">
                <a:solidFill>
                  <a:srgbClr val="000000"/>
                </a:solidFill>
                <a:latin typeface="Alata"/>
              </a:rPr>
              <a:t> </a:t>
            </a:r>
            <a:r>
              <a:rPr lang="en-US" sz="3200" dirty="0" err="1">
                <a:solidFill>
                  <a:srgbClr val="000000"/>
                </a:solidFill>
                <a:latin typeface="Alata"/>
              </a:rPr>
              <a:t>için</a:t>
            </a:r>
            <a:r>
              <a:rPr lang="en-US" sz="3200" dirty="0">
                <a:solidFill>
                  <a:srgbClr val="000000"/>
                </a:solidFill>
                <a:latin typeface="Alata"/>
              </a:rPr>
              <a:t> </a:t>
            </a:r>
            <a:r>
              <a:rPr lang="en-US" sz="3200" dirty="0" err="1">
                <a:solidFill>
                  <a:srgbClr val="000000"/>
                </a:solidFill>
                <a:latin typeface="Alata"/>
              </a:rPr>
              <a:t>yapılan</a:t>
            </a:r>
            <a:r>
              <a:rPr lang="en-US" sz="3200" dirty="0">
                <a:solidFill>
                  <a:srgbClr val="000000"/>
                </a:solidFill>
                <a:latin typeface="Alata"/>
              </a:rPr>
              <a:t> </a:t>
            </a:r>
            <a:r>
              <a:rPr lang="en-US" sz="3200" dirty="0" err="1">
                <a:solidFill>
                  <a:srgbClr val="000000"/>
                </a:solidFill>
                <a:latin typeface="Alata"/>
              </a:rPr>
              <a:t>Temel</a:t>
            </a:r>
            <a:r>
              <a:rPr lang="en-US" sz="3200" dirty="0">
                <a:solidFill>
                  <a:srgbClr val="000000"/>
                </a:solidFill>
                <a:latin typeface="Alata"/>
              </a:rPr>
              <a:t> </a:t>
            </a:r>
            <a:r>
              <a:rPr lang="en-US" sz="3200" dirty="0" err="1">
                <a:solidFill>
                  <a:srgbClr val="000000"/>
                </a:solidFill>
                <a:latin typeface="Alata"/>
              </a:rPr>
              <a:t>Yeterlilik</a:t>
            </a:r>
            <a:r>
              <a:rPr lang="en-US" sz="3200" dirty="0">
                <a:solidFill>
                  <a:srgbClr val="000000"/>
                </a:solidFill>
                <a:latin typeface="Alata"/>
              </a:rPr>
              <a:t> </a:t>
            </a:r>
            <a:r>
              <a:rPr lang="en-US" sz="3200" dirty="0" err="1">
                <a:solidFill>
                  <a:srgbClr val="000000"/>
                </a:solidFill>
                <a:latin typeface="Alata"/>
              </a:rPr>
              <a:t>Testi</a:t>
            </a:r>
            <a:r>
              <a:rPr lang="en-US" sz="3200" dirty="0">
                <a:solidFill>
                  <a:srgbClr val="000000"/>
                </a:solidFill>
                <a:latin typeface="Alata"/>
              </a:rPr>
              <a:t> </a:t>
            </a:r>
            <a:r>
              <a:rPr lang="en-US" sz="3200" dirty="0" err="1">
                <a:solidFill>
                  <a:srgbClr val="000000"/>
                </a:solidFill>
                <a:latin typeface="Alata"/>
              </a:rPr>
              <a:t>sonucu</a:t>
            </a:r>
            <a:r>
              <a:rPr lang="en-US" sz="3200" dirty="0">
                <a:solidFill>
                  <a:srgbClr val="000000"/>
                </a:solidFill>
                <a:latin typeface="Alata"/>
              </a:rPr>
              <a:t> </a:t>
            </a:r>
            <a:r>
              <a:rPr lang="en-US" sz="3200" dirty="0" err="1">
                <a:solidFill>
                  <a:srgbClr val="000000"/>
                </a:solidFill>
                <a:latin typeface="Alata"/>
              </a:rPr>
              <a:t>oluşan</a:t>
            </a:r>
            <a:r>
              <a:rPr lang="en-US" sz="3200" dirty="0">
                <a:solidFill>
                  <a:srgbClr val="000000"/>
                </a:solidFill>
                <a:latin typeface="Alata"/>
              </a:rPr>
              <a:t> </a:t>
            </a:r>
            <a:r>
              <a:rPr lang="en-US" sz="3200" dirty="0" err="1">
                <a:solidFill>
                  <a:srgbClr val="000000"/>
                </a:solidFill>
                <a:latin typeface="Alata"/>
              </a:rPr>
              <a:t>puandır</a:t>
            </a:r>
            <a:r>
              <a:rPr lang="en-US" sz="3200" dirty="0">
                <a:solidFill>
                  <a:srgbClr val="000000"/>
                </a:solidFill>
                <a:latin typeface="Alata"/>
              </a:rPr>
              <a:t>…</a:t>
            </a: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2978" y="4409764"/>
            <a:ext cx="382341" cy="385675"/>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30927" y="5379918"/>
            <a:ext cx="382341" cy="385675"/>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010020" y="7835937"/>
            <a:ext cx="382341" cy="385675"/>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7530" y="2984578"/>
            <a:ext cx="382341" cy="3856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403621"/>
          </a:xfrm>
          <a:prstGeom prst="rect">
            <a:avLst/>
          </a:prstGeom>
          <a:solidFill>
            <a:srgbClr val="A9E3D7"/>
          </a:solidFill>
        </p:spPr>
      </p:sp>
      <p:pic>
        <p:nvPicPr>
          <p:cNvPr id="3" name="Picture 3"/>
          <p:cNvPicPr>
            <a:picLocks noChangeAspect="1"/>
          </p:cNvPicPr>
          <p:nvPr/>
        </p:nvPicPr>
        <p:blipFill>
          <a:blip r:embed="rId2"/>
          <a:srcRect/>
          <a:stretch>
            <a:fillRect/>
          </a:stretch>
        </p:blipFill>
        <p:spPr>
          <a:xfrm>
            <a:off x="7900707" y="1852302"/>
            <a:ext cx="9358593" cy="7405998"/>
          </a:xfrm>
          <a:prstGeom prst="rect">
            <a:avLst/>
          </a:prstGeom>
        </p:spPr>
      </p:pic>
      <p:grpSp>
        <p:nvGrpSpPr>
          <p:cNvPr id="4" name="Group 4"/>
          <p:cNvGrpSpPr/>
          <p:nvPr/>
        </p:nvGrpSpPr>
        <p:grpSpPr>
          <a:xfrm>
            <a:off x="481528" y="2237727"/>
            <a:ext cx="6702515" cy="7020573"/>
            <a:chOff x="0" y="0"/>
            <a:chExt cx="1656080" cy="1734667"/>
          </a:xfrm>
        </p:grpSpPr>
        <p:sp>
          <p:nvSpPr>
            <p:cNvPr id="5" name="Freeform 5"/>
            <p:cNvSpPr/>
            <p:nvPr/>
          </p:nvSpPr>
          <p:spPr>
            <a:xfrm>
              <a:off x="92710" y="293370"/>
              <a:ext cx="1550670" cy="1428597"/>
            </a:xfrm>
            <a:custGeom>
              <a:avLst/>
              <a:gdLst/>
              <a:ahLst/>
              <a:cxnLst/>
              <a:rect l="l" t="t" r="r" b="b"/>
              <a:pathLst>
                <a:path w="1550670" h="1428597">
                  <a:moveTo>
                    <a:pt x="0" y="1373987"/>
                  </a:moveTo>
                  <a:lnTo>
                    <a:pt x="0" y="1428597"/>
                  </a:lnTo>
                  <a:lnTo>
                    <a:pt x="1550670" y="1428597"/>
                  </a:lnTo>
                  <a:lnTo>
                    <a:pt x="1550670" y="54610"/>
                  </a:lnTo>
                  <a:lnTo>
                    <a:pt x="1496060" y="0"/>
                  </a:lnTo>
                  <a:lnTo>
                    <a:pt x="1496060" y="1373987"/>
                  </a:lnTo>
                  <a:close/>
                </a:path>
              </a:pathLst>
            </a:custGeom>
            <a:solidFill>
              <a:srgbClr val="9AA7B2"/>
            </a:solidFill>
          </p:spPr>
        </p:sp>
        <p:sp>
          <p:nvSpPr>
            <p:cNvPr id="6" name="Freeform 6"/>
            <p:cNvSpPr/>
            <p:nvPr/>
          </p:nvSpPr>
          <p:spPr>
            <a:xfrm>
              <a:off x="6350" y="11430"/>
              <a:ext cx="1576070" cy="1643227"/>
            </a:xfrm>
            <a:custGeom>
              <a:avLst/>
              <a:gdLst/>
              <a:ahLst/>
              <a:cxnLst/>
              <a:rect l="l" t="t" r="r" b="b"/>
              <a:pathLst>
                <a:path w="1576070" h="1643227">
                  <a:moveTo>
                    <a:pt x="1305560" y="0"/>
                  </a:moveTo>
                  <a:lnTo>
                    <a:pt x="0" y="1270"/>
                  </a:lnTo>
                  <a:lnTo>
                    <a:pt x="0" y="1643227"/>
                  </a:lnTo>
                  <a:lnTo>
                    <a:pt x="1574800" y="1643227"/>
                  </a:lnTo>
                  <a:lnTo>
                    <a:pt x="1576070" y="266700"/>
                  </a:lnTo>
                  <a:close/>
                </a:path>
              </a:pathLst>
            </a:custGeom>
            <a:solidFill>
              <a:srgbClr val="C7D0D8"/>
            </a:solidFill>
          </p:spPr>
        </p:sp>
        <p:sp>
          <p:nvSpPr>
            <p:cNvPr id="7" name="Freeform 7"/>
            <p:cNvSpPr/>
            <p:nvPr/>
          </p:nvSpPr>
          <p:spPr>
            <a:xfrm>
              <a:off x="0" y="0"/>
              <a:ext cx="1656080" cy="1734667"/>
            </a:xfrm>
            <a:custGeom>
              <a:avLst/>
              <a:gdLst/>
              <a:ahLst/>
              <a:cxnLst/>
              <a:rect l="l" t="t" r="r" b="b"/>
              <a:pathLst>
                <a:path w="1656080" h="1734667">
                  <a:moveTo>
                    <a:pt x="1588770" y="275590"/>
                  </a:moveTo>
                  <a:lnTo>
                    <a:pt x="1588770" y="275590"/>
                  </a:lnTo>
                  <a:lnTo>
                    <a:pt x="1587500" y="274320"/>
                  </a:lnTo>
                  <a:lnTo>
                    <a:pt x="1451610" y="138430"/>
                  </a:lnTo>
                  <a:lnTo>
                    <a:pt x="1384300" y="71120"/>
                  </a:lnTo>
                  <a:lnTo>
                    <a:pt x="1313180" y="0"/>
                  </a:lnTo>
                  <a:lnTo>
                    <a:pt x="0" y="0"/>
                  </a:lnTo>
                  <a:lnTo>
                    <a:pt x="0" y="1667357"/>
                  </a:lnTo>
                  <a:lnTo>
                    <a:pt x="80010" y="1667357"/>
                  </a:lnTo>
                  <a:lnTo>
                    <a:pt x="80010" y="1734667"/>
                  </a:lnTo>
                  <a:lnTo>
                    <a:pt x="1656080" y="1734667"/>
                  </a:lnTo>
                  <a:lnTo>
                    <a:pt x="1656080" y="342900"/>
                  </a:lnTo>
                  <a:lnTo>
                    <a:pt x="1588770" y="275590"/>
                  </a:lnTo>
                  <a:close/>
                  <a:moveTo>
                    <a:pt x="1316990" y="21590"/>
                  </a:moveTo>
                  <a:lnTo>
                    <a:pt x="1442720" y="146050"/>
                  </a:lnTo>
                  <a:lnTo>
                    <a:pt x="1567180" y="270510"/>
                  </a:lnTo>
                  <a:lnTo>
                    <a:pt x="1316990" y="270510"/>
                  </a:lnTo>
                  <a:lnTo>
                    <a:pt x="1316990" y="21590"/>
                  </a:lnTo>
                  <a:close/>
                  <a:moveTo>
                    <a:pt x="12700" y="1654657"/>
                  </a:moveTo>
                  <a:lnTo>
                    <a:pt x="12700" y="12700"/>
                  </a:lnTo>
                  <a:lnTo>
                    <a:pt x="1304290" y="12700"/>
                  </a:lnTo>
                  <a:lnTo>
                    <a:pt x="1304290" y="278130"/>
                  </a:lnTo>
                  <a:cubicBezTo>
                    <a:pt x="1304290" y="281940"/>
                    <a:pt x="1306830" y="284480"/>
                    <a:pt x="1310640" y="284480"/>
                  </a:cubicBezTo>
                  <a:lnTo>
                    <a:pt x="1576070" y="284480"/>
                  </a:lnTo>
                  <a:lnTo>
                    <a:pt x="1576070" y="1654657"/>
                  </a:lnTo>
                  <a:lnTo>
                    <a:pt x="12700" y="1654657"/>
                  </a:lnTo>
                  <a:close/>
                  <a:moveTo>
                    <a:pt x="1643380" y="1721967"/>
                  </a:moveTo>
                  <a:lnTo>
                    <a:pt x="92710" y="1721967"/>
                  </a:lnTo>
                  <a:lnTo>
                    <a:pt x="92710" y="1667357"/>
                  </a:lnTo>
                  <a:lnTo>
                    <a:pt x="1588770" y="1667357"/>
                  </a:lnTo>
                  <a:lnTo>
                    <a:pt x="1588770" y="293370"/>
                  </a:lnTo>
                  <a:lnTo>
                    <a:pt x="1643380" y="347980"/>
                  </a:lnTo>
                  <a:lnTo>
                    <a:pt x="1643380" y="1721967"/>
                  </a:lnTo>
                  <a:close/>
                </a:path>
              </a:pathLst>
            </a:custGeom>
            <a:solidFill>
              <a:srgbClr val="77838D"/>
            </a:solidFill>
          </p:spPr>
        </p:sp>
      </p:grpSp>
      <p:sp>
        <p:nvSpPr>
          <p:cNvPr id="8" name="TextBox 8"/>
          <p:cNvSpPr txBox="1"/>
          <p:nvPr/>
        </p:nvSpPr>
        <p:spPr>
          <a:xfrm>
            <a:off x="3616188" y="210692"/>
            <a:ext cx="12151004" cy="886987"/>
          </a:xfrm>
          <a:prstGeom prst="rect">
            <a:avLst/>
          </a:prstGeom>
        </p:spPr>
        <p:txBody>
          <a:bodyPr lIns="0" tIns="0" rIns="0" bIns="0" rtlCol="0" anchor="t">
            <a:spAutoFit/>
          </a:bodyPr>
          <a:lstStyle/>
          <a:p>
            <a:pPr algn="ctr">
              <a:lnSpc>
                <a:spcPts val="7279"/>
              </a:lnSpc>
            </a:pPr>
            <a:r>
              <a:rPr lang="en-US" sz="5199">
                <a:solidFill>
                  <a:srgbClr val="000000"/>
                </a:solidFill>
                <a:latin typeface="Alata"/>
              </a:rPr>
              <a:t>2022 TYT TÜRKÇE KONULARI NELERDİR?</a:t>
            </a:r>
          </a:p>
        </p:txBody>
      </p:sp>
      <p:sp>
        <p:nvSpPr>
          <p:cNvPr id="9" name="TextBox 9"/>
          <p:cNvSpPr txBox="1"/>
          <p:nvPr/>
        </p:nvSpPr>
        <p:spPr>
          <a:xfrm>
            <a:off x="841033" y="2437222"/>
            <a:ext cx="6343009" cy="6179007"/>
          </a:xfrm>
          <a:prstGeom prst="rect">
            <a:avLst/>
          </a:prstGeom>
        </p:spPr>
        <p:txBody>
          <a:bodyPr lIns="0" tIns="0" rIns="0" bIns="0" rtlCol="0" anchor="t">
            <a:spAutoFit/>
          </a:bodyPr>
          <a:lstStyle/>
          <a:p>
            <a:pPr>
              <a:lnSpc>
                <a:spcPts val="2721"/>
              </a:lnSpc>
            </a:pPr>
            <a:r>
              <a:rPr lang="en-US" sz="1943">
                <a:solidFill>
                  <a:srgbClr val="000000"/>
                </a:solidFill>
                <a:latin typeface="Arimo"/>
              </a:rPr>
              <a:t>Sözcükte Anlam</a:t>
            </a:r>
          </a:p>
          <a:p>
            <a:pPr>
              <a:lnSpc>
                <a:spcPts val="2721"/>
              </a:lnSpc>
            </a:pPr>
            <a:r>
              <a:rPr lang="en-US" sz="1943">
                <a:solidFill>
                  <a:srgbClr val="000000"/>
                </a:solidFill>
                <a:latin typeface="Arimo"/>
              </a:rPr>
              <a:t>Cümlede Anlam</a:t>
            </a:r>
          </a:p>
          <a:p>
            <a:pPr>
              <a:lnSpc>
                <a:spcPts val="2721"/>
              </a:lnSpc>
            </a:pPr>
            <a:r>
              <a:rPr lang="en-US" sz="1943">
                <a:solidFill>
                  <a:srgbClr val="000000"/>
                </a:solidFill>
                <a:latin typeface="Arimo"/>
              </a:rPr>
              <a:t>Paragrafta Anlam </a:t>
            </a:r>
          </a:p>
          <a:p>
            <a:pPr>
              <a:lnSpc>
                <a:spcPts val="2721"/>
              </a:lnSpc>
            </a:pPr>
            <a:r>
              <a:rPr lang="en-US" sz="1943">
                <a:solidFill>
                  <a:srgbClr val="000000"/>
                </a:solidFill>
                <a:latin typeface="Arimo"/>
              </a:rPr>
              <a:t>Ses Bilgisi</a:t>
            </a:r>
          </a:p>
          <a:p>
            <a:pPr>
              <a:lnSpc>
                <a:spcPts val="2721"/>
              </a:lnSpc>
            </a:pPr>
            <a:r>
              <a:rPr lang="en-US" sz="1943">
                <a:solidFill>
                  <a:srgbClr val="000000"/>
                </a:solidFill>
                <a:latin typeface="Arimo"/>
              </a:rPr>
              <a:t>Yazım Kuralları</a:t>
            </a:r>
          </a:p>
          <a:p>
            <a:pPr>
              <a:lnSpc>
                <a:spcPts val="2721"/>
              </a:lnSpc>
            </a:pPr>
            <a:r>
              <a:rPr lang="en-US" sz="1943">
                <a:solidFill>
                  <a:srgbClr val="000000"/>
                </a:solidFill>
                <a:latin typeface="Arimo"/>
              </a:rPr>
              <a:t>Noktalama İşaretleri</a:t>
            </a:r>
          </a:p>
          <a:p>
            <a:pPr>
              <a:lnSpc>
                <a:spcPts val="2721"/>
              </a:lnSpc>
            </a:pPr>
            <a:r>
              <a:rPr lang="en-US" sz="1943">
                <a:solidFill>
                  <a:srgbClr val="000000"/>
                </a:solidFill>
                <a:latin typeface="Arimo"/>
              </a:rPr>
              <a:t>Sözcükte Yapı</a:t>
            </a:r>
          </a:p>
          <a:p>
            <a:pPr>
              <a:lnSpc>
                <a:spcPts val="2721"/>
              </a:lnSpc>
            </a:pPr>
            <a:r>
              <a:rPr lang="en-US" sz="1943">
                <a:solidFill>
                  <a:srgbClr val="000000"/>
                </a:solidFill>
                <a:latin typeface="Arimo"/>
              </a:rPr>
              <a:t>Sözcük Türleri</a:t>
            </a:r>
          </a:p>
          <a:p>
            <a:pPr>
              <a:lnSpc>
                <a:spcPts val="2721"/>
              </a:lnSpc>
            </a:pPr>
            <a:r>
              <a:rPr lang="en-US" sz="1943">
                <a:solidFill>
                  <a:srgbClr val="000000"/>
                </a:solidFill>
                <a:latin typeface="Arimo"/>
              </a:rPr>
              <a:t>İsimler</a:t>
            </a:r>
          </a:p>
          <a:p>
            <a:pPr>
              <a:lnSpc>
                <a:spcPts val="2721"/>
              </a:lnSpc>
            </a:pPr>
            <a:r>
              <a:rPr lang="en-US" sz="1943">
                <a:solidFill>
                  <a:srgbClr val="000000"/>
                </a:solidFill>
                <a:latin typeface="Arimo"/>
              </a:rPr>
              <a:t>Sıfatlar</a:t>
            </a:r>
          </a:p>
          <a:p>
            <a:pPr>
              <a:lnSpc>
                <a:spcPts val="2721"/>
              </a:lnSpc>
            </a:pPr>
            <a:r>
              <a:rPr lang="en-US" sz="1943">
                <a:solidFill>
                  <a:srgbClr val="000000"/>
                </a:solidFill>
                <a:latin typeface="Arimo"/>
              </a:rPr>
              <a:t>Zamirler</a:t>
            </a:r>
          </a:p>
          <a:p>
            <a:pPr>
              <a:lnSpc>
                <a:spcPts val="2721"/>
              </a:lnSpc>
            </a:pPr>
            <a:r>
              <a:rPr lang="en-US" sz="1943">
                <a:solidFill>
                  <a:srgbClr val="000000"/>
                </a:solidFill>
                <a:latin typeface="Arimo"/>
              </a:rPr>
              <a:t>Zarflar</a:t>
            </a:r>
          </a:p>
          <a:p>
            <a:pPr>
              <a:lnSpc>
                <a:spcPts val="2721"/>
              </a:lnSpc>
            </a:pPr>
            <a:r>
              <a:rPr lang="en-US" sz="1943">
                <a:solidFill>
                  <a:srgbClr val="000000"/>
                </a:solidFill>
                <a:latin typeface="Arimo"/>
              </a:rPr>
              <a:t>Fiil,Ek Fiil,Fiilimsi</a:t>
            </a:r>
          </a:p>
          <a:p>
            <a:pPr>
              <a:lnSpc>
                <a:spcPts val="2721"/>
              </a:lnSpc>
            </a:pPr>
            <a:r>
              <a:rPr lang="en-US" sz="1943">
                <a:solidFill>
                  <a:srgbClr val="000000"/>
                </a:solidFill>
                <a:latin typeface="Arimo"/>
              </a:rPr>
              <a:t>Edat-Bağlaç-Ünlem</a:t>
            </a:r>
          </a:p>
          <a:p>
            <a:pPr>
              <a:lnSpc>
                <a:spcPts val="2721"/>
              </a:lnSpc>
            </a:pPr>
            <a:r>
              <a:rPr lang="en-US" sz="1943">
                <a:solidFill>
                  <a:srgbClr val="000000"/>
                </a:solidFill>
                <a:latin typeface="Arimo"/>
              </a:rPr>
              <a:t>Sözcük Grupları</a:t>
            </a:r>
          </a:p>
          <a:p>
            <a:pPr>
              <a:lnSpc>
                <a:spcPts val="2721"/>
              </a:lnSpc>
            </a:pPr>
            <a:r>
              <a:rPr lang="en-US" sz="1943">
                <a:solidFill>
                  <a:srgbClr val="000000"/>
                </a:solidFill>
                <a:latin typeface="Arimo"/>
              </a:rPr>
              <a:t>Anlatım Bozukluğu</a:t>
            </a:r>
          </a:p>
          <a:p>
            <a:pPr>
              <a:lnSpc>
                <a:spcPts val="2721"/>
              </a:lnSpc>
            </a:pPr>
            <a:r>
              <a:rPr lang="en-US" sz="1943">
                <a:solidFill>
                  <a:srgbClr val="000000"/>
                </a:solidFill>
                <a:latin typeface="Arimo"/>
              </a:rPr>
              <a:t>Cümle Türleri</a:t>
            </a:r>
          </a:p>
          <a:p>
            <a:pPr>
              <a:lnSpc>
                <a:spcPts val="2721"/>
              </a:lnSpc>
            </a:pPr>
            <a:r>
              <a:rPr lang="en-US" sz="1943">
                <a:solidFill>
                  <a:srgbClr val="000000"/>
                </a:solidFill>
                <a:latin typeface="Arimo"/>
              </a:rPr>
              <a:t>Cümlenin Ögeleri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631020" cy="1439971"/>
          </a:xfrm>
          <a:prstGeom prst="rect">
            <a:avLst/>
          </a:prstGeom>
          <a:solidFill>
            <a:srgbClr val="E2B292"/>
          </a:solidFill>
        </p:spPr>
      </p:sp>
      <p:sp>
        <p:nvSpPr>
          <p:cNvPr id="3" name="AutoShape 3"/>
          <p:cNvSpPr/>
          <p:nvPr/>
        </p:nvSpPr>
        <p:spPr>
          <a:xfrm>
            <a:off x="5056186" y="3699857"/>
            <a:ext cx="9525" cy="4310811"/>
          </a:xfrm>
          <a:prstGeom prst="rect">
            <a:avLst/>
          </a:prstGeom>
          <a:solidFill>
            <a:srgbClr val="3F4042"/>
          </a:solidFill>
        </p:spPr>
      </p:sp>
      <p:grpSp>
        <p:nvGrpSpPr>
          <p:cNvPr id="4" name="Group 4"/>
          <p:cNvGrpSpPr/>
          <p:nvPr/>
        </p:nvGrpSpPr>
        <p:grpSpPr>
          <a:xfrm>
            <a:off x="481528" y="1852302"/>
            <a:ext cx="7518463" cy="7875241"/>
            <a:chOff x="0" y="0"/>
            <a:chExt cx="1656080" cy="1734667"/>
          </a:xfrm>
        </p:grpSpPr>
        <p:sp>
          <p:nvSpPr>
            <p:cNvPr id="5" name="Freeform 5"/>
            <p:cNvSpPr/>
            <p:nvPr/>
          </p:nvSpPr>
          <p:spPr>
            <a:xfrm>
              <a:off x="92710" y="293370"/>
              <a:ext cx="1550670" cy="1428597"/>
            </a:xfrm>
            <a:custGeom>
              <a:avLst/>
              <a:gdLst/>
              <a:ahLst/>
              <a:cxnLst/>
              <a:rect l="l" t="t" r="r" b="b"/>
              <a:pathLst>
                <a:path w="1550670" h="1428597">
                  <a:moveTo>
                    <a:pt x="0" y="1373987"/>
                  </a:moveTo>
                  <a:lnTo>
                    <a:pt x="0" y="1428597"/>
                  </a:lnTo>
                  <a:lnTo>
                    <a:pt x="1550670" y="1428597"/>
                  </a:lnTo>
                  <a:lnTo>
                    <a:pt x="1550670" y="54610"/>
                  </a:lnTo>
                  <a:lnTo>
                    <a:pt x="1496060" y="0"/>
                  </a:lnTo>
                  <a:lnTo>
                    <a:pt x="1496060" y="1373987"/>
                  </a:lnTo>
                  <a:close/>
                </a:path>
              </a:pathLst>
            </a:custGeom>
            <a:solidFill>
              <a:srgbClr val="76B2BF"/>
            </a:solidFill>
          </p:spPr>
        </p:sp>
        <p:sp>
          <p:nvSpPr>
            <p:cNvPr id="6" name="Freeform 6"/>
            <p:cNvSpPr/>
            <p:nvPr/>
          </p:nvSpPr>
          <p:spPr>
            <a:xfrm>
              <a:off x="6350" y="11430"/>
              <a:ext cx="1576070" cy="1643227"/>
            </a:xfrm>
            <a:custGeom>
              <a:avLst/>
              <a:gdLst/>
              <a:ahLst/>
              <a:cxnLst/>
              <a:rect l="l" t="t" r="r" b="b"/>
              <a:pathLst>
                <a:path w="1576070" h="1643227">
                  <a:moveTo>
                    <a:pt x="1305560" y="0"/>
                  </a:moveTo>
                  <a:lnTo>
                    <a:pt x="0" y="1270"/>
                  </a:lnTo>
                  <a:lnTo>
                    <a:pt x="0" y="1643227"/>
                  </a:lnTo>
                  <a:lnTo>
                    <a:pt x="1574800" y="1643227"/>
                  </a:lnTo>
                  <a:lnTo>
                    <a:pt x="1576070" y="266700"/>
                  </a:lnTo>
                  <a:close/>
                </a:path>
              </a:pathLst>
            </a:custGeom>
            <a:solidFill>
              <a:srgbClr val="A9E3D7"/>
            </a:solidFill>
          </p:spPr>
        </p:sp>
        <p:sp>
          <p:nvSpPr>
            <p:cNvPr id="7" name="Freeform 7"/>
            <p:cNvSpPr/>
            <p:nvPr/>
          </p:nvSpPr>
          <p:spPr>
            <a:xfrm>
              <a:off x="0" y="0"/>
              <a:ext cx="1656080" cy="1734667"/>
            </a:xfrm>
            <a:custGeom>
              <a:avLst/>
              <a:gdLst/>
              <a:ahLst/>
              <a:cxnLst/>
              <a:rect l="l" t="t" r="r" b="b"/>
              <a:pathLst>
                <a:path w="1656080" h="1734667">
                  <a:moveTo>
                    <a:pt x="1588770" y="275590"/>
                  </a:moveTo>
                  <a:lnTo>
                    <a:pt x="1588770" y="275590"/>
                  </a:lnTo>
                  <a:lnTo>
                    <a:pt x="1587500" y="274320"/>
                  </a:lnTo>
                  <a:lnTo>
                    <a:pt x="1451610" y="138430"/>
                  </a:lnTo>
                  <a:lnTo>
                    <a:pt x="1384300" y="71120"/>
                  </a:lnTo>
                  <a:lnTo>
                    <a:pt x="1313180" y="0"/>
                  </a:lnTo>
                  <a:lnTo>
                    <a:pt x="0" y="0"/>
                  </a:lnTo>
                  <a:lnTo>
                    <a:pt x="0" y="1667357"/>
                  </a:lnTo>
                  <a:lnTo>
                    <a:pt x="80010" y="1667357"/>
                  </a:lnTo>
                  <a:lnTo>
                    <a:pt x="80010" y="1734667"/>
                  </a:lnTo>
                  <a:lnTo>
                    <a:pt x="1656080" y="1734667"/>
                  </a:lnTo>
                  <a:lnTo>
                    <a:pt x="1656080" y="342900"/>
                  </a:lnTo>
                  <a:lnTo>
                    <a:pt x="1588770" y="275590"/>
                  </a:lnTo>
                  <a:close/>
                  <a:moveTo>
                    <a:pt x="1316990" y="21590"/>
                  </a:moveTo>
                  <a:lnTo>
                    <a:pt x="1442720" y="146050"/>
                  </a:lnTo>
                  <a:lnTo>
                    <a:pt x="1567180" y="270510"/>
                  </a:lnTo>
                  <a:lnTo>
                    <a:pt x="1316990" y="270510"/>
                  </a:lnTo>
                  <a:lnTo>
                    <a:pt x="1316990" y="21590"/>
                  </a:lnTo>
                  <a:close/>
                  <a:moveTo>
                    <a:pt x="12700" y="1654657"/>
                  </a:moveTo>
                  <a:lnTo>
                    <a:pt x="12700" y="12700"/>
                  </a:lnTo>
                  <a:lnTo>
                    <a:pt x="1304290" y="12700"/>
                  </a:lnTo>
                  <a:lnTo>
                    <a:pt x="1304290" y="278130"/>
                  </a:lnTo>
                  <a:cubicBezTo>
                    <a:pt x="1304290" y="281940"/>
                    <a:pt x="1306830" y="284480"/>
                    <a:pt x="1310640" y="284480"/>
                  </a:cubicBezTo>
                  <a:lnTo>
                    <a:pt x="1576070" y="284480"/>
                  </a:lnTo>
                  <a:lnTo>
                    <a:pt x="1576070" y="1654657"/>
                  </a:lnTo>
                  <a:lnTo>
                    <a:pt x="12700" y="1654657"/>
                  </a:lnTo>
                  <a:close/>
                  <a:moveTo>
                    <a:pt x="1643380" y="1721967"/>
                  </a:moveTo>
                  <a:lnTo>
                    <a:pt x="92710" y="1721967"/>
                  </a:lnTo>
                  <a:lnTo>
                    <a:pt x="92710" y="1667357"/>
                  </a:lnTo>
                  <a:lnTo>
                    <a:pt x="1588770" y="1667357"/>
                  </a:lnTo>
                  <a:lnTo>
                    <a:pt x="1588770" y="293370"/>
                  </a:lnTo>
                  <a:lnTo>
                    <a:pt x="1643380" y="347980"/>
                  </a:lnTo>
                  <a:lnTo>
                    <a:pt x="1643380" y="1721967"/>
                  </a:lnTo>
                  <a:close/>
                </a:path>
              </a:pathLst>
            </a:custGeom>
            <a:solidFill>
              <a:srgbClr val="54A4A6"/>
            </a:solidFill>
          </p:spPr>
        </p:sp>
      </p:grpSp>
      <p:pic>
        <p:nvPicPr>
          <p:cNvPr id="8" name="Picture 8"/>
          <p:cNvPicPr>
            <a:picLocks noChangeAspect="1"/>
          </p:cNvPicPr>
          <p:nvPr/>
        </p:nvPicPr>
        <p:blipFill>
          <a:blip r:embed="rId2"/>
          <a:srcRect t="498" b="498"/>
          <a:stretch>
            <a:fillRect/>
          </a:stretch>
        </p:blipFill>
        <p:spPr>
          <a:xfrm>
            <a:off x="9748482" y="2107813"/>
            <a:ext cx="6368408" cy="7150487"/>
          </a:xfrm>
          <a:prstGeom prst="rect">
            <a:avLst/>
          </a:prstGeom>
        </p:spPr>
      </p:pic>
      <p:sp>
        <p:nvSpPr>
          <p:cNvPr id="9" name="TextBox 9"/>
          <p:cNvSpPr txBox="1"/>
          <p:nvPr/>
        </p:nvSpPr>
        <p:spPr>
          <a:xfrm>
            <a:off x="742338" y="2050663"/>
            <a:ext cx="4769955" cy="7207637"/>
          </a:xfrm>
          <a:prstGeom prst="rect">
            <a:avLst/>
          </a:prstGeom>
        </p:spPr>
        <p:txBody>
          <a:bodyPr lIns="0" tIns="0" rIns="0" bIns="0" rtlCol="0" anchor="t">
            <a:spAutoFit/>
          </a:bodyPr>
          <a:lstStyle/>
          <a:p>
            <a:pPr>
              <a:lnSpc>
                <a:spcPts val="2716"/>
              </a:lnSpc>
            </a:pPr>
            <a:r>
              <a:rPr lang="en-US" sz="1940">
                <a:solidFill>
                  <a:srgbClr val="000000"/>
                </a:solidFill>
                <a:latin typeface="Arimo"/>
              </a:rPr>
              <a:t>Temel Kavramlar </a:t>
            </a:r>
          </a:p>
          <a:p>
            <a:pPr>
              <a:lnSpc>
                <a:spcPts val="2716"/>
              </a:lnSpc>
            </a:pPr>
            <a:r>
              <a:rPr lang="en-US" sz="1940">
                <a:solidFill>
                  <a:srgbClr val="000000"/>
                </a:solidFill>
                <a:latin typeface="Arimo"/>
              </a:rPr>
              <a:t>Sayı Basamakları</a:t>
            </a:r>
          </a:p>
          <a:p>
            <a:pPr>
              <a:lnSpc>
                <a:spcPts val="2716"/>
              </a:lnSpc>
            </a:pPr>
            <a:r>
              <a:rPr lang="en-US" sz="1940">
                <a:solidFill>
                  <a:srgbClr val="000000"/>
                </a:solidFill>
                <a:latin typeface="Arimo"/>
              </a:rPr>
              <a:t>Bölme-Bölünebilme</a:t>
            </a:r>
          </a:p>
          <a:p>
            <a:pPr>
              <a:lnSpc>
                <a:spcPts val="2716"/>
              </a:lnSpc>
            </a:pPr>
            <a:r>
              <a:rPr lang="en-US" sz="1940">
                <a:solidFill>
                  <a:srgbClr val="000000"/>
                </a:solidFill>
                <a:latin typeface="Arimo"/>
              </a:rPr>
              <a:t>OBEB-OKEK</a:t>
            </a:r>
          </a:p>
          <a:p>
            <a:pPr>
              <a:lnSpc>
                <a:spcPts val="2716"/>
              </a:lnSpc>
            </a:pPr>
            <a:r>
              <a:rPr lang="en-US" sz="1940">
                <a:solidFill>
                  <a:srgbClr val="000000"/>
                </a:solidFill>
                <a:latin typeface="Arimo"/>
              </a:rPr>
              <a:t>Rasyonel Sayılar</a:t>
            </a:r>
          </a:p>
          <a:p>
            <a:pPr>
              <a:lnSpc>
                <a:spcPts val="2716"/>
              </a:lnSpc>
            </a:pPr>
            <a:r>
              <a:rPr lang="en-US" sz="1940">
                <a:solidFill>
                  <a:srgbClr val="000000"/>
                </a:solidFill>
                <a:latin typeface="Arimo"/>
              </a:rPr>
              <a:t>Basit Eşitsizlikler</a:t>
            </a:r>
          </a:p>
          <a:p>
            <a:pPr>
              <a:lnSpc>
                <a:spcPts val="2716"/>
              </a:lnSpc>
            </a:pPr>
            <a:r>
              <a:rPr lang="en-US" sz="1940">
                <a:solidFill>
                  <a:srgbClr val="000000"/>
                </a:solidFill>
                <a:latin typeface="Arimo"/>
              </a:rPr>
              <a:t>Mutlak Değer</a:t>
            </a:r>
          </a:p>
          <a:p>
            <a:pPr>
              <a:lnSpc>
                <a:spcPts val="2716"/>
              </a:lnSpc>
            </a:pPr>
            <a:r>
              <a:rPr lang="en-US" sz="1940">
                <a:solidFill>
                  <a:srgbClr val="000000"/>
                </a:solidFill>
                <a:latin typeface="Arimo"/>
              </a:rPr>
              <a:t>Üslü Sayılar-Köklü Sayılar</a:t>
            </a:r>
          </a:p>
          <a:p>
            <a:pPr>
              <a:lnSpc>
                <a:spcPts val="2716"/>
              </a:lnSpc>
            </a:pPr>
            <a:r>
              <a:rPr lang="en-US" sz="1940">
                <a:solidFill>
                  <a:srgbClr val="000000"/>
                </a:solidFill>
                <a:latin typeface="Arimo"/>
              </a:rPr>
              <a:t>Çarpanlara Ayırma </a:t>
            </a:r>
          </a:p>
          <a:p>
            <a:pPr>
              <a:lnSpc>
                <a:spcPts val="2716"/>
              </a:lnSpc>
            </a:pPr>
            <a:r>
              <a:rPr lang="en-US" sz="1940">
                <a:solidFill>
                  <a:srgbClr val="000000"/>
                </a:solidFill>
                <a:latin typeface="Arimo"/>
              </a:rPr>
              <a:t>Oran Orantı</a:t>
            </a:r>
          </a:p>
          <a:p>
            <a:pPr>
              <a:lnSpc>
                <a:spcPts val="2716"/>
              </a:lnSpc>
            </a:pPr>
            <a:r>
              <a:rPr lang="en-US" sz="1940">
                <a:solidFill>
                  <a:srgbClr val="000000"/>
                </a:solidFill>
                <a:latin typeface="Arimo"/>
              </a:rPr>
              <a:t>Denklem Çözme</a:t>
            </a:r>
          </a:p>
          <a:p>
            <a:pPr>
              <a:lnSpc>
                <a:spcPts val="2716"/>
              </a:lnSpc>
            </a:pPr>
            <a:r>
              <a:rPr lang="en-US" sz="1940">
                <a:solidFill>
                  <a:srgbClr val="000000"/>
                </a:solidFill>
                <a:latin typeface="Arimo"/>
              </a:rPr>
              <a:t>Problemler</a:t>
            </a:r>
          </a:p>
          <a:p>
            <a:pPr>
              <a:lnSpc>
                <a:spcPts val="2716"/>
              </a:lnSpc>
            </a:pPr>
            <a:r>
              <a:rPr lang="en-US" sz="1940">
                <a:solidFill>
                  <a:srgbClr val="000000"/>
                </a:solidFill>
                <a:latin typeface="Arimo"/>
              </a:rPr>
              <a:t>Kümeler</a:t>
            </a:r>
          </a:p>
          <a:p>
            <a:pPr>
              <a:lnSpc>
                <a:spcPts val="2716"/>
              </a:lnSpc>
            </a:pPr>
            <a:r>
              <a:rPr lang="en-US" sz="1940">
                <a:solidFill>
                  <a:srgbClr val="000000"/>
                </a:solidFill>
                <a:latin typeface="Arimo"/>
              </a:rPr>
              <a:t>Kartezyen Çarpım</a:t>
            </a:r>
          </a:p>
          <a:p>
            <a:pPr>
              <a:lnSpc>
                <a:spcPts val="2716"/>
              </a:lnSpc>
            </a:pPr>
            <a:r>
              <a:rPr lang="en-US" sz="1940">
                <a:solidFill>
                  <a:srgbClr val="000000"/>
                </a:solidFill>
                <a:latin typeface="Arimo"/>
              </a:rPr>
              <a:t>Mantık</a:t>
            </a:r>
          </a:p>
          <a:p>
            <a:pPr>
              <a:lnSpc>
                <a:spcPts val="2716"/>
              </a:lnSpc>
            </a:pPr>
            <a:r>
              <a:rPr lang="en-US" sz="1940">
                <a:solidFill>
                  <a:srgbClr val="000000"/>
                </a:solidFill>
                <a:latin typeface="Arimo"/>
              </a:rPr>
              <a:t>Fonssiyonlar</a:t>
            </a:r>
          </a:p>
          <a:p>
            <a:pPr>
              <a:lnSpc>
                <a:spcPts val="2716"/>
              </a:lnSpc>
            </a:pPr>
            <a:r>
              <a:rPr lang="en-US" sz="1940">
                <a:solidFill>
                  <a:srgbClr val="000000"/>
                </a:solidFill>
                <a:latin typeface="Arimo"/>
              </a:rPr>
              <a:t>Polinomlar</a:t>
            </a:r>
          </a:p>
          <a:p>
            <a:pPr>
              <a:lnSpc>
                <a:spcPts val="2716"/>
              </a:lnSpc>
            </a:pPr>
            <a:r>
              <a:rPr lang="en-US" sz="1940">
                <a:solidFill>
                  <a:srgbClr val="000000"/>
                </a:solidFill>
                <a:latin typeface="Arimo"/>
              </a:rPr>
              <a:t>2.dereceden denklemler</a:t>
            </a:r>
          </a:p>
          <a:p>
            <a:pPr>
              <a:lnSpc>
                <a:spcPts val="2716"/>
              </a:lnSpc>
            </a:pPr>
            <a:r>
              <a:rPr lang="en-US" sz="1940">
                <a:solidFill>
                  <a:srgbClr val="000000"/>
                </a:solidFill>
                <a:latin typeface="Arimo"/>
              </a:rPr>
              <a:t>Permütasyon ve Kombinasyon</a:t>
            </a:r>
          </a:p>
          <a:p>
            <a:pPr>
              <a:lnSpc>
                <a:spcPts val="2716"/>
              </a:lnSpc>
            </a:pPr>
            <a:r>
              <a:rPr lang="en-US" sz="1940">
                <a:solidFill>
                  <a:srgbClr val="000000"/>
                </a:solidFill>
                <a:latin typeface="Arimo"/>
              </a:rPr>
              <a:t>Olasılık </a:t>
            </a:r>
          </a:p>
          <a:p>
            <a:pPr>
              <a:lnSpc>
                <a:spcPts val="2716"/>
              </a:lnSpc>
            </a:pPr>
            <a:r>
              <a:rPr lang="en-US" sz="1940">
                <a:solidFill>
                  <a:srgbClr val="000000"/>
                </a:solidFill>
                <a:latin typeface="Arimo"/>
              </a:rPr>
              <a:t>İstatistik</a:t>
            </a:r>
          </a:p>
        </p:txBody>
      </p:sp>
      <p:sp>
        <p:nvSpPr>
          <p:cNvPr id="10" name="TextBox 10"/>
          <p:cNvSpPr txBox="1"/>
          <p:nvPr/>
        </p:nvSpPr>
        <p:spPr>
          <a:xfrm>
            <a:off x="3317254" y="270984"/>
            <a:ext cx="13065746" cy="820738"/>
          </a:xfrm>
          <a:prstGeom prst="rect">
            <a:avLst/>
          </a:prstGeom>
        </p:spPr>
        <p:txBody>
          <a:bodyPr wrap="square" lIns="0" tIns="0" rIns="0" bIns="0" rtlCol="0" anchor="t">
            <a:spAutoFit/>
          </a:bodyPr>
          <a:lstStyle/>
          <a:p>
            <a:pPr algn="ctr">
              <a:lnSpc>
                <a:spcPts val="6395"/>
              </a:lnSpc>
              <a:spcBef>
                <a:spcPct val="0"/>
              </a:spcBef>
            </a:pPr>
            <a:r>
              <a:rPr lang="en-US" sz="4568" dirty="0">
                <a:solidFill>
                  <a:srgbClr val="000000"/>
                </a:solidFill>
                <a:latin typeface="Alata"/>
              </a:rPr>
              <a:t>2022 TYT MATEMATİK KONULARI NELERDİR?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1776</Words>
  <Application>Microsoft Office PowerPoint</Application>
  <PresentationFormat>Özel</PresentationFormat>
  <Paragraphs>390</Paragraphs>
  <Slides>49</Slides>
  <Notes>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49</vt:i4>
      </vt:variant>
    </vt:vector>
  </HeadingPairs>
  <TitlesOfParts>
    <vt:vector size="63" baseType="lpstr">
      <vt:lpstr>Arial</vt:lpstr>
      <vt:lpstr>Rubik Medium Bold</vt:lpstr>
      <vt:lpstr>Abril Fatface</vt:lpstr>
      <vt:lpstr>Alata Bold</vt:lpstr>
      <vt:lpstr>Alata</vt:lpstr>
      <vt:lpstr>Horta Bold</vt:lpstr>
      <vt:lpstr>Open Sauce Light Bold</vt:lpstr>
      <vt:lpstr>Adigiana Toybox</vt:lpstr>
      <vt:lpstr>Arimo Bold</vt:lpstr>
      <vt:lpstr>DejaVu Serif Bold</vt:lpstr>
      <vt:lpstr>Calibri</vt:lpstr>
      <vt:lpstr>Libre Franklin Black Bold</vt:lpstr>
      <vt:lpstr>Arimo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Turuncu ve Gri Geleneksel Yönetici Finans Hizmetleri Teklif Misyon ve Hedefler Sunum</dc:title>
  <dc:creator>win10</dc:creator>
  <cp:lastModifiedBy>win10</cp:lastModifiedBy>
  <cp:revision>13</cp:revision>
  <dcterms:created xsi:type="dcterms:W3CDTF">2006-08-16T00:00:00Z</dcterms:created>
  <dcterms:modified xsi:type="dcterms:W3CDTF">2022-02-03T06:50:59Z</dcterms:modified>
  <dc:identifier>DAE2bzki23w</dc:identifier>
</cp:coreProperties>
</file>