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96" r:id="rId3"/>
    <p:sldId id="258" r:id="rId4"/>
    <p:sldId id="259" r:id="rId5"/>
    <p:sldId id="260" r:id="rId6"/>
    <p:sldId id="262" r:id="rId7"/>
    <p:sldId id="282" r:id="rId8"/>
    <p:sldId id="290" r:id="rId9"/>
    <p:sldId id="280" r:id="rId10"/>
    <p:sldId id="281" r:id="rId11"/>
    <p:sldId id="293" r:id="rId12"/>
    <p:sldId id="294" r:id="rId13"/>
    <p:sldId id="261" r:id="rId14"/>
    <p:sldId id="283" r:id="rId15"/>
    <p:sldId id="263" r:id="rId16"/>
    <p:sldId id="268" r:id="rId17"/>
    <p:sldId id="273" r:id="rId18"/>
    <p:sldId id="287" r:id="rId19"/>
    <p:sldId id="288" r:id="rId20"/>
    <p:sldId id="289" r:id="rId21"/>
    <p:sldId id="291" r:id="rId22"/>
    <p:sldId id="264" r:id="rId23"/>
    <p:sldId id="269" r:id="rId24"/>
    <p:sldId id="266" r:id="rId25"/>
    <p:sldId id="274" r:id="rId26"/>
    <p:sldId id="292" r:id="rId27"/>
    <p:sldId id="267" r:id="rId28"/>
    <p:sldId id="270" r:id="rId29"/>
    <p:sldId id="295" r:id="rId30"/>
    <p:sldId id="271" r:id="rId31"/>
    <p:sldId id="275" r:id="rId32"/>
    <p:sldId id="272" r:id="rId33"/>
    <p:sldId id="265" r:id="rId34"/>
    <p:sldId id="276" r:id="rId35"/>
    <p:sldId id="286" r:id="rId36"/>
    <p:sldId id="277" r:id="rId37"/>
    <p:sldId id="278" r:id="rId38"/>
    <p:sldId id="279"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94" autoAdjust="0"/>
    <p:restoredTop sz="94660"/>
  </p:normalViewPr>
  <p:slideViewPr>
    <p:cSldViewPr>
      <p:cViewPr>
        <p:scale>
          <a:sx n="118" d="100"/>
          <a:sy n="118" d="100"/>
        </p:scale>
        <p:origin x="-147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23720DD-5B6D-40BF-8493-A6B52D484E6B}"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5" name="Title 94"/>
          <p:cNvSpPr>
            <a:spLocks noGrp="1"/>
          </p:cNvSpPr>
          <p:nvPr>
            <p:ph type="title"/>
          </p:nvPr>
        </p:nvSpPr>
        <p:spPr>
          <a:xfrm>
            <a:off x="457200" y="4463568"/>
            <a:ext cx="8305800" cy="1143000"/>
          </a:xfrm>
        </p:spPr>
        <p:txBody>
          <a:bodyPr/>
          <a:lstStyle/>
          <a:p>
            <a:r>
              <a:rPr lang="tr-TR" smtClean="0"/>
              <a:t>Asıl başlık stili için tıklatın</a:t>
            </a: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t>13.11.2018</a:t>
            </a:fld>
            <a:endParaRPr lang="tr-TR"/>
          </a:p>
        </p:txBody>
      </p:sp>
      <p:sp>
        <p:nvSpPr>
          <p:cNvPr id="91" name="Footer Placeholder 90"/>
          <p:cNvSpPr>
            <a:spLocks noGrp="1"/>
          </p:cNvSpPr>
          <p:nvPr>
            <p:ph type="ftr" sz="quarter" idx="11"/>
          </p:nvPr>
        </p:nvSpPr>
        <p:spPr/>
        <p:txBody>
          <a:bodyPr/>
          <a:lstStyle/>
          <a:p>
            <a:endParaRPr lang="tr-TR"/>
          </a:p>
        </p:txBody>
      </p:sp>
      <p:sp>
        <p:nvSpPr>
          <p:cNvPr id="92" name="Slide Number Placeholder 91"/>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13.11.2018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13.11.2018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13.11.2018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13.11.2018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13.11.2018</a:t>
            </a:fld>
            <a:endParaRPr lang="tr-T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Downloads/vid_org.mp4"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79512" y="2708920"/>
            <a:ext cx="4419600" cy="1380871"/>
          </a:xfrm>
        </p:spPr>
        <p:txBody>
          <a:bodyPr>
            <a:noAutofit/>
          </a:bodyPr>
          <a:lstStyle/>
          <a:p>
            <a:pPr algn="ctr"/>
            <a:r>
              <a:rPr lang="tr-TR" sz="4800" dirty="0" smtClean="0">
                <a:latin typeface="Times New Roman" panose="02020603050405020304" pitchFamily="18" charset="0"/>
                <a:cs typeface="Times New Roman" panose="02020603050405020304" pitchFamily="18" charset="0"/>
              </a:rPr>
              <a:t>ÖFKE KONTROLÜ</a:t>
            </a:r>
            <a:endParaRPr lang="tr-TR" sz="4800" dirty="0">
              <a:latin typeface="Times New Roman" panose="02020603050405020304" pitchFamily="18" charset="0"/>
              <a:cs typeface="Times New Roman" panose="02020603050405020304" pitchFamily="18"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3905" y="260648"/>
            <a:ext cx="3326748" cy="209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925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lstStyle/>
          <a:p>
            <a:r>
              <a:rPr lang="tr-TR" dirty="0">
                <a:latin typeface="Times New Roman" panose="02020603050405020304" pitchFamily="18" charset="0"/>
                <a:cs typeface="Times New Roman" panose="02020603050405020304" pitchFamily="18" charset="0"/>
              </a:rPr>
              <a:t>Öfke </a:t>
            </a:r>
            <a:r>
              <a:rPr lang="tr-TR" dirty="0" smtClean="0">
                <a:latin typeface="Times New Roman" panose="02020603050405020304" pitchFamily="18" charset="0"/>
                <a:cs typeface="Times New Roman" panose="02020603050405020304" pitchFamily="18" charset="0"/>
              </a:rPr>
              <a:t>Ne Değildir</a:t>
            </a:r>
            <a:r>
              <a:rPr lang="tr-TR" dirty="0">
                <a:latin typeface="Times New Roman" panose="02020603050405020304" pitchFamily="18" charset="0"/>
                <a:cs typeface="Times New Roman" panose="02020603050405020304" pitchFamily="18" charset="0"/>
              </a:rPr>
              <a:t>?</a:t>
            </a:r>
          </a:p>
        </p:txBody>
      </p:sp>
      <p:sp>
        <p:nvSpPr>
          <p:cNvPr id="3" name="İçerik Yer Tutucusu 2"/>
          <p:cNvSpPr>
            <a:spLocks noGrp="1"/>
          </p:cNvSpPr>
          <p:nvPr>
            <p:ph idx="1"/>
          </p:nvPr>
        </p:nvSpPr>
        <p:spPr>
          <a:xfrm>
            <a:off x="457200" y="1124744"/>
            <a:ext cx="8229600" cy="5001419"/>
          </a:xfrm>
        </p:spPr>
        <p:txBody>
          <a:bodyPr/>
          <a:lstStyle/>
          <a:p>
            <a:pPr>
              <a:lnSpc>
                <a:spcPct val="150000"/>
              </a:lnSpc>
            </a:pPr>
            <a:r>
              <a:rPr lang="tr-TR" dirty="0">
                <a:latin typeface="Times New Roman" panose="02020603050405020304" pitchFamily="18" charset="0"/>
                <a:cs typeface="Times New Roman" panose="02020603050405020304" pitchFamily="18" charset="0"/>
              </a:rPr>
              <a:t>Öfke bir problem çözme aracı </a:t>
            </a:r>
            <a:r>
              <a:rPr lang="tr-TR" dirty="0" smtClean="0">
                <a:latin typeface="Times New Roman" panose="02020603050405020304" pitchFamily="18" charset="0"/>
                <a:cs typeface="Times New Roman" panose="02020603050405020304" pitchFamily="18" charset="0"/>
              </a:rPr>
              <a:t>değildir.</a:t>
            </a:r>
          </a:p>
          <a:p>
            <a:pPr>
              <a:lnSpc>
                <a:spcPct val="150000"/>
              </a:lnSpc>
            </a:pPr>
            <a:r>
              <a:rPr lang="tr-TR" dirty="0">
                <a:latin typeface="Times New Roman" panose="02020603050405020304" pitchFamily="18" charset="0"/>
                <a:cs typeface="Times New Roman" panose="02020603050405020304" pitchFamily="18" charset="0"/>
              </a:rPr>
              <a:t>Öfke bir </a:t>
            </a:r>
            <a:r>
              <a:rPr lang="tr-TR" dirty="0" smtClean="0">
                <a:latin typeface="Times New Roman" panose="02020603050405020304" pitchFamily="18" charset="0"/>
                <a:cs typeface="Times New Roman" panose="02020603050405020304" pitchFamily="18" charset="0"/>
              </a:rPr>
              <a:t>öç </a:t>
            </a:r>
            <a:r>
              <a:rPr lang="tr-TR" dirty="0">
                <a:latin typeface="Times New Roman" panose="02020603050405020304" pitchFamily="18" charset="0"/>
                <a:cs typeface="Times New Roman" panose="02020603050405020304" pitchFamily="18" charset="0"/>
              </a:rPr>
              <a:t>alma veya intikam yolu </a:t>
            </a:r>
            <a:r>
              <a:rPr lang="tr-TR" dirty="0" smtClean="0">
                <a:latin typeface="Times New Roman" panose="02020603050405020304" pitchFamily="18" charset="0"/>
                <a:cs typeface="Times New Roman" panose="02020603050405020304" pitchFamily="18" charset="0"/>
              </a:rPr>
              <a:t>değildir.</a:t>
            </a:r>
          </a:p>
          <a:p>
            <a:pPr>
              <a:lnSpc>
                <a:spcPct val="150000"/>
              </a:lnSpc>
            </a:pPr>
            <a:r>
              <a:rPr lang="tr-TR" dirty="0">
                <a:latin typeface="Times New Roman" panose="02020603050405020304" pitchFamily="18" charset="0"/>
                <a:cs typeface="Times New Roman" panose="02020603050405020304" pitchFamily="18" charset="0"/>
              </a:rPr>
              <a:t>Öfke başkalarını suçlama biçimi </a:t>
            </a:r>
            <a:r>
              <a:rPr lang="tr-TR" dirty="0" smtClean="0">
                <a:latin typeface="Times New Roman" panose="02020603050405020304" pitchFamily="18" charset="0"/>
                <a:cs typeface="Times New Roman" panose="02020603050405020304" pitchFamily="18" charset="0"/>
              </a:rPr>
              <a:t>değildir.</a:t>
            </a:r>
          </a:p>
          <a:p>
            <a:pPr>
              <a:lnSpc>
                <a:spcPct val="150000"/>
              </a:lnSpc>
            </a:pPr>
            <a:r>
              <a:rPr lang="tr-TR" dirty="0">
                <a:latin typeface="Times New Roman" panose="02020603050405020304" pitchFamily="18" charset="0"/>
                <a:cs typeface="Times New Roman" panose="02020603050405020304" pitchFamily="18" charset="0"/>
              </a:rPr>
              <a:t>Öfke şiddet göstermeye veya suç işlemek için bir neden </a:t>
            </a:r>
            <a:r>
              <a:rPr lang="tr-TR" dirty="0" smtClean="0">
                <a:latin typeface="Times New Roman" panose="02020603050405020304" pitchFamily="18" charset="0"/>
                <a:cs typeface="Times New Roman" panose="02020603050405020304" pitchFamily="18" charset="0"/>
              </a:rPr>
              <a:t>değildir.</a:t>
            </a:r>
          </a:p>
          <a:p>
            <a:pPr>
              <a:lnSpc>
                <a:spcPct val="150000"/>
              </a:lnSpc>
            </a:pPr>
            <a:r>
              <a:rPr lang="tr-TR" dirty="0" smtClean="0">
                <a:latin typeface="Times New Roman" panose="02020603050405020304" pitchFamily="18" charset="0"/>
                <a:cs typeface="Times New Roman" panose="02020603050405020304" pitchFamily="18" charset="0"/>
              </a:rPr>
              <a:t>Öfke haklı </a:t>
            </a:r>
            <a:r>
              <a:rPr lang="tr-TR" dirty="0">
                <a:latin typeface="Times New Roman" panose="02020603050405020304" pitchFamily="18" charset="0"/>
                <a:cs typeface="Times New Roman" panose="02020603050405020304" pitchFamily="18" charset="0"/>
              </a:rPr>
              <a:t>olma yolu </a:t>
            </a:r>
            <a:r>
              <a:rPr lang="tr-TR" dirty="0" smtClean="0">
                <a:latin typeface="Times New Roman" panose="02020603050405020304" pitchFamily="18" charset="0"/>
                <a:cs typeface="Times New Roman" panose="02020603050405020304" pitchFamily="18" charset="0"/>
              </a:rPr>
              <a:t>değildir.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612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lstStyle/>
          <a:p>
            <a:pPr>
              <a:lnSpc>
                <a:spcPct val="150000"/>
              </a:lnSpc>
            </a:pPr>
            <a:r>
              <a:rPr lang="tr-TR" dirty="0">
                <a:latin typeface="Times New Roman" panose="02020603050405020304" pitchFamily="18" charset="0"/>
                <a:cs typeface="Times New Roman" panose="02020603050405020304" pitchFamily="18" charset="0"/>
              </a:rPr>
              <a:t>Dr. Thomas Gordon öfke olgusunu bir buzdağına benzetir. Buzdağının suyun üzerinde kalan kısmı öfkedir, oysa suyun altında kalan kısmı çok daha geniştir, yani öfkenin ortaya çıkmasına yol açan pek çok duygu burada gizlidir. Alt duygular birikip sertleşip katılaşınca, buzdağının tepesindeki öfkeyi oluşturur.</a:t>
            </a:r>
          </a:p>
        </p:txBody>
      </p:sp>
    </p:spTree>
    <p:extLst>
      <p:ext uri="{BB962C8B-B14F-4D97-AF65-F5344CB8AC3E}">
        <p14:creationId xmlns:p14="http://schemas.microsoft.com/office/powerpoint/2010/main" val="2270358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pPr marL="0" indent="0">
              <a:buNone/>
            </a:pPr>
            <a:r>
              <a:rPr lang="tr-TR" dirty="0">
                <a:latin typeface="Times New Roman" panose="02020603050405020304" pitchFamily="18" charset="0"/>
                <a:cs typeface="Times New Roman" panose="02020603050405020304" pitchFamily="18" charset="0"/>
              </a:rPr>
              <a:t>Sözü geçen </a:t>
            </a:r>
            <a:r>
              <a:rPr lang="tr-TR" b="1" i="1" dirty="0">
                <a:latin typeface="Times New Roman" panose="02020603050405020304" pitchFamily="18" charset="0"/>
                <a:cs typeface="Times New Roman" panose="02020603050405020304" pitchFamily="18" charset="0"/>
              </a:rPr>
              <a:t>alt duygular </a:t>
            </a:r>
            <a:r>
              <a:rPr lang="tr-TR" dirty="0">
                <a:latin typeface="Times New Roman" panose="02020603050405020304" pitchFamily="18" charset="0"/>
                <a:cs typeface="Times New Roman" panose="02020603050405020304" pitchFamily="18" charset="0"/>
              </a:rPr>
              <a:t>ise</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Kıskançlık</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Üzüntü</a:t>
            </a:r>
            <a:r>
              <a:rPr lang="tr-TR">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Y</a:t>
            </a:r>
            <a:r>
              <a:rPr lang="tr-TR" dirty="0" smtClean="0">
                <a:latin typeface="Times New Roman" panose="02020603050405020304" pitchFamily="18" charset="0"/>
                <a:cs typeface="Times New Roman" panose="02020603050405020304" pitchFamily="18" charset="0"/>
              </a:rPr>
              <a:t>alnızlık</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İtilmişlik</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aygı</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Hayal </a:t>
            </a:r>
            <a:r>
              <a:rPr lang="tr-TR" dirty="0">
                <a:latin typeface="Times New Roman" panose="02020603050405020304" pitchFamily="18" charset="0"/>
                <a:cs typeface="Times New Roman" panose="02020603050405020304" pitchFamily="18" charset="0"/>
              </a:rPr>
              <a:t>kırıklığı,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Haksızlığa </a:t>
            </a:r>
            <a:r>
              <a:rPr lang="tr-TR" dirty="0">
                <a:latin typeface="Times New Roman" panose="02020603050405020304" pitchFamily="18" charset="0"/>
                <a:cs typeface="Times New Roman" panose="02020603050405020304" pitchFamily="18" charset="0"/>
              </a:rPr>
              <a:t>uğrama,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Anlaşılamamak</a:t>
            </a:r>
          </a:p>
          <a:p>
            <a:r>
              <a:rPr lang="tr-TR" dirty="0" smtClean="0">
                <a:latin typeface="Times New Roman" panose="02020603050405020304" pitchFamily="18" charset="0"/>
                <a:cs typeface="Times New Roman" panose="02020603050405020304" pitchFamily="18" charset="0"/>
              </a:rPr>
              <a:t>Sıkıntı </a:t>
            </a:r>
            <a:r>
              <a:rPr lang="tr-TR" dirty="0">
                <a:latin typeface="Times New Roman" panose="02020603050405020304" pitchFamily="18" charset="0"/>
                <a:cs typeface="Times New Roman" panose="02020603050405020304" pitchFamily="18" charset="0"/>
              </a:rPr>
              <a:t>gibi duygulardır.</a:t>
            </a:r>
          </a:p>
        </p:txBody>
      </p:sp>
    </p:spTree>
    <p:extLst>
      <p:ext uri="{BB962C8B-B14F-4D97-AF65-F5344CB8AC3E}">
        <p14:creationId xmlns:p14="http://schemas.microsoft.com/office/powerpoint/2010/main" val="198096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smtClean="0"/>
              <a:t>NELERE ÖFKELENİRİZ?</a:t>
            </a:r>
            <a:endParaRPr lang="tr-TR" dirty="0"/>
          </a:p>
        </p:txBody>
      </p:sp>
      <p:sp>
        <p:nvSpPr>
          <p:cNvPr id="3" name="İçerik Yer Tutucusu 2"/>
          <p:cNvSpPr>
            <a:spLocks noGrp="1"/>
          </p:cNvSpPr>
          <p:nvPr>
            <p:ph idx="1"/>
          </p:nvPr>
        </p:nvSpPr>
        <p:spPr>
          <a:xfrm>
            <a:off x="457200" y="1124744"/>
            <a:ext cx="8229600" cy="5001419"/>
          </a:xfrm>
        </p:spPr>
        <p:txBody>
          <a:bodyPr/>
          <a:lstStyle/>
          <a:p>
            <a:r>
              <a:rPr lang="tr-TR" dirty="0" smtClean="0">
                <a:solidFill>
                  <a:schemeClr val="tx1"/>
                </a:solidFill>
                <a:latin typeface="Times New Roman" panose="02020603050405020304" pitchFamily="18" charset="0"/>
                <a:cs typeface="Times New Roman" panose="02020603050405020304" pitchFamily="18" charset="0"/>
              </a:rPr>
              <a:t>Kişiliğimize saldırıya geçildiğini düşündüğümüz zaman</a:t>
            </a:r>
            <a:endParaRPr lang="tr-TR" dirty="0">
              <a:solidFill>
                <a:schemeClr val="tx1"/>
              </a:solidFill>
              <a:latin typeface="Times New Roman" panose="02020603050405020304" pitchFamily="18" charset="0"/>
              <a:cs typeface="Times New Roman" panose="02020603050405020304" pitchFamily="18" charset="0"/>
            </a:endParaRPr>
          </a:p>
          <a:p>
            <a:r>
              <a:rPr lang="tr-TR" dirty="0" smtClean="0">
                <a:solidFill>
                  <a:schemeClr val="tx1"/>
                </a:solidFill>
                <a:latin typeface="Times New Roman" panose="02020603050405020304" pitchFamily="18" charset="0"/>
                <a:cs typeface="Times New Roman" panose="02020603050405020304" pitchFamily="18" charset="0"/>
              </a:rPr>
              <a:t>Kışkırtıldığımız zaman </a:t>
            </a:r>
            <a:endParaRPr lang="tr-TR" dirty="0">
              <a:solidFill>
                <a:schemeClr val="tx1"/>
              </a:solidFill>
              <a:latin typeface="Times New Roman" panose="02020603050405020304" pitchFamily="18" charset="0"/>
              <a:cs typeface="Times New Roman" panose="02020603050405020304" pitchFamily="18" charset="0"/>
            </a:endParaRPr>
          </a:p>
          <a:p>
            <a:r>
              <a:rPr lang="tr-TR" dirty="0" smtClean="0">
                <a:solidFill>
                  <a:schemeClr val="tx1"/>
                </a:solidFill>
                <a:latin typeface="Times New Roman" panose="02020603050405020304" pitchFamily="18" charset="0"/>
                <a:cs typeface="Times New Roman" panose="02020603050405020304" pitchFamily="18" charset="0"/>
              </a:rPr>
              <a:t>Stres altında olduğumuz zaman </a:t>
            </a:r>
          </a:p>
          <a:p>
            <a:r>
              <a:rPr lang="tr-TR" dirty="0" smtClean="0">
                <a:solidFill>
                  <a:schemeClr val="tx1"/>
                </a:solidFill>
                <a:latin typeface="Times New Roman" panose="02020603050405020304" pitchFamily="18" charset="0"/>
                <a:cs typeface="Times New Roman" panose="02020603050405020304" pitchFamily="18" charset="0"/>
              </a:rPr>
              <a:t>Haksızlığa uğradığımızı düşündüğümüz zaman</a:t>
            </a:r>
          </a:p>
          <a:p>
            <a:r>
              <a:rPr lang="tr-TR" dirty="0" smtClean="0">
                <a:solidFill>
                  <a:schemeClr val="tx1"/>
                </a:solidFill>
                <a:latin typeface="Times New Roman" panose="02020603050405020304" pitchFamily="18" charset="0"/>
                <a:cs typeface="Times New Roman" panose="02020603050405020304" pitchFamily="18" charset="0"/>
              </a:rPr>
              <a:t>Kendimizi ifade edemediğimiz zaman</a:t>
            </a:r>
          </a:p>
          <a:p>
            <a:r>
              <a:rPr lang="tr-TR" dirty="0" smtClean="0">
                <a:solidFill>
                  <a:schemeClr val="tx1"/>
                </a:solidFill>
                <a:latin typeface="Times New Roman" panose="02020603050405020304" pitchFamily="18" charset="0"/>
                <a:cs typeface="Times New Roman" panose="02020603050405020304" pitchFamily="18" charset="0"/>
              </a:rPr>
              <a:t>Önemlilerimize saldırıldığı zaman</a:t>
            </a:r>
          </a:p>
          <a:p>
            <a:r>
              <a:rPr lang="tr-TR" dirty="0">
                <a:solidFill>
                  <a:schemeClr val="tx1"/>
                </a:solidFill>
                <a:latin typeface="Times New Roman" panose="02020603050405020304" pitchFamily="18" charset="0"/>
                <a:cs typeface="Times New Roman" panose="02020603050405020304" pitchFamily="18" charset="0"/>
              </a:rPr>
              <a:t>Hayal kırıklığına uğradığımız </a:t>
            </a:r>
            <a:r>
              <a:rPr lang="tr-TR" dirty="0" smtClean="0">
                <a:solidFill>
                  <a:schemeClr val="tx1"/>
                </a:solidFill>
                <a:latin typeface="Times New Roman" panose="02020603050405020304" pitchFamily="18" charset="0"/>
                <a:cs typeface="Times New Roman" panose="02020603050405020304" pitchFamily="18" charset="0"/>
              </a:rPr>
              <a:t>zaman öfkeleniriz</a:t>
            </a:r>
            <a:r>
              <a:rPr lang="tr-TR" dirty="0">
                <a:solidFill>
                  <a:schemeClr val="tx1"/>
                </a:solidFill>
                <a:latin typeface="Times New Roman" panose="02020603050405020304" pitchFamily="18" charset="0"/>
                <a:cs typeface="Times New Roman" panose="02020603050405020304" pitchFamily="18" charset="0"/>
              </a:rPr>
              <a:t>.</a:t>
            </a:r>
          </a:p>
          <a:p>
            <a:pPr marL="0" indent="0">
              <a:buNone/>
            </a:pPr>
            <a:endParaRPr lang="tr-TR" dirty="0">
              <a:solidFill>
                <a:schemeClr val="tx1"/>
              </a:solidFill>
            </a:endParaRPr>
          </a:p>
          <a:p>
            <a:pPr marL="0" indent="0">
              <a:buNone/>
            </a:pPr>
            <a:endParaRPr lang="tr-TR" dirty="0" smtClean="0">
              <a:solidFill>
                <a:schemeClr val="tx1"/>
              </a:solidFill>
            </a:endParaRPr>
          </a:p>
          <a:p>
            <a:pPr marL="0" indent="0">
              <a:buNone/>
            </a:pPr>
            <a:endParaRPr lang="tr-TR" dirty="0">
              <a:solidFill>
                <a:schemeClr val="tx1"/>
              </a:solidFill>
            </a:endParaRPr>
          </a:p>
          <a:p>
            <a:pPr marL="0" indent="0">
              <a:buNone/>
            </a:pPr>
            <a:endParaRPr lang="tr-TR" dirty="0" smtClean="0">
              <a:solidFill>
                <a:schemeClr val="tx1"/>
              </a:solidFill>
            </a:endParaRPr>
          </a:p>
          <a:p>
            <a:pPr marL="0" indent="0">
              <a:buNone/>
            </a:pPr>
            <a:endParaRPr lang="tr-TR" dirty="0">
              <a:solidFill>
                <a:schemeClr val="tx1"/>
              </a:solidFill>
            </a:endParaRPr>
          </a:p>
        </p:txBody>
      </p:sp>
      <p:pic>
        <p:nvPicPr>
          <p:cNvPr id="1026" name="Picture 2" descr="C:\Users\Mahsun\Desktop\Operasyonel-tanım-300x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4221088"/>
            <a:ext cx="3681498" cy="2503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81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lnSpcReduction="10000"/>
          </a:bodyPr>
          <a:lstStyle/>
          <a:p>
            <a:pPr>
              <a:lnSpc>
                <a:spcPct val="150000"/>
              </a:lnSpc>
            </a:pPr>
            <a:r>
              <a:rPr lang="tr-TR" dirty="0">
                <a:latin typeface="Times New Roman" panose="02020603050405020304" pitchFamily="18" charset="0"/>
                <a:cs typeface="Times New Roman" panose="02020603050405020304" pitchFamily="18" charset="0"/>
              </a:rPr>
              <a:t>Öfke duygusu ifade ediliş açısından </a:t>
            </a:r>
            <a:r>
              <a:rPr lang="tr-TR" dirty="0" smtClean="0">
                <a:latin typeface="Times New Roman" panose="02020603050405020304" pitchFamily="18" charset="0"/>
                <a:cs typeface="Times New Roman" panose="02020603050405020304" pitchFamily="18" charset="0"/>
              </a:rPr>
              <a:t>farklılaşmaktadır</a:t>
            </a:r>
            <a:r>
              <a:rPr lang="tr-TR" dirty="0">
                <a:latin typeface="Times New Roman" panose="02020603050405020304" pitchFamily="18" charset="0"/>
                <a:cs typeface="Times New Roman" panose="02020603050405020304" pitchFamily="18" charset="0"/>
              </a:rPr>
              <a:t>. Bireyler öfkelerini içe atma, dışa yöneltme ve kontrol etme şeklinde gösterebilirler. İçe atma, öfkeyi baskı altında tutmayı ve ifade etmemeyi içerirken; dışa yöneltme vurma, nesnelere zarar verme gibi fiziksel olarak ortaya konulduğu gibi küfür, hakaret, eleştiri gibi sözel yollarla da ifade edilmektedir. Öfkenin kontrol edilmesi, bireyin başkalarıyla olan ilişkilerinde genelde sabırlı, soğukkanlı, hoşgörülü, anlayışlı davranması ve çoğu zaman öfkesini kontrol etme ve sakinleşme eğilimi içinde </a:t>
            </a:r>
            <a:r>
              <a:rPr lang="tr-TR" dirty="0" smtClean="0">
                <a:latin typeface="Times New Roman" panose="02020603050405020304" pitchFamily="18" charset="0"/>
                <a:cs typeface="Times New Roman" panose="02020603050405020304" pitchFamily="18" charset="0"/>
              </a:rPr>
              <a:t>olmasıdır.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207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94122"/>
          </a:xfrm>
        </p:spPr>
        <p:txBody>
          <a:bodyPr/>
          <a:lstStyle/>
          <a:p>
            <a:r>
              <a:rPr lang="tr-TR" altLang="tr-TR" dirty="0"/>
              <a:t>ÖFKE SALDIRGANLIK İLİŞKİSİ </a:t>
            </a:r>
            <a:endParaRPr lang="tr-TR" dirty="0"/>
          </a:p>
        </p:txBody>
      </p:sp>
      <p:sp>
        <p:nvSpPr>
          <p:cNvPr id="3" name="İçerik Yer Tutucusu 2"/>
          <p:cNvSpPr>
            <a:spLocks noGrp="1"/>
          </p:cNvSpPr>
          <p:nvPr>
            <p:ph idx="1"/>
          </p:nvPr>
        </p:nvSpPr>
        <p:spPr>
          <a:xfrm>
            <a:off x="457200" y="1196752"/>
            <a:ext cx="8229600" cy="4929411"/>
          </a:xfrm>
        </p:spPr>
        <p:txBody>
          <a:bodyPr numCol="2"/>
          <a:lstStyle/>
          <a:p>
            <a:pPr algn="just"/>
            <a:r>
              <a:rPr lang="tr-TR" altLang="tr-TR" dirty="0" smtClean="0">
                <a:latin typeface="Times New Roman" panose="02020603050405020304" pitchFamily="18" charset="0"/>
                <a:cs typeface="Times New Roman" panose="02020603050405020304" pitchFamily="18" charset="0"/>
              </a:rPr>
              <a:t>Öfke, saldırganlığın duygusal temellerindendir.</a:t>
            </a:r>
          </a:p>
          <a:p>
            <a:pPr algn="just"/>
            <a:endParaRPr lang="tr-TR" altLang="tr-TR" dirty="0" smtClean="0">
              <a:latin typeface="Times New Roman" panose="02020603050405020304" pitchFamily="18" charset="0"/>
              <a:cs typeface="Times New Roman" panose="02020603050405020304" pitchFamily="18" charset="0"/>
            </a:endParaRPr>
          </a:p>
          <a:p>
            <a:pPr algn="just"/>
            <a:r>
              <a:rPr lang="tr-TR" altLang="tr-TR" dirty="0" smtClean="0">
                <a:latin typeface="Times New Roman" panose="02020603050405020304" pitchFamily="18" charset="0"/>
                <a:cs typeface="Times New Roman" panose="02020603050405020304" pitchFamily="18" charset="0"/>
              </a:rPr>
              <a:t>Saldırganlık </a:t>
            </a:r>
            <a:r>
              <a:rPr lang="tr-TR" altLang="tr-TR" dirty="0">
                <a:latin typeface="Times New Roman" panose="02020603050405020304" pitchFamily="18" charset="0"/>
                <a:cs typeface="Times New Roman" panose="02020603050405020304" pitchFamily="18" charset="0"/>
              </a:rPr>
              <a:t>ve öfke çoğu zaman eş anlamlı olarak ele alınır. Saldırganlık öfkeyle ilişkisi olmasına rağmen ikisi aynı şey değildir</a:t>
            </a:r>
            <a:r>
              <a:rPr lang="tr-TR" altLang="tr-TR" dirty="0" smtClean="0">
                <a:latin typeface="Times New Roman" panose="02020603050405020304" pitchFamily="18" charset="0"/>
                <a:cs typeface="Times New Roman" panose="02020603050405020304" pitchFamily="18" charset="0"/>
              </a:rPr>
              <a:t>.</a:t>
            </a:r>
            <a:endParaRPr lang="tr-TR" altLang="tr-TR" dirty="0">
              <a:latin typeface="Times New Roman" panose="02020603050405020304" pitchFamily="18" charset="0"/>
              <a:cs typeface="Times New Roman" panose="02020603050405020304" pitchFamily="18" charset="0"/>
            </a:endParaRPr>
          </a:p>
        </p:txBody>
      </p:sp>
      <p:pic>
        <p:nvPicPr>
          <p:cNvPr id="2050" name="Picture 2" descr="C:\Users\Mahsun\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772815"/>
            <a:ext cx="2520280" cy="3638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718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lstStyle/>
          <a:p>
            <a:pPr>
              <a:lnSpc>
                <a:spcPct val="150000"/>
              </a:lnSpc>
            </a:pPr>
            <a:r>
              <a:rPr lang="tr-TR" dirty="0">
                <a:latin typeface="Times New Roman" panose="02020603050405020304" pitchFamily="18" charset="0"/>
                <a:cs typeface="Times New Roman" panose="02020603050405020304" pitchFamily="18" charset="0"/>
              </a:rPr>
              <a:t>Öfke duygusu; şiddet, saldırganlık ve düşmanlık duygularından farklıdır</a:t>
            </a:r>
            <a:r>
              <a:rPr lang="tr-TR" dirty="0" smtClean="0">
                <a:latin typeface="Times New Roman" panose="02020603050405020304" pitchFamily="18" charset="0"/>
                <a:cs typeface="Times New Roman" panose="02020603050405020304" pitchFamily="18" charset="0"/>
              </a:rPr>
              <a:t>.</a:t>
            </a:r>
          </a:p>
          <a:p>
            <a:pPr>
              <a:lnSpc>
                <a:spcPct val="150000"/>
              </a:lnSpc>
            </a:pPr>
            <a:r>
              <a:rPr lang="tr-TR" u="sng" dirty="0">
                <a:latin typeface="Times New Roman" panose="02020603050405020304" pitchFamily="18" charset="0"/>
                <a:cs typeface="Times New Roman" panose="02020603050405020304" pitchFamily="18" charset="0"/>
              </a:rPr>
              <a:t>Düşmanlık</a:t>
            </a:r>
            <a:r>
              <a:rPr lang="tr-TR" dirty="0">
                <a:latin typeface="Times New Roman" panose="02020603050405020304" pitchFamily="18" charset="0"/>
                <a:cs typeface="Times New Roman" panose="02020603050405020304" pitchFamily="18" charset="0"/>
              </a:rPr>
              <a:t>, öfke duygularını içerse de öfkeye göre daha uzun süreli negatif bir duygudur. </a:t>
            </a:r>
            <a:endParaRPr lang="tr-TR" dirty="0" smtClean="0">
              <a:latin typeface="Times New Roman" panose="02020603050405020304" pitchFamily="18" charset="0"/>
              <a:cs typeface="Times New Roman" panose="02020603050405020304" pitchFamily="18" charset="0"/>
            </a:endParaRPr>
          </a:p>
          <a:p>
            <a:pPr>
              <a:lnSpc>
                <a:spcPct val="150000"/>
              </a:lnSpc>
            </a:pPr>
            <a:r>
              <a:rPr lang="tr-TR" u="sng" dirty="0">
                <a:latin typeface="Times New Roman" panose="02020603050405020304" pitchFamily="18" charset="0"/>
                <a:cs typeface="Times New Roman" panose="02020603050405020304" pitchFamily="18" charset="0"/>
              </a:rPr>
              <a:t>Saldırganlık</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ise </a:t>
            </a:r>
            <a:r>
              <a:rPr lang="tr-TR" dirty="0">
                <a:latin typeface="Times New Roman" panose="02020603050405020304" pitchFamily="18" charset="0"/>
                <a:cs typeface="Times New Roman" panose="02020603050405020304" pitchFamily="18" charset="0"/>
              </a:rPr>
              <a:t>öfke ve şiddetin dışa yönelik olarak ifade edilme şekillerinden birisidir. </a:t>
            </a:r>
          </a:p>
        </p:txBody>
      </p:sp>
    </p:spTree>
    <p:extLst>
      <p:ext uri="{BB962C8B-B14F-4D97-AF65-F5344CB8AC3E}">
        <p14:creationId xmlns:p14="http://schemas.microsoft.com/office/powerpoint/2010/main" val="3354188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smtClean="0"/>
              <a:t>ÖFKENİN FİZİKSEL BELİRTİLERİ</a:t>
            </a:r>
            <a:endParaRPr lang="tr-TR" dirty="0"/>
          </a:p>
        </p:txBody>
      </p:sp>
      <p:sp>
        <p:nvSpPr>
          <p:cNvPr id="3" name="İçerik Yer Tutucusu 2"/>
          <p:cNvSpPr>
            <a:spLocks noGrp="1"/>
          </p:cNvSpPr>
          <p:nvPr>
            <p:ph idx="1"/>
          </p:nvPr>
        </p:nvSpPr>
        <p:spPr>
          <a:xfrm>
            <a:off x="457200" y="1484784"/>
            <a:ext cx="8229600" cy="4641379"/>
          </a:xfrm>
        </p:spPr>
        <p:txBody>
          <a:bodyPr>
            <a:normAutofit fontScale="92500" lnSpcReduction="10000"/>
          </a:bodyPr>
          <a:lstStyle/>
          <a:p>
            <a:r>
              <a:rPr lang="en-US" altLang="tr-TR" dirty="0">
                <a:latin typeface="Times New Roman" panose="02020603050405020304" pitchFamily="18" charset="0"/>
                <a:cs typeface="Times New Roman" panose="02020603050405020304" pitchFamily="18" charset="0"/>
              </a:rPr>
              <a:t> </a:t>
            </a:r>
            <a:r>
              <a:rPr lang="tr-TR" altLang="tr-TR" dirty="0" smtClean="0">
                <a:latin typeface="Times New Roman" panose="02020603050405020304" pitchFamily="18" charset="0"/>
                <a:cs typeface="Times New Roman" panose="02020603050405020304" pitchFamily="18" charset="0"/>
              </a:rPr>
              <a:t>Kas geriliminin artması</a:t>
            </a:r>
            <a:endParaRPr lang="en-US" altLang="tr-TR" dirty="0">
              <a:latin typeface="Times New Roman" panose="02020603050405020304" pitchFamily="18" charset="0"/>
              <a:cs typeface="Times New Roman" panose="02020603050405020304" pitchFamily="18" charset="0"/>
            </a:endParaRPr>
          </a:p>
          <a:p>
            <a:r>
              <a:rPr lang="en-US" altLang="tr-TR" dirty="0">
                <a:latin typeface="Times New Roman" panose="02020603050405020304" pitchFamily="18" charset="0"/>
                <a:cs typeface="Times New Roman" panose="02020603050405020304" pitchFamily="18" charset="0"/>
              </a:rPr>
              <a:t> </a:t>
            </a:r>
            <a:r>
              <a:rPr lang="tr-TR" altLang="tr-TR" dirty="0" smtClean="0">
                <a:latin typeface="Times New Roman" panose="02020603050405020304" pitchFamily="18" charset="0"/>
                <a:cs typeface="Times New Roman" panose="02020603050405020304" pitchFamily="18" charset="0"/>
              </a:rPr>
              <a:t>Kaşların çatılması</a:t>
            </a:r>
            <a:endParaRPr lang="en-US" altLang="tr-TR" dirty="0">
              <a:latin typeface="Times New Roman" panose="02020603050405020304" pitchFamily="18" charset="0"/>
              <a:cs typeface="Times New Roman" panose="02020603050405020304" pitchFamily="18" charset="0"/>
            </a:endParaRPr>
          </a:p>
          <a:p>
            <a:r>
              <a:rPr lang="en-US" altLang="tr-TR" dirty="0">
                <a:latin typeface="Times New Roman" panose="02020603050405020304" pitchFamily="18" charset="0"/>
                <a:cs typeface="Times New Roman" panose="02020603050405020304" pitchFamily="18" charset="0"/>
              </a:rPr>
              <a:t> </a:t>
            </a:r>
            <a:r>
              <a:rPr lang="en-US" altLang="tr-TR" dirty="0" err="1" smtClean="0">
                <a:latin typeface="Times New Roman" panose="02020603050405020304" pitchFamily="18" charset="0"/>
                <a:cs typeface="Times New Roman" panose="02020603050405020304" pitchFamily="18" charset="0"/>
              </a:rPr>
              <a:t>Sık</a:t>
            </a:r>
            <a:r>
              <a:rPr lang="en-US" altLang="tr-TR" dirty="0" smtClean="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sık</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ve</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zor</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nefes</a:t>
            </a:r>
            <a:r>
              <a:rPr lang="en-US" altLang="tr-TR" dirty="0">
                <a:latin typeface="Times New Roman" panose="02020603050405020304" pitchFamily="18" charset="0"/>
                <a:cs typeface="Times New Roman" panose="02020603050405020304" pitchFamily="18" charset="0"/>
              </a:rPr>
              <a:t> </a:t>
            </a:r>
            <a:r>
              <a:rPr lang="en-US" altLang="tr-TR" dirty="0" smtClean="0">
                <a:latin typeface="Times New Roman" panose="02020603050405020304" pitchFamily="18" charset="0"/>
                <a:cs typeface="Times New Roman" panose="02020603050405020304" pitchFamily="18" charset="0"/>
              </a:rPr>
              <a:t>alma</a:t>
            </a:r>
            <a:r>
              <a:rPr lang="tr-TR" altLang="tr-TR" dirty="0" smtClean="0">
                <a:latin typeface="Times New Roman" panose="02020603050405020304" pitchFamily="18" charset="0"/>
                <a:cs typeface="Times New Roman" panose="02020603050405020304" pitchFamily="18" charset="0"/>
              </a:rPr>
              <a:t>, terleme</a:t>
            </a:r>
            <a:r>
              <a:rPr lang="en-US" altLang="tr-TR" dirty="0">
                <a:latin typeface="Times New Roman" panose="02020603050405020304" pitchFamily="18" charset="0"/>
                <a:cs typeface="Times New Roman" panose="02020603050405020304" pitchFamily="18" charset="0"/>
              </a:rPr>
              <a:t>	</a:t>
            </a:r>
          </a:p>
          <a:p>
            <a:r>
              <a:rPr lang="tr-TR" altLang="tr-TR" dirty="0" smtClean="0">
                <a:latin typeface="Times New Roman" panose="02020603050405020304" pitchFamily="18" charset="0"/>
                <a:cs typeface="Times New Roman" panose="02020603050405020304" pitchFamily="18" charset="0"/>
              </a:rPr>
              <a:t> Ters ters bakma</a:t>
            </a:r>
            <a:endParaRPr lang="en-US" altLang="tr-TR" dirty="0">
              <a:latin typeface="Times New Roman" panose="02020603050405020304" pitchFamily="18" charset="0"/>
              <a:cs typeface="Times New Roman" panose="02020603050405020304" pitchFamily="18" charset="0"/>
            </a:endParaRPr>
          </a:p>
          <a:p>
            <a:r>
              <a:rPr lang="en-US" altLang="tr-TR" dirty="0">
                <a:latin typeface="Times New Roman" panose="02020603050405020304" pitchFamily="18" charset="0"/>
                <a:cs typeface="Times New Roman" panose="02020603050405020304" pitchFamily="18" charset="0"/>
              </a:rPr>
              <a:t> </a:t>
            </a:r>
            <a:r>
              <a:rPr lang="tr-TR" altLang="tr-TR" dirty="0" smtClean="0">
                <a:latin typeface="Times New Roman" panose="02020603050405020304" pitchFamily="18" charset="0"/>
                <a:cs typeface="Times New Roman" panose="02020603050405020304" pitchFamily="18" charset="0"/>
              </a:rPr>
              <a:t>Yüzün kızarması</a:t>
            </a:r>
          </a:p>
          <a:p>
            <a:r>
              <a:rPr lang="tr-TR" dirty="0" smtClean="0">
                <a:latin typeface="Times New Roman" panose="02020603050405020304" pitchFamily="18" charset="0"/>
                <a:cs typeface="Times New Roman" panose="02020603050405020304" pitchFamily="18" charset="0"/>
              </a:rPr>
              <a:t>Kalp atışlarının hızlanması </a:t>
            </a:r>
          </a:p>
          <a:p>
            <a:r>
              <a:rPr lang="tr-TR" dirty="0" smtClean="0">
                <a:latin typeface="Times New Roman" panose="02020603050405020304" pitchFamily="18" charset="0"/>
                <a:cs typeface="Times New Roman" panose="02020603050405020304" pitchFamily="18" charset="0"/>
              </a:rPr>
              <a:t>Ellerin yumruk biçiminde sıkılması </a:t>
            </a:r>
          </a:p>
          <a:p>
            <a:r>
              <a:rPr lang="tr-TR" dirty="0" smtClean="0">
                <a:latin typeface="Times New Roman" panose="02020603050405020304" pitchFamily="18" charset="0"/>
                <a:cs typeface="Times New Roman" panose="02020603050405020304" pitchFamily="18" charset="0"/>
              </a:rPr>
              <a:t>Dişlerin sıkılması</a:t>
            </a:r>
          </a:p>
          <a:p>
            <a:r>
              <a:rPr lang="tr-TR" dirty="0" smtClean="0">
                <a:latin typeface="Times New Roman" panose="02020603050405020304" pitchFamily="18" charset="0"/>
                <a:cs typeface="Times New Roman" panose="02020603050405020304" pitchFamily="18" charset="0"/>
              </a:rPr>
              <a:t>Titreme hissi</a:t>
            </a:r>
          </a:p>
          <a:p>
            <a:pPr algn="r"/>
            <a:r>
              <a:rPr lang="tr-TR" dirty="0" smtClean="0">
                <a:latin typeface="Times New Roman" panose="02020603050405020304" pitchFamily="18" charset="0"/>
                <a:cs typeface="Times New Roman" panose="02020603050405020304" pitchFamily="18" charset="0"/>
              </a:rPr>
              <a:t>Öfkelendiğimizi </a:t>
            </a:r>
          </a:p>
          <a:p>
            <a:pPr marL="0" indent="0" algn="r">
              <a:buNone/>
            </a:pPr>
            <a:r>
              <a:rPr lang="tr-TR" dirty="0" smtClean="0">
                <a:latin typeface="Times New Roman" panose="02020603050405020304" pitchFamily="18" charset="0"/>
                <a:cs typeface="Times New Roman" panose="02020603050405020304" pitchFamily="18" charset="0"/>
              </a:rPr>
              <a:t>gösteren </a:t>
            </a:r>
          </a:p>
          <a:p>
            <a:pPr marL="0" indent="0" algn="r">
              <a:buNone/>
            </a:pPr>
            <a:r>
              <a:rPr lang="tr-TR" dirty="0" err="1" smtClean="0">
                <a:solidFill>
                  <a:srgbClr val="C00000"/>
                </a:solidFill>
                <a:latin typeface="Times New Roman" panose="02020603050405020304" pitchFamily="18" charset="0"/>
                <a:cs typeface="Times New Roman" panose="02020603050405020304" pitchFamily="18" charset="0"/>
              </a:rPr>
              <a:t>UYARICI’</a:t>
            </a:r>
            <a:r>
              <a:rPr lang="tr-TR" dirty="0" err="1" smtClean="0">
                <a:latin typeface="Times New Roman" panose="02020603050405020304" pitchFamily="18" charset="0"/>
                <a:cs typeface="Times New Roman" panose="02020603050405020304" pitchFamily="18" charset="0"/>
              </a:rPr>
              <a:t>lardır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405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Davranışlarda açık olarak görülen öfke işaretleri</a:t>
            </a:r>
            <a:r>
              <a:rPr lang="tr-TR" dirty="0" smtClean="0">
                <a:latin typeface="Times New Roman" panose="02020603050405020304" pitchFamily="18" charset="0"/>
                <a:cs typeface="Times New Roman" panose="02020603050405020304" pitchFamily="18" charset="0"/>
              </a:rPr>
              <a:t>; </a:t>
            </a: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Fiziksel ve sözel saldırı,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Sorun çıkarma,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İsyankar </a:t>
            </a:r>
            <a:r>
              <a:rPr lang="tr-TR" dirty="0">
                <a:latin typeface="Times New Roman" panose="02020603050405020304" pitchFamily="18" charset="0"/>
                <a:cs typeface="Times New Roman" panose="02020603050405020304" pitchFamily="18" charset="0"/>
              </a:rPr>
              <a:t>davranışlarla kendini gösterebilir. </a:t>
            </a:r>
          </a:p>
        </p:txBody>
      </p:sp>
      <p:pic>
        <p:nvPicPr>
          <p:cNvPr id="3074" name="Picture 2" descr="C:\Users\Mahsun\Desktop\32617361-kızgın-karikatür-ad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3279481"/>
            <a:ext cx="2975595" cy="3411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656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Üstü kapalı davranışsal ve sözel öfke işaretleri; </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Güvensiz,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Kıskanç,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Tartışmacı</a:t>
            </a:r>
            <a:r>
              <a:rPr lang="tr-TR" dirty="0" smtClean="0">
                <a:latin typeface="Times New Roman" panose="02020603050405020304" pitchFamily="18" charset="0"/>
                <a:cs typeface="Times New Roman" panose="02020603050405020304" pitchFamily="18" charset="0"/>
              </a:rPr>
              <a:t>, </a:t>
            </a: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Alaycı ve yargılayıcı davranışlar biçiminde olabilir. </a:t>
            </a:r>
          </a:p>
        </p:txBody>
      </p:sp>
    </p:spTree>
    <p:extLst>
      <p:ext uri="{BB962C8B-B14F-4D97-AF65-F5344CB8AC3E}">
        <p14:creationId xmlns:p14="http://schemas.microsoft.com/office/powerpoint/2010/main" val="517136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M2-\Desktop\angerb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784976"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570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Dolaylı olarak görülen öfke işaretleri; </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İçe kapanma,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Psikosomatik belirtiler (kalp hastalığı, yüksek kan basıncı gibi),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Depresyon,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Suçluluk duygusu,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Ağlama biçiminde ortaya </a:t>
            </a:r>
            <a:r>
              <a:rPr lang="tr-TR" dirty="0" smtClean="0">
                <a:latin typeface="Times New Roman" panose="02020603050405020304" pitchFamily="18" charset="0"/>
                <a:cs typeface="Times New Roman" panose="02020603050405020304" pitchFamily="18" charset="0"/>
              </a:rPr>
              <a:t>çıkabilir(Arslan 2009).</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0781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fontScale="92500"/>
          </a:bodyPr>
          <a:lstStyle/>
          <a:p>
            <a:pPr>
              <a:lnSpc>
                <a:spcPct val="150000"/>
              </a:lnSpc>
            </a:pPr>
            <a:r>
              <a:rPr lang="tr-TR" dirty="0">
                <a:latin typeface="Times New Roman" panose="02020603050405020304" pitchFamily="18" charset="0"/>
                <a:cs typeface="Times New Roman" panose="02020603050405020304" pitchFamily="18" charset="0"/>
              </a:rPr>
              <a:t>Ergenlerde görülen değişken duygusal durumun nedeni, temel bir gereksinmenin karşılanamaması, yeterince doyum sağlanamamasına bağlı olabilir ve ergen, birtakım yollarla kendini ifade etmeye çalışır. Bu istek ve gereksinmeleri olumlu olarak karşılandığında ergen mutlu olur, yoksa endişelenir ve farklı duygusal tepkiler gösterir.</a:t>
            </a:r>
          </a:p>
          <a:p>
            <a:pPr>
              <a:lnSpc>
                <a:spcPct val="150000"/>
              </a:lnSpc>
            </a:pPr>
            <a:r>
              <a:rPr lang="tr-TR" dirty="0">
                <a:latin typeface="Times New Roman" panose="02020603050405020304" pitchFamily="18" charset="0"/>
                <a:cs typeface="Times New Roman" panose="02020603050405020304" pitchFamily="18" charset="0"/>
              </a:rPr>
              <a:t>Her yaş grubunda olduğu gibi ergenlerin sergiledikleri önemli duygusal ifadelerden biri öfkedir ve öfkenin ifade edilme biçimi önemlidir. Eğer öfke uygun yollarla açığa çıkarılmazsa ya da ifade edilemezse ergende fiziksel, psikolojik ve sosyal sorunlara neden </a:t>
            </a:r>
            <a:r>
              <a:rPr lang="tr-TR" dirty="0" smtClean="0">
                <a:latin typeface="Times New Roman" panose="02020603050405020304" pitchFamily="18" charset="0"/>
                <a:cs typeface="Times New Roman" panose="02020603050405020304" pitchFamily="18" charset="0"/>
              </a:rPr>
              <a:t>olabilir</a:t>
            </a:r>
            <a:r>
              <a:rPr lang="tr-TR" dirty="0" smtClean="0"/>
              <a:t>(Albayrak 2009)</a:t>
            </a:r>
            <a:r>
              <a:rPr lang="tr-TR" dirty="0" smtClean="0">
                <a:latin typeface="Times New Roman" panose="02020603050405020304" pitchFamily="18" charset="0"/>
                <a:cs typeface="Times New Roman" panose="02020603050405020304" pitchFamily="18" charset="0"/>
              </a:rPr>
              <a:t>.</a:t>
            </a:r>
            <a:r>
              <a:rPr lang="tr-TR" dirty="0" smtClean="0"/>
              <a:t> </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533520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170586"/>
          </a:xfrm>
        </p:spPr>
        <p:txBody>
          <a:bodyPr>
            <a:normAutofit fontScale="90000"/>
          </a:bodyPr>
          <a:lstStyle/>
          <a:p>
            <a:r>
              <a:rPr lang="tr-TR" sz="11500" dirty="0" smtClean="0">
                <a:latin typeface="Times New Roman" panose="02020603050405020304" pitchFamily="18" charset="0"/>
                <a:cs typeface="Times New Roman" panose="02020603050405020304" pitchFamily="18" charset="0"/>
              </a:rPr>
              <a:t>ÖFKE KONTROLÜ</a:t>
            </a:r>
            <a:endParaRPr lang="tr-TR" sz="11500" dirty="0">
              <a:latin typeface="Times New Roman" panose="02020603050405020304" pitchFamily="18" charset="0"/>
              <a:cs typeface="Times New Roman" panose="02020603050405020304" pitchFamily="18" charset="0"/>
            </a:endParaRPr>
          </a:p>
        </p:txBody>
      </p:sp>
      <p:pic>
        <p:nvPicPr>
          <p:cNvPr id="4098" name="Picture 2" descr="C:\Users\Mahsun\Desktop\ofke_kontrolunde_yapilmasi_gerekenler_h6627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16632"/>
            <a:ext cx="3995936" cy="2672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106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pPr>
              <a:lnSpc>
                <a:spcPct val="150000"/>
              </a:lnSpc>
            </a:pPr>
            <a:endParaRPr lang="tr-TR" altLang="tr-TR" dirty="0" smtClean="0">
              <a:latin typeface="Times New Roman" panose="02020603050405020304" pitchFamily="18" charset="0"/>
              <a:cs typeface="Times New Roman" panose="02020603050405020304" pitchFamily="18" charset="0"/>
            </a:endParaRPr>
          </a:p>
          <a:p>
            <a:pPr>
              <a:lnSpc>
                <a:spcPct val="150000"/>
              </a:lnSpc>
            </a:pPr>
            <a:r>
              <a:rPr lang="en-US" altLang="tr-TR" dirty="0" err="1" smtClean="0">
                <a:latin typeface="Times New Roman" panose="02020603050405020304" pitchFamily="18" charset="0"/>
                <a:cs typeface="Times New Roman" panose="02020603050405020304" pitchFamily="18" charset="0"/>
              </a:rPr>
              <a:t>Öfkeyi</a:t>
            </a:r>
            <a:r>
              <a:rPr lang="en-US" altLang="tr-TR" dirty="0" smtClean="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doğru</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ifade</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etme</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becerisini</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kazanmaya</a:t>
            </a:r>
            <a:r>
              <a:rPr lang="en-US" altLang="tr-TR" dirty="0">
                <a:latin typeface="Times New Roman" panose="02020603050405020304" pitchFamily="18" charset="0"/>
                <a:cs typeface="Times New Roman" panose="02020603050405020304" pitchFamily="18" charset="0"/>
              </a:rPr>
              <a:t> “</a:t>
            </a:r>
            <a:r>
              <a:rPr lang="en-US" altLang="tr-TR" dirty="0" err="1">
                <a:solidFill>
                  <a:srgbClr val="FF5050"/>
                </a:solidFill>
                <a:latin typeface="Times New Roman" panose="02020603050405020304" pitchFamily="18" charset="0"/>
                <a:cs typeface="Times New Roman" panose="02020603050405020304" pitchFamily="18" charset="0"/>
              </a:rPr>
              <a:t>öfke</a:t>
            </a:r>
            <a:r>
              <a:rPr lang="en-US" altLang="tr-TR" dirty="0">
                <a:solidFill>
                  <a:srgbClr val="FF5050"/>
                </a:solidFill>
                <a:latin typeface="Times New Roman" panose="02020603050405020304" pitchFamily="18" charset="0"/>
                <a:cs typeface="Times New Roman" panose="02020603050405020304" pitchFamily="18" charset="0"/>
              </a:rPr>
              <a:t> </a:t>
            </a:r>
            <a:r>
              <a:rPr lang="en-US" altLang="tr-TR" dirty="0" err="1">
                <a:solidFill>
                  <a:srgbClr val="FF5050"/>
                </a:solidFill>
                <a:latin typeface="Times New Roman" panose="02020603050405020304" pitchFamily="18" charset="0"/>
                <a:cs typeface="Times New Roman" panose="02020603050405020304" pitchFamily="18" charset="0"/>
              </a:rPr>
              <a:t>kontrolü</a:t>
            </a:r>
            <a:r>
              <a:rPr lang="en-US" altLang="tr-TR" dirty="0">
                <a:latin typeface="Times New Roman" panose="02020603050405020304" pitchFamily="18" charset="0"/>
                <a:cs typeface="Times New Roman" panose="02020603050405020304" pitchFamily="18" charset="0"/>
              </a:rPr>
              <a:t>” </a:t>
            </a:r>
            <a:r>
              <a:rPr lang="en-US" altLang="tr-TR" dirty="0" err="1">
                <a:latin typeface="Times New Roman" panose="02020603050405020304" pitchFamily="18" charset="0"/>
                <a:cs typeface="Times New Roman" panose="02020603050405020304" pitchFamily="18" charset="0"/>
              </a:rPr>
              <a:t>denir</a:t>
            </a:r>
            <a:r>
              <a:rPr lang="en-US" altLang="tr-TR" dirty="0">
                <a:latin typeface="Times New Roman" panose="02020603050405020304" pitchFamily="18" charset="0"/>
                <a:cs typeface="Times New Roman" panose="02020603050405020304" pitchFamily="18" charset="0"/>
              </a:rPr>
              <a:t>.</a:t>
            </a:r>
            <a:endParaRPr lang="tr-TR" altLang="tr-TR" dirty="0">
              <a:latin typeface="Times New Roman" panose="02020603050405020304" pitchFamily="18" charset="0"/>
              <a:cs typeface="Times New Roman" panose="02020603050405020304" pitchFamily="18" charset="0"/>
            </a:endParaRPr>
          </a:p>
          <a:p>
            <a:pPr marL="0" indent="0">
              <a:lnSpc>
                <a:spcPct val="150000"/>
              </a:lnSpc>
              <a:buNone/>
            </a:pPr>
            <a:endParaRPr lang="tr-TR" altLang="tr-TR" dirty="0">
              <a:latin typeface="Times New Roman" panose="02020603050405020304" pitchFamily="18" charset="0"/>
              <a:cs typeface="Times New Roman" panose="02020603050405020304" pitchFamily="18" charset="0"/>
            </a:endParaRPr>
          </a:p>
          <a:p>
            <a:pPr>
              <a:lnSpc>
                <a:spcPct val="150000"/>
              </a:lnSpc>
            </a:pPr>
            <a:r>
              <a:rPr lang="tr-TR" altLang="tr-TR" dirty="0">
                <a:latin typeface="Times New Roman" panose="02020603050405020304" pitchFamily="18" charset="0"/>
                <a:cs typeface="Times New Roman" panose="02020603050405020304" pitchFamily="18" charset="0"/>
              </a:rPr>
              <a:t>  Öfke kontrolünde temel amaç; saldırganlıktan uzak, şiddet içermeyen, kişinin kendisine ve çevresine zarar vermeyecek şekilde  duygusunu ifade becerisi kazanmasıdır.          </a:t>
            </a:r>
          </a:p>
          <a:p>
            <a:pPr>
              <a:lnSpc>
                <a:spcPct val="150000"/>
              </a:lnSpc>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9134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ÖFKELENDİĞİMİZDE</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nSpc>
                <a:spcPct val="90000"/>
              </a:lnSpc>
              <a:buClr>
                <a:schemeClr val="accent3"/>
              </a:buClr>
              <a:buFont typeface="Wingdings 2"/>
              <a:buChar char=""/>
              <a:defRPr/>
            </a:pPr>
            <a:r>
              <a:rPr lang="tr-TR" b="1" dirty="0">
                <a:latin typeface="Times New Roman" panose="02020603050405020304" pitchFamily="18" charset="0"/>
                <a:cs typeface="Times New Roman" panose="02020603050405020304" pitchFamily="18" charset="0"/>
              </a:rPr>
              <a:t>SALDIRABİLİRİZ</a:t>
            </a:r>
          </a:p>
          <a:p>
            <a:pPr>
              <a:lnSpc>
                <a:spcPct val="90000"/>
              </a:lnSpc>
              <a:buClr>
                <a:schemeClr val="accent3"/>
              </a:buClr>
              <a:buFont typeface="Wingdings 2"/>
              <a:buChar char=""/>
              <a:defRPr/>
            </a:pPr>
            <a:r>
              <a:rPr lang="tr-TR" b="1" dirty="0">
                <a:latin typeface="Times New Roman" panose="02020603050405020304" pitchFamily="18" charset="0"/>
                <a:cs typeface="Times New Roman" panose="02020603050405020304" pitchFamily="18" charset="0"/>
              </a:rPr>
              <a:t>BASTIRABİLİRİZ</a:t>
            </a:r>
          </a:p>
          <a:p>
            <a:pPr>
              <a:lnSpc>
                <a:spcPct val="90000"/>
              </a:lnSpc>
              <a:buClr>
                <a:schemeClr val="accent3"/>
              </a:buClr>
              <a:buFont typeface="Wingdings 2"/>
              <a:buChar char=""/>
              <a:defRPr/>
            </a:pPr>
            <a:r>
              <a:rPr lang="tr-TR" b="1" dirty="0">
                <a:latin typeface="Times New Roman" panose="02020603050405020304" pitchFamily="18" charset="0"/>
                <a:cs typeface="Times New Roman" panose="02020603050405020304" pitchFamily="18" charset="0"/>
              </a:rPr>
              <a:t>ANLATABİLİRİZ</a:t>
            </a:r>
          </a:p>
          <a:p>
            <a:pPr>
              <a:lnSpc>
                <a:spcPct val="90000"/>
              </a:lnSpc>
              <a:buClr>
                <a:schemeClr val="accent3"/>
              </a:buClr>
              <a:buFont typeface="Wingdings 2"/>
              <a:buChar char=""/>
              <a:defRPr/>
            </a:pPr>
            <a:r>
              <a:rPr lang="tr-TR" b="1" dirty="0">
                <a:latin typeface="Times New Roman" panose="02020603050405020304" pitchFamily="18" charset="0"/>
                <a:cs typeface="Times New Roman" panose="02020603050405020304" pitchFamily="18" charset="0"/>
              </a:rPr>
              <a:t>UNUTABİLİRİZ</a:t>
            </a:r>
          </a:p>
          <a:p>
            <a:pPr>
              <a:lnSpc>
                <a:spcPct val="90000"/>
              </a:lnSpc>
              <a:buClr>
                <a:schemeClr val="accent3"/>
              </a:buClr>
              <a:buFont typeface="Wingdings 2"/>
              <a:buChar char=""/>
              <a:defRPr/>
            </a:pPr>
            <a:r>
              <a:rPr lang="tr-TR" b="1" dirty="0">
                <a:latin typeface="Times New Roman" panose="02020603050405020304" pitchFamily="18" charset="0"/>
                <a:cs typeface="Times New Roman" panose="02020603050405020304" pitchFamily="18" charset="0"/>
              </a:rPr>
              <a:t>GİZLEYEBİLİRİZ</a:t>
            </a:r>
          </a:p>
          <a:p>
            <a:pPr>
              <a:lnSpc>
                <a:spcPct val="90000"/>
              </a:lnSpc>
              <a:buClr>
                <a:schemeClr val="accent3"/>
              </a:buClr>
              <a:buFont typeface="Wingdings 2"/>
              <a:buChar char=""/>
              <a:defRPr/>
            </a:pPr>
            <a:r>
              <a:rPr lang="tr-TR" b="1" dirty="0">
                <a:latin typeface="Times New Roman" panose="02020603050405020304" pitchFamily="18" charset="0"/>
                <a:cs typeface="Times New Roman" panose="02020603050405020304" pitchFamily="18" charset="0"/>
              </a:rPr>
              <a:t>BAĞIRABİLİRİZ</a:t>
            </a:r>
          </a:p>
          <a:p>
            <a:pPr>
              <a:lnSpc>
                <a:spcPct val="90000"/>
              </a:lnSpc>
              <a:buClr>
                <a:schemeClr val="accent3"/>
              </a:buClr>
              <a:buFont typeface="Wingdings 2"/>
              <a:buChar char=""/>
              <a:defRPr/>
            </a:pPr>
            <a:r>
              <a:rPr lang="tr-TR" b="1" dirty="0">
                <a:latin typeface="Times New Roman" panose="02020603050405020304" pitchFamily="18" charset="0"/>
                <a:cs typeface="Times New Roman" panose="02020603050405020304" pitchFamily="18" charset="0"/>
              </a:rPr>
              <a:t>AĞLAYABİLİRİZ</a:t>
            </a:r>
          </a:p>
          <a:p>
            <a:pPr>
              <a:lnSpc>
                <a:spcPct val="90000"/>
              </a:lnSpc>
              <a:buClr>
                <a:schemeClr val="accent3"/>
              </a:buClr>
              <a:buFont typeface="Wingdings 2"/>
              <a:buChar char=""/>
              <a:defRPr/>
            </a:pPr>
            <a:r>
              <a:rPr lang="tr-TR" b="1" dirty="0">
                <a:latin typeface="Times New Roman" panose="02020603050405020304" pitchFamily="18" charset="0"/>
                <a:cs typeface="Times New Roman" panose="02020603050405020304" pitchFamily="18" charset="0"/>
              </a:rPr>
              <a:t>YÜZLEŞEBİLİRİZ</a:t>
            </a:r>
          </a:p>
          <a:p>
            <a:pPr>
              <a:lnSpc>
                <a:spcPct val="90000"/>
              </a:lnSpc>
              <a:buClr>
                <a:schemeClr val="accent3"/>
              </a:buClr>
              <a:buFont typeface="Wingdings 2"/>
              <a:buChar char=""/>
              <a:defRPr/>
            </a:pPr>
            <a:r>
              <a:rPr lang="tr-TR" b="1" i="1" u="sng" dirty="0">
                <a:solidFill>
                  <a:srgbClr val="C00000"/>
                </a:solidFill>
                <a:latin typeface="Times New Roman" panose="02020603050405020304" pitchFamily="18" charset="0"/>
                <a:cs typeface="Times New Roman" panose="02020603050405020304" pitchFamily="18" charset="0"/>
              </a:rPr>
              <a:t>ÖFKEMİZİ KONROL EDEBİLİRİZ…</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812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ÖFKEYLE BAŞETMEDE KULLANILAN YANLIŞ YOLLAR</a:t>
            </a:r>
          </a:p>
        </p:txBody>
      </p:sp>
      <p:sp>
        <p:nvSpPr>
          <p:cNvPr id="3" name="İçerik Yer Tutucusu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Öfkeyi Yok </a:t>
            </a:r>
            <a:r>
              <a:rPr lang="tr-TR" dirty="0" smtClean="0">
                <a:latin typeface="Times New Roman" panose="02020603050405020304" pitchFamily="18" charset="0"/>
                <a:cs typeface="Times New Roman" panose="02020603050405020304" pitchFamily="18" charset="0"/>
              </a:rPr>
              <a:t>Sayma</a:t>
            </a:r>
          </a:p>
          <a:p>
            <a:r>
              <a:rPr lang="tr-TR" dirty="0">
                <a:latin typeface="Times New Roman" panose="02020603050405020304" pitchFamily="18" charset="0"/>
                <a:cs typeface="Times New Roman" panose="02020603050405020304" pitchFamily="18" charset="0"/>
              </a:rPr>
              <a:t>Öfkeyi Başkasına </a:t>
            </a:r>
            <a:r>
              <a:rPr lang="tr-TR" dirty="0" smtClean="0">
                <a:latin typeface="Times New Roman" panose="02020603050405020304" pitchFamily="18" charset="0"/>
                <a:cs typeface="Times New Roman" panose="02020603050405020304" pitchFamily="18" charset="0"/>
              </a:rPr>
              <a:t>Aktarmak</a:t>
            </a:r>
          </a:p>
          <a:p>
            <a:r>
              <a:rPr lang="tr-TR" dirty="0">
                <a:latin typeface="Times New Roman" panose="02020603050405020304" pitchFamily="18" charset="0"/>
                <a:cs typeface="Times New Roman" panose="02020603050405020304" pitchFamily="18" charset="0"/>
              </a:rPr>
              <a:t>Öfkeyi Saldırganca Ortaya </a:t>
            </a:r>
            <a:r>
              <a:rPr lang="tr-TR" dirty="0" smtClean="0">
                <a:latin typeface="Times New Roman" panose="02020603050405020304" pitchFamily="18" charset="0"/>
                <a:cs typeface="Times New Roman" panose="02020603050405020304" pitchFamily="18" charset="0"/>
              </a:rPr>
              <a:t>Koymak</a:t>
            </a:r>
          </a:p>
          <a:p>
            <a:r>
              <a:rPr lang="tr-TR" dirty="0">
                <a:latin typeface="Times New Roman" panose="02020603050405020304" pitchFamily="18" charset="0"/>
                <a:cs typeface="Times New Roman" panose="02020603050405020304" pitchFamily="18" charset="0"/>
              </a:rPr>
              <a:t>Öfkeyi Pasif Davranışlarla Ortaya </a:t>
            </a:r>
            <a:r>
              <a:rPr lang="tr-TR" dirty="0" smtClean="0">
                <a:latin typeface="Times New Roman" panose="02020603050405020304" pitchFamily="18" charset="0"/>
                <a:cs typeface="Times New Roman" panose="02020603050405020304" pitchFamily="18" charset="0"/>
              </a:rPr>
              <a:t>Koymak</a:t>
            </a:r>
          </a:p>
          <a:p>
            <a:r>
              <a:rPr lang="tr-TR" dirty="0">
                <a:latin typeface="Times New Roman" panose="02020603050405020304" pitchFamily="18" charset="0"/>
                <a:cs typeface="Times New Roman" panose="02020603050405020304" pitchFamily="18" charset="0"/>
              </a:rPr>
              <a:t>Öfkeyi Kendine Yöneltmek</a:t>
            </a:r>
          </a:p>
        </p:txBody>
      </p:sp>
    </p:spTree>
    <p:extLst>
      <p:ext uri="{BB962C8B-B14F-4D97-AF65-F5344CB8AC3E}">
        <p14:creationId xmlns:p14="http://schemas.microsoft.com/office/powerpoint/2010/main" val="29423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1026" name="Picture 2" descr="C:\Users\Mahsun\Desktop\17973977_256686994802551_1030584485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608"/>
            <a:ext cx="9148544" cy="6808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0578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5000" dirty="0">
                <a:latin typeface="Times New Roman" panose="02020603050405020304" pitchFamily="18" charset="0"/>
                <a:cs typeface="Times New Roman" panose="02020603050405020304" pitchFamily="18" charset="0"/>
              </a:rPr>
              <a:t>PEKİ </a:t>
            </a:r>
            <a:r>
              <a:rPr lang="tr-TR" sz="5000" dirty="0" smtClean="0">
                <a:latin typeface="Times New Roman" panose="02020603050405020304" pitchFamily="18" charset="0"/>
                <a:cs typeface="Times New Roman" panose="02020603050405020304" pitchFamily="18" charset="0"/>
              </a:rPr>
              <a:t>DOĞRULAR NELER?</a:t>
            </a:r>
            <a:endParaRPr lang="tr-TR"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1836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lstStyle/>
          <a:p>
            <a:pPr marL="457200" indent="-457200">
              <a:buFont typeface="+mj-lt"/>
              <a:buAutoNum type="arabicPeriod"/>
            </a:pPr>
            <a:r>
              <a:rPr lang="tr-TR" dirty="0">
                <a:latin typeface="Times New Roman" panose="02020603050405020304" pitchFamily="18" charset="0"/>
                <a:cs typeface="Times New Roman" panose="02020603050405020304" pitchFamily="18" charset="0"/>
              </a:rPr>
              <a:t>Kendi öfkenizi </a:t>
            </a:r>
            <a:r>
              <a:rPr lang="tr-TR" dirty="0" smtClean="0">
                <a:latin typeface="Times New Roman" panose="02020603050405020304" pitchFamily="18" charset="0"/>
                <a:cs typeface="Times New Roman" panose="02020603050405020304" pitchFamily="18" charset="0"/>
              </a:rPr>
              <a:t>tetikleyen </a:t>
            </a:r>
            <a:r>
              <a:rPr lang="tr-TR" dirty="0">
                <a:latin typeface="Times New Roman" panose="02020603050405020304" pitchFamily="18" charset="0"/>
                <a:cs typeface="Times New Roman" panose="02020603050405020304" pitchFamily="18" charset="0"/>
              </a:rPr>
              <a:t>durumları ve öfkenizin biçimini tanımlayın </a:t>
            </a:r>
            <a:endParaRPr lang="tr-TR"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tr-TR" dirty="0">
                <a:latin typeface="Times New Roman" panose="02020603050405020304" pitchFamily="18" charset="0"/>
                <a:cs typeface="Times New Roman" panose="02020603050405020304" pitchFamily="18" charset="0"/>
              </a:rPr>
              <a:t>Kendi kendinizi sakinleştirmeye yönelik egzersizleri düzenli olarak yapın </a:t>
            </a:r>
            <a:endParaRPr lang="tr-TR"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tr-TR" dirty="0">
                <a:latin typeface="Times New Roman" panose="02020603050405020304" pitchFamily="18" charset="0"/>
                <a:cs typeface="Times New Roman" panose="02020603050405020304" pitchFamily="18" charset="0"/>
              </a:rPr>
              <a:t>Derin nefes alın, nabız atışlarınızı ve nefesinizi kontrol altına alın </a:t>
            </a:r>
          </a:p>
        </p:txBody>
      </p:sp>
      <p:pic>
        <p:nvPicPr>
          <p:cNvPr id="2050" name="Picture 2" descr="C:\Users\RAM2-\Desktop\585169-3-4-5095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3501008"/>
            <a:ext cx="4608512"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5856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332656"/>
            <a:ext cx="7848872" cy="4672048"/>
          </a:xfrm>
          <a:prstGeom prst="rect">
            <a:avLst/>
          </a:prstGeom>
        </p:spPr>
        <p:txBody>
          <a:bodyPr wrap="square">
            <a:spAutoFit/>
          </a:bodyPr>
          <a:lstStyle/>
          <a:p>
            <a:pPr lvl="0">
              <a:spcBef>
                <a:spcPct val="20000"/>
              </a:spcBef>
              <a:buClr>
                <a:srgbClr val="759AA5">
                  <a:lumMod val="60000"/>
                  <a:lumOff val="40000"/>
                </a:srgbClr>
              </a:buClr>
            </a:pPr>
            <a:r>
              <a:rPr lang="tr-TR" sz="2400" dirty="0" smtClean="0">
                <a:solidFill>
                  <a:srgbClr val="DFE6D0"/>
                </a:solidFill>
                <a:latin typeface="Times New Roman" panose="02020603050405020304" pitchFamily="18" charset="0"/>
                <a:cs typeface="Times New Roman" panose="02020603050405020304" pitchFamily="18" charset="0"/>
              </a:rPr>
              <a:t>4. Kendinize</a:t>
            </a:r>
            <a:r>
              <a:rPr lang="tr-TR" sz="2400" dirty="0">
                <a:solidFill>
                  <a:srgbClr val="DFE6D0"/>
                </a:solidFill>
                <a:latin typeface="Times New Roman" panose="02020603050405020304" pitchFamily="18" charset="0"/>
                <a:cs typeface="Times New Roman" panose="02020603050405020304" pitchFamily="18" charset="0"/>
              </a:rPr>
              <a:t>, sızı sakinleştirecek cümleler söyleyin </a:t>
            </a:r>
            <a:endParaRPr lang="tr-TR" sz="2400" dirty="0" smtClean="0">
              <a:solidFill>
                <a:srgbClr val="DFE6D0"/>
              </a:solidFill>
              <a:latin typeface="Times New Roman" panose="02020603050405020304" pitchFamily="18" charset="0"/>
              <a:cs typeface="Times New Roman" panose="02020603050405020304" pitchFamily="18" charset="0"/>
            </a:endParaRPr>
          </a:p>
          <a:p>
            <a:pPr lvl="0">
              <a:spcBef>
                <a:spcPct val="20000"/>
              </a:spcBef>
              <a:buClr>
                <a:srgbClr val="759AA5">
                  <a:lumMod val="60000"/>
                  <a:lumOff val="40000"/>
                </a:srgbClr>
              </a:buClr>
            </a:pPr>
            <a:endParaRPr lang="tr-TR" sz="2400" dirty="0">
              <a:solidFill>
                <a:srgbClr val="DFE6D0"/>
              </a:solidFill>
              <a:latin typeface="Times New Roman" panose="02020603050405020304" pitchFamily="18" charset="0"/>
              <a:cs typeface="Times New Roman" panose="02020603050405020304" pitchFamily="18" charset="0"/>
            </a:endParaRPr>
          </a:p>
          <a:p>
            <a:pPr lvl="0">
              <a:spcBef>
                <a:spcPct val="20000"/>
              </a:spcBef>
              <a:buClr>
                <a:srgbClr val="759AA5">
                  <a:lumMod val="60000"/>
                  <a:lumOff val="40000"/>
                </a:srgbClr>
              </a:buClr>
            </a:pPr>
            <a:r>
              <a:rPr lang="tr-TR" sz="2400" dirty="0" smtClean="0">
                <a:solidFill>
                  <a:srgbClr val="DFE6D0"/>
                </a:solidFill>
                <a:latin typeface="Times New Roman" panose="02020603050405020304" pitchFamily="18" charset="0"/>
                <a:cs typeface="Times New Roman" panose="02020603050405020304" pitchFamily="18" charset="0"/>
              </a:rPr>
              <a:t>5. Kendinizi</a:t>
            </a:r>
            <a:r>
              <a:rPr lang="tr-TR" sz="2400" dirty="0">
                <a:solidFill>
                  <a:srgbClr val="DFE6D0"/>
                </a:solidFill>
                <a:latin typeface="Times New Roman" panose="02020603050405020304" pitchFamily="18" charset="0"/>
                <a:cs typeface="Times New Roman" panose="02020603050405020304" pitchFamily="18" charset="0"/>
              </a:rPr>
              <a:t>, kontrol etme konusunda kararlı olun Şiddete yönelik davranışları asla kabul edilebilir çözümler olarak değerlendirmeyin </a:t>
            </a:r>
            <a:endParaRPr lang="tr-TR" sz="2400" dirty="0" smtClean="0">
              <a:solidFill>
                <a:srgbClr val="DFE6D0"/>
              </a:solidFill>
              <a:latin typeface="Times New Roman" panose="02020603050405020304" pitchFamily="18" charset="0"/>
              <a:cs typeface="Times New Roman" panose="02020603050405020304" pitchFamily="18" charset="0"/>
            </a:endParaRPr>
          </a:p>
          <a:p>
            <a:pPr lvl="0">
              <a:spcBef>
                <a:spcPct val="20000"/>
              </a:spcBef>
              <a:buClr>
                <a:srgbClr val="759AA5">
                  <a:lumMod val="60000"/>
                  <a:lumOff val="40000"/>
                </a:srgbClr>
              </a:buClr>
            </a:pPr>
            <a:endParaRPr lang="tr-TR" sz="2400" dirty="0" smtClean="0">
              <a:solidFill>
                <a:srgbClr val="DFE6D0"/>
              </a:solidFill>
              <a:latin typeface="Times New Roman" panose="02020603050405020304" pitchFamily="18" charset="0"/>
              <a:cs typeface="Times New Roman" panose="02020603050405020304" pitchFamily="18" charset="0"/>
            </a:endParaRPr>
          </a:p>
          <a:p>
            <a:pPr lvl="0">
              <a:spcBef>
                <a:spcPct val="20000"/>
              </a:spcBef>
              <a:buClr>
                <a:srgbClr val="759AA5">
                  <a:lumMod val="60000"/>
                  <a:lumOff val="40000"/>
                </a:srgbClr>
              </a:buClr>
            </a:pPr>
            <a:r>
              <a:rPr lang="tr-TR" sz="2400" dirty="0" smtClean="0">
                <a:solidFill>
                  <a:srgbClr val="DFE6D0"/>
                </a:solidFill>
                <a:latin typeface="Times New Roman" panose="02020603050405020304" pitchFamily="18" charset="0"/>
                <a:cs typeface="Times New Roman" panose="02020603050405020304" pitchFamily="18" charset="0"/>
              </a:rPr>
              <a:t>6. Öfke </a:t>
            </a:r>
            <a:r>
              <a:rPr lang="tr-TR" sz="2400" dirty="0">
                <a:solidFill>
                  <a:srgbClr val="DFE6D0"/>
                </a:solidFill>
                <a:latin typeface="Times New Roman" panose="02020603050405020304" pitchFamily="18" charset="0"/>
                <a:cs typeface="Times New Roman" panose="02020603050405020304" pitchFamily="18" charset="0"/>
              </a:rPr>
              <a:t>duygusuna evet ancak bu duyguyla davranmaya hayır, bağırmayın, vurmayın </a:t>
            </a:r>
            <a:endParaRPr lang="tr-TR" sz="2400" dirty="0" smtClean="0">
              <a:solidFill>
                <a:srgbClr val="DFE6D0"/>
              </a:solidFill>
              <a:latin typeface="Times New Roman" panose="02020603050405020304" pitchFamily="18" charset="0"/>
              <a:cs typeface="Times New Roman" panose="02020603050405020304" pitchFamily="18" charset="0"/>
            </a:endParaRPr>
          </a:p>
          <a:p>
            <a:pPr lvl="0">
              <a:spcBef>
                <a:spcPct val="20000"/>
              </a:spcBef>
              <a:buClr>
                <a:srgbClr val="759AA5">
                  <a:lumMod val="60000"/>
                  <a:lumOff val="40000"/>
                </a:srgbClr>
              </a:buClr>
            </a:pPr>
            <a:endParaRPr lang="tr-TR" sz="2400" dirty="0" smtClean="0">
              <a:solidFill>
                <a:srgbClr val="DFE6D0"/>
              </a:solidFill>
              <a:latin typeface="Times New Roman" panose="02020603050405020304" pitchFamily="18" charset="0"/>
              <a:cs typeface="Times New Roman" panose="02020603050405020304" pitchFamily="18" charset="0"/>
            </a:endParaRPr>
          </a:p>
          <a:p>
            <a:pPr>
              <a:spcBef>
                <a:spcPct val="20000"/>
              </a:spcBef>
              <a:buClr>
                <a:srgbClr val="759AA5">
                  <a:lumMod val="60000"/>
                  <a:lumOff val="40000"/>
                </a:srgbClr>
              </a:buClr>
            </a:pPr>
            <a:r>
              <a:rPr lang="tr-TR" sz="2400" dirty="0" smtClean="0">
                <a:latin typeface="Times New Roman" panose="02020603050405020304" pitchFamily="18" charset="0"/>
                <a:cs typeface="Times New Roman" panose="02020603050405020304" pitchFamily="18" charset="0"/>
              </a:rPr>
              <a:t>7. Çevrenizdekileri</a:t>
            </a:r>
            <a:r>
              <a:rPr lang="tr-TR" sz="2400" dirty="0">
                <a:latin typeface="Times New Roman" panose="02020603050405020304" pitchFamily="18" charset="0"/>
                <a:cs typeface="Times New Roman" panose="02020603050405020304" pitchFamily="18" charset="0"/>
              </a:rPr>
              <a:t>, öfkelendiğinize ait bilgilendirin </a:t>
            </a:r>
          </a:p>
          <a:p>
            <a:pPr lvl="0">
              <a:spcBef>
                <a:spcPct val="20000"/>
              </a:spcBef>
              <a:buClr>
                <a:srgbClr val="759AA5">
                  <a:lumMod val="60000"/>
                  <a:lumOff val="40000"/>
                </a:srgbClr>
              </a:buClr>
            </a:pPr>
            <a:endParaRPr lang="tr-TR" sz="2400" dirty="0">
              <a:solidFill>
                <a:srgbClr val="DFE6D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0051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a:bodyPr>
          <a:lstStyle/>
          <a:p>
            <a:pPr marL="0" indent="0">
              <a:lnSpc>
                <a:spcPct val="150000"/>
              </a:lnSpc>
              <a:buNone/>
            </a:pPr>
            <a:r>
              <a:rPr lang="tr-TR" dirty="0">
                <a:latin typeface="Times New Roman" panose="02020603050405020304" pitchFamily="18" charset="0"/>
                <a:cs typeface="Times New Roman" panose="02020603050405020304" pitchFamily="18" charset="0"/>
              </a:rPr>
              <a:t>Öfke</a:t>
            </a:r>
            <a:r>
              <a:rPr lang="tr-TR" dirty="0" smtClean="0">
                <a:latin typeface="Times New Roman" panose="02020603050405020304" pitchFamily="18" charset="0"/>
                <a:cs typeface="Times New Roman" panose="02020603050405020304" pitchFamily="18" charset="0"/>
              </a:rPr>
              <a:t>...</a:t>
            </a:r>
          </a:p>
          <a:p>
            <a:pPr marL="457200" indent="-457200">
              <a:lnSpc>
                <a:spcPct val="150000"/>
              </a:lnSpc>
              <a:buAutoNum type="alphaUcPeriod"/>
            </a:pPr>
            <a:r>
              <a:rPr lang="tr-TR" dirty="0" smtClean="0">
                <a:latin typeface="Times New Roman" panose="02020603050405020304" pitchFamily="18" charset="0"/>
                <a:cs typeface="Times New Roman" panose="02020603050405020304" pitchFamily="18" charset="0"/>
              </a:rPr>
              <a:t>Normal</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457200" indent="-457200">
              <a:lnSpc>
                <a:spcPct val="150000"/>
              </a:lnSpc>
              <a:buAutoNum type="alphaUcPeriod"/>
            </a:pPr>
            <a:r>
              <a:rPr lang="tr-TR" dirty="0" smtClean="0">
                <a:latin typeface="Times New Roman" panose="02020603050405020304" pitchFamily="18" charset="0"/>
                <a:cs typeface="Times New Roman" panose="02020603050405020304" pitchFamily="18" charset="0"/>
              </a:rPr>
              <a:t>Herkes tarafından </a:t>
            </a:r>
            <a:r>
              <a:rPr lang="tr-TR" dirty="0">
                <a:latin typeface="Times New Roman" panose="02020603050405020304" pitchFamily="18" charset="0"/>
                <a:cs typeface="Times New Roman" panose="02020603050405020304" pitchFamily="18" charset="0"/>
              </a:rPr>
              <a:t>hissedilen, </a:t>
            </a:r>
            <a:endParaRPr lang="tr-TR" dirty="0" smtClean="0">
              <a:latin typeface="Times New Roman" panose="02020603050405020304" pitchFamily="18" charset="0"/>
              <a:cs typeface="Times New Roman" panose="02020603050405020304" pitchFamily="18" charset="0"/>
            </a:endParaRPr>
          </a:p>
          <a:p>
            <a:pPr marL="457200" indent="-457200">
              <a:lnSpc>
                <a:spcPct val="150000"/>
              </a:lnSpc>
              <a:buAutoNum type="alphaUcPeriod"/>
            </a:pPr>
            <a:r>
              <a:rPr lang="tr-TR" dirty="0" smtClean="0">
                <a:latin typeface="Times New Roman" panose="02020603050405020304" pitchFamily="18" charset="0"/>
                <a:cs typeface="Times New Roman" panose="02020603050405020304" pitchFamily="18" charset="0"/>
              </a:rPr>
              <a:t>Vazgeçilemeyen</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457200" indent="-457200">
              <a:lnSpc>
                <a:spcPct val="150000"/>
              </a:lnSpc>
              <a:buAutoNum type="alphaUcPeriod"/>
            </a:pPr>
            <a:r>
              <a:rPr lang="tr-TR" dirty="0" smtClean="0">
                <a:latin typeface="Times New Roman" panose="02020603050405020304" pitchFamily="18" charset="0"/>
                <a:cs typeface="Times New Roman" panose="02020603050405020304" pitchFamily="18" charset="0"/>
              </a:rPr>
              <a:t>Güçlü </a:t>
            </a:r>
            <a:r>
              <a:rPr lang="tr-TR" dirty="0">
                <a:latin typeface="Times New Roman" panose="02020603050405020304" pitchFamily="18" charset="0"/>
                <a:cs typeface="Times New Roman" panose="02020603050405020304" pitchFamily="18" charset="0"/>
              </a:rPr>
              <a:t>fakat kontrol edilmesi </a:t>
            </a:r>
            <a:r>
              <a:rPr lang="tr-TR" dirty="0" smtClean="0">
                <a:latin typeface="Times New Roman" panose="02020603050405020304" pitchFamily="18" charset="0"/>
                <a:cs typeface="Times New Roman" panose="02020603050405020304" pitchFamily="18" charset="0"/>
              </a:rPr>
              <a:t>öğrenilebilen</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457200" indent="-457200">
              <a:lnSpc>
                <a:spcPct val="150000"/>
              </a:lnSpc>
              <a:buAutoNum type="alphaUcPeriod"/>
            </a:pPr>
            <a:r>
              <a:rPr lang="tr-TR" dirty="0" smtClean="0">
                <a:latin typeface="Times New Roman" panose="02020603050405020304" pitchFamily="18" charset="0"/>
                <a:cs typeface="Times New Roman" panose="02020603050405020304" pitchFamily="18" charset="0"/>
              </a:rPr>
              <a:t>Saldırganlıkla aynı şey </a:t>
            </a:r>
            <a:r>
              <a:rPr lang="tr-TR" dirty="0">
                <a:latin typeface="Times New Roman" panose="02020603050405020304" pitchFamily="18" charset="0"/>
                <a:cs typeface="Times New Roman" panose="02020603050405020304" pitchFamily="18" charset="0"/>
              </a:rPr>
              <a:t>olmayan (</a:t>
            </a:r>
            <a:r>
              <a:rPr lang="tr-TR" dirty="0" smtClean="0">
                <a:latin typeface="Times New Roman" panose="02020603050405020304" pitchFamily="18" charset="0"/>
                <a:cs typeface="Times New Roman" panose="02020603050405020304" pitchFamily="18" charset="0"/>
              </a:rPr>
              <a:t>saldırganlık</a:t>
            </a:r>
            <a:r>
              <a:rPr lang="tr-TR" dirty="0">
                <a:latin typeface="Times New Roman" panose="02020603050405020304" pitchFamily="18" charset="0"/>
                <a:cs typeface="Times New Roman" panose="02020603050405020304" pitchFamily="18" charset="0"/>
              </a:rPr>
              <a:t>; öfkenin kontrol </a:t>
            </a:r>
            <a:r>
              <a:rPr lang="tr-TR" dirty="0" smtClean="0">
                <a:latin typeface="Times New Roman" panose="02020603050405020304" pitchFamily="18" charset="0"/>
                <a:cs typeface="Times New Roman" panose="02020603050405020304" pitchFamily="18" charset="0"/>
              </a:rPr>
              <a:t>edilemediği </a:t>
            </a:r>
            <a:r>
              <a:rPr lang="tr-TR" dirty="0">
                <a:latin typeface="Times New Roman" panose="02020603050405020304" pitchFamily="18" charset="0"/>
                <a:cs typeface="Times New Roman" panose="02020603050405020304" pitchFamily="18" charset="0"/>
              </a:rPr>
              <a:t>durumda ortaya </a:t>
            </a:r>
            <a:r>
              <a:rPr lang="tr-TR" dirty="0" smtClean="0">
                <a:latin typeface="Times New Roman" panose="02020603050405020304" pitchFamily="18" charset="0"/>
                <a:cs typeface="Times New Roman" panose="02020603050405020304" pitchFamily="18" charset="0"/>
              </a:rPr>
              <a:t>çıkan </a:t>
            </a:r>
            <a:r>
              <a:rPr lang="tr-TR" dirty="0">
                <a:latin typeface="Times New Roman" panose="02020603050405020304" pitchFamily="18" charset="0"/>
                <a:cs typeface="Times New Roman" panose="02020603050405020304" pitchFamily="18" charset="0"/>
              </a:rPr>
              <a:t>bir </a:t>
            </a:r>
            <a:r>
              <a:rPr lang="tr-TR" dirty="0" smtClean="0">
                <a:latin typeface="Times New Roman" panose="02020603050405020304" pitchFamily="18" charset="0"/>
                <a:cs typeface="Times New Roman" panose="02020603050405020304" pitchFamily="18" charset="0"/>
              </a:rPr>
              <a:t>davranıştır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457200" indent="-457200">
              <a:lnSpc>
                <a:spcPct val="150000"/>
              </a:lnSpc>
              <a:buAutoNum type="alphaUcPeriod"/>
            </a:pPr>
            <a:r>
              <a:rPr lang="tr-TR" dirty="0" smtClean="0">
                <a:latin typeface="Times New Roman" panose="02020603050405020304" pitchFamily="18" charset="0"/>
                <a:cs typeface="Times New Roman" panose="02020603050405020304" pitchFamily="18" charset="0"/>
              </a:rPr>
              <a:t>Yukarıdakilerin </a:t>
            </a:r>
            <a:r>
              <a:rPr lang="tr-TR" dirty="0">
                <a:latin typeface="Times New Roman" panose="02020603050405020304" pitchFamily="18" charset="0"/>
                <a:cs typeface="Times New Roman" panose="02020603050405020304" pitchFamily="18" charset="0"/>
              </a:rPr>
              <a:t>hepsi.</a:t>
            </a:r>
          </a:p>
        </p:txBody>
      </p:sp>
    </p:spTree>
    <p:extLst>
      <p:ext uri="{BB962C8B-B14F-4D97-AF65-F5344CB8AC3E}">
        <p14:creationId xmlns:p14="http://schemas.microsoft.com/office/powerpoint/2010/main" val="35011108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336704"/>
          </a:xfrm>
        </p:spPr>
        <p:txBody>
          <a:bodyPr/>
          <a:lstStyle/>
          <a:p>
            <a:pPr marL="0" indent="0">
              <a:buNone/>
            </a:pPr>
            <a:r>
              <a:rPr lang="tr-TR" dirty="0" smtClean="0">
                <a:latin typeface="Times New Roman" panose="02020603050405020304" pitchFamily="18" charset="0"/>
                <a:cs typeface="Times New Roman" panose="02020603050405020304" pitchFamily="18" charset="0"/>
              </a:rPr>
              <a:t>8. Kendinize </a:t>
            </a:r>
            <a:r>
              <a:rPr lang="tr-TR" dirty="0">
                <a:latin typeface="Times New Roman" panose="02020603050405020304" pitchFamily="18" charset="0"/>
                <a:cs typeface="Times New Roman" panose="02020603050405020304" pitchFamily="18" charset="0"/>
              </a:rPr>
              <a:t>zaman </a:t>
            </a:r>
            <a:r>
              <a:rPr lang="tr-TR" dirty="0" smtClean="0">
                <a:latin typeface="Times New Roman" panose="02020603050405020304" pitchFamily="18" charset="0"/>
                <a:cs typeface="Times New Roman" panose="02020603050405020304" pitchFamily="18" charset="0"/>
              </a:rPr>
              <a:t>tanıyın. </a:t>
            </a:r>
            <a:r>
              <a:rPr lang="tr-TR" dirty="0">
                <a:latin typeface="Times New Roman" panose="02020603050405020304" pitchFamily="18" charset="0"/>
                <a:cs typeface="Times New Roman" panose="02020603050405020304" pitchFamily="18" charset="0"/>
              </a:rPr>
              <a:t>Eğer </a:t>
            </a:r>
            <a:r>
              <a:rPr lang="tr-TR" dirty="0" smtClean="0">
                <a:latin typeface="Times New Roman" panose="02020603050405020304" pitchFamily="18" charset="0"/>
                <a:cs typeface="Times New Roman" panose="02020603050405020304" pitchFamily="18" charset="0"/>
              </a:rPr>
              <a:t>mümkün </a:t>
            </a:r>
            <a:r>
              <a:rPr lang="tr-TR" dirty="0">
                <a:latin typeface="Times New Roman" panose="02020603050405020304" pitchFamily="18" charset="0"/>
                <a:cs typeface="Times New Roman" panose="02020603050405020304" pitchFamily="18" charset="0"/>
              </a:rPr>
              <a:t>ise kendinizi öfkeli olduğunuz ortamdan hemen uzaklaştırın ve sorunla ancak kontrolünüzü yeniden kazandığınızda </a:t>
            </a:r>
            <a:r>
              <a:rPr lang="tr-TR" dirty="0" smtClean="0">
                <a:latin typeface="Times New Roman" panose="02020603050405020304" pitchFamily="18" charset="0"/>
                <a:cs typeface="Times New Roman" panose="02020603050405020304" pitchFamily="18" charset="0"/>
              </a:rPr>
              <a:t>uğraşın </a:t>
            </a: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9. Problemi </a:t>
            </a:r>
            <a:r>
              <a:rPr lang="tr-TR" dirty="0">
                <a:latin typeface="Times New Roman" panose="02020603050405020304" pitchFamily="18" charset="0"/>
                <a:cs typeface="Times New Roman" panose="02020603050405020304" pitchFamily="18" charset="0"/>
              </a:rPr>
              <a:t>açıklığa kavuşturmaya çalışın ve </a:t>
            </a:r>
            <a:r>
              <a:rPr lang="tr-TR" dirty="0" smtClean="0">
                <a:latin typeface="Times New Roman" panose="02020603050405020304" pitchFamily="18" charset="0"/>
                <a:cs typeface="Times New Roman" panose="02020603050405020304" pitchFamily="18" charset="0"/>
              </a:rPr>
              <a:t>çözümü </a:t>
            </a:r>
            <a:r>
              <a:rPr lang="tr-TR" dirty="0">
                <a:latin typeface="Times New Roman" panose="02020603050405020304" pitchFamily="18" charset="0"/>
                <a:cs typeface="Times New Roman" panose="02020603050405020304" pitchFamily="18" charset="0"/>
              </a:rPr>
              <a:t>aramaya odaklanın </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10. Bol </a:t>
            </a:r>
            <a:r>
              <a:rPr lang="tr-TR" dirty="0">
                <a:latin typeface="Times New Roman" panose="02020603050405020304" pitchFamily="18" charset="0"/>
                <a:cs typeface="Times New Roman" panose="02020603050405020304" pitchFamily="18" charset="0"/>
              </a:rPr>
              <a:t>bol </a:t>
            </a:r>
            <a:r>
              <a:rPr lang="tr-TR" dirty="0" smtClean="0">
                <a:latin typeface="Times New Roman" panose="02020603050405020304" pitchFamily="18" charset="0"/>
                <a:cs typeface="Times New Roman" panose="02020603050405020304" pitchFamily="18" charset="0"/>
              </a:rPr>
              <a:t>gülün </a:t>
            </a:r>
            <a:r>
              <a:rPr lang="tr-TR" dirty="0">
                <a:latin typeface="Times New Roman" panose="02020603050405020304" pitchFamily="18" charset="0"/>
                <a:cs typeface="Times New Roman" panose="02020603050405020304" pitchFamily="18" charset="0"/>
              </a:rPr>
              <a:t>ve espri yeteneğinizi kullanın olaya yeni bir bakış açısı ve yeni bir çerçeve </a:t>
            </a:r>
            <a:r>
              <a:rPr lang="tr-TR" dirty="0" smtClean="0">
                <a:latin typeface="Times New Roman" panose="02020603050405020304" pitchFamily="18" charset="0"/>
                <a:cs typeface="Times New Roman" panose="02020603050405020304" pitchFamily="18" charset="0"/>
              </a:rPr>
              <a:t>kazandırın. </a:t>
            </a:r>
            <a:r>
              <a:rPr lang="tr-TR" dirty="0">
                <a:latin typeface="Times New Roman" panose="02020603050405020304" pitchFamily="18" charset="0"/>
                <a:cs typeface="Times New Roman" panose="02020603050405020304" pitchFamily="18" charset="0"/>
              </a:rPr>
              <a:t>Kişisel saldırılara cevap vermeyin kişiselleştirmekten kaçının</a:t>
            </a:r>
          </a:p>
        </p:txBody>
      </p:sp>
      <p:pic>
        <p:nvPicPr>
          <p:cNvPr id="3074" name="Picture 2" descr="C:\Users\RAM2-\Desktop\7c60218bdondurmayiyencocukl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437112"/>
            <a:ext cx="3379440" cy="218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645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lstStyle/>
          <a:p>
            <a:pPr algn="ctr"/>
            <a:r>
              <a:rPr lang="tr-TR" dirty="0">
                <a:solidFill>
                  <a:srgbClr val="C00000"/>
                </a:solidFill>
              </a:rPr>
              <a:t>S-A-Y</a:t>
            </a:r>
          </a:p>
        </p:txBody>
      </p:sp>
      <p:sp>
        <p:nvSpPr>
          <p:cNvPr id="3" name="İçerik Yer Tutucusu 2"/>
          <p:cNvSpPr>
            <a:spLocks noGrp="1"/>
          </p:cNvSpPr>
          <p:nvPr>
            <p:ph idx="1"/>
          </p:nvPr>
        </p:nvSpPr>
        <p:spPr>
          <a:xfrm>
            <a:off x="457200" y="980728"/>
            <a:ext cx="8229600" cy="5145435"/>
          </a:xfrm>
        </p:spPr>
        <p:txBody>
          <a:bodyPr>
            <a:normAutofit fontScale="92500" lnSpcReduction="20000"/>
          </a:bodyPr>
          <a:lstStyle/>
          <a:p>
            <a:pPr>
              <a:lnSpc>
                <a:spcPct val="160000"/>
              </a:lnSpc>
            </a:pPr>
            <a:r>
              <a:rPr lang="tr-TR" sz="2800" dirty="0" smtClean="0">
                <a:solidFill>
                  <a:srgbClr val="C00000"/>
                </a:solidFill>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akinleşme</a:t>
            </a:r>
          </a:p>
          <a:p>
            <a:pPr marL="0" indent="0">
              <a:lnSpc>
                <a:spcPct val="160000"/>
              </a:lnSpc>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Öfke anında durup, yavaş ve derin nefesler almak, kendi kendinize sakinleşmeliyim telkininde bulunun</a:t>
            </a:r>
            <a:r>
              <a:rPr lang="tr-TR" dirty="0" smtClean="0">
                <a:latin typeface="Times New Roman" panose="02020603050405020304" pitchFamily="18" charset="0"/>
                <a:cs typeface="Times New Roman" panose="02020603050405020304" pitchFamily="18" charset="0"/>
              </a:rPr>
              <a:t>.</a:t>
            </a:r>
          </a:p>
          <a:p>
            <a:pPr>
              <a:lnSpc>
                <a:spcPct val="160000"/>
              </a:lnSpc>
            </a:pPr>
            <a:r>
              <a:rPr lang="tr-TR" sz="2800" dirty="0">
                <a:solidFill>
                  <a:srgbClr val="C00000"/>
                </a:solidFill>
                <a:latin typeface="Times New Roman" panose="02020603050405020304" pitchFamily="18" charset="0"/>
                <a:cs typeface="Times New Roman" panose="02020603050405020304" pitchFamily="18" charset="0"/>
              </a:rPr>
              <a:t>A</a:t>
            </a:r>
            <a:r>
              <a:rPr lang="tr-TR" dirty="0">
                <a:latin typeface="Times New Roman" panose="02020603050405020304" pitchFamily="18" charset="0"/>
                <a:cs typeface="Times New Roman" panose="02020603050405020304" pitchFamily="18" charset="0"/>
              </a:rPr>
              <a:t>lternatif </a:t>
            </a:r>
            <a:r>
              <a:rPr lang="tr-TR" dirty="0" smtClean="0">
                <a:latin typeface="Times New Roman" panose="02020603050405020304" pitchFamily="18" charset="0"/>
                <a:cs typeface="Times New Roman" panose="02020603050405020304" pitchFamily="18" charset="0"/>
              </a:rPr>
              <a:t>düşünce</a:t>
            </a:r>
          </a:p>
          <a:p>
            <a:pPr marL="0" indent="0">
              <a:lnSpc>
                <a:spcPct val="160000"/>
              </a:lnSpc>
              <a:buNone/>
            </a:pPr>
            <a:r>
              <a:rPr lang="tr-TR" dirty="0" smtClean="0">
                <a:latin typeface="Times New Roman" panose="02020603050405020304" pitchFamily="18" charset="0"/>
                <a:cs typeface="Times New Roman" panose="02020603050405020304" pitchFamily="18" charset="0"/>
              </a:rPr>
              <a:t>Sakinleştikten </a:t>
            </a:r>
            <a:r>
              <a:rPr lang="tr-TR" dirty="0">
                <a:latin typeface="Times New Roman" panose="02020603050405020304" pitchFamily="18" charset="0"/>
                <a:cs typeface="Times New Roman" panose="02020603050405020304" pitchFamily="18" charset="0"/>
              </a:rPr>
              <a:t>sonra sizi öfkelendirmeyecek alternatif bir açıklamaya yönelin </a:t>
            </a:r>
            <a:endParaRPr lang="tr-TR" dirty="0" smtClean="0">
              <a:latin typeface="Times New Roman" panose="02020603050405020304" pitchFamily="18" charset="0"/>
              <a:cs typeface="Times New Roman" panose="02020603050405020304" pitchFamily="18" charset="0"/>
            </a:endParaRPr>
          </a:p>
          <a:p>
            <a:pPr>
              <a:lnSpc>
                <a:spcPct val="160000"/>
              </a:lnSpc>
            </a:pPr>
            <a:r>
              <a:rPr lang="tr-TR" sz="2800" dirty="0" smtClean="0">
                <a:solidFill>
                  <a:srgbClr val="C00000"/>
                </a:solidFill>
                <a:latin typeface="Times New Roman" panose="02020603050405020304" pitchFamily="18" charset="0"/>
                <a:cs typeface="Times New Roman" panose="02020603050405020304" pitchFamily="18" charset="0"/>
              </a:rPr>
              <a:t>Y</a:t>
            </a:r>
            <a:r>
              <a:rPr lang="tr-TR" dirty="0" smtClean="0">
                <a:latin typeface="Times New Roman" panose="02020603050405020304" pitchFamily="18" charset="0"/>
                <a:cs typeface="Times New Roman" panose="02020603050405020304" pitchFamily="18" charset="0"/>
              </a:rPr>
              <a:t>önlendirme</a:t>
            </a:r>
          </a:p>
          <a:p>
            <a:pPr marL="0" indent="0">
              <a:lnSpc>
                <a:spcPct val="160000"/>
              </a:lnSpc>
              <a:buNone/>
            </a:pPr>
            <a:r>
              <a:rPr lang="tr-TR" dirty="0" smtClean="0">
                <a:latin typeface="Times New Roman" panose="02020603050405020304" pitchFamily="18" charset="0"/>
                <a:cs typeface="Times New Roman" panose="02020603050405020304" pitchFamily="18" charset="0"/>
              </a:rPr>
              <a:t>Duygusal </a:t>
            </a:r>
            <a:r>
              <a:rPr lang="tr-TR" dirty="0">
                <a:latin typeface="Times New Roman" panose="02020603050405020304" pitchFamily="18" charset="0"/>
                <a:cs typeface="Times New Roman" panose="02020603050405020304" pitchFamily="18" charset="0"/>
              </a:rPr>
              <a:t>enerjinizi yönlendirebileceğiniz bir aktivite bulun, spor, resim </a:t>
            </a:r>
            <a:r>
              <a:rPr lang="tr-TR" dirty="0" err="1" smtClean="0">
                <a:latin typeface="Times New Roman" panose="02020603050405020304" pitchFamily="18" charset="0"/>
                <a:cs typeface="Times New Roman" panose="02020603050405020304" pitchFamily="18" charset="0"/>
              </a:rPr>
              <a:t>vs</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hlinkClick r:id="rId2" action="ppaction://hlinkfile"/>
              </a:rPr>
              <a:t>(video)</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2702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94122"/>
          </a:xfrm>
        </p:spPr>
        <p:txBody>
          <a:bodyPr>
            <a:normAutofit fontScale="90000"/>
          </a:bodyPr>
          <a:lstStyle/>
          <a:p>
            <a:r>
              <a:rPr lang="tr-TR" dirty="0">
                <a:latin typeface="Comic Sans MS" pitchFamily="66" charset="0"/>
              </a:rPr>
              <a:t>ANLAMAK İÇİN DİNLE…</a:t>
            </a:r>
            <a:br>
              <a:rPr lang="tr-TR" dirty="0">
                <a:latin typeface="Comic Sans MS" pitchFamily="66" charset="0"/>
              </a:rPr>
            </a:br>
            <a:endParaRPr lang="tr-TR" dirty="0"/>
          </a:p>
        </p:txBody>
      </p:sp>
      <p:sp>
        <p:nvSpPr>
          <p:cNvPr id="3" name="İçerik Yer Tutucusu 2"/>
          <p:cNvSpPr>
            <a:spLocks noGrp="1"/>
          </p:cNvSpPr>
          <p:nvPr>
            <p:ph idx="1"/>
          </p:nvPr>
        </p:nvSpPr>
        <p:spPr/>
        <p:txBody>
          <a:bodyPr/>
          <a:lstStyle/>
          <a:p>
            <a:pPr>
              <a:lnSpc>
                <a:spcPct val="90000"/>
              </a:lnSpc>
            </a:pPr>
            <a:r>
              <a:rPr lang="tr-TR" altLang="tr-TR" b="1" dirty="0">
                <a:latin typeface="Times New Roman" panose="02020603050405020304" pitchFamily="18" charset="0"/>
                <a:cs typeface="Times New Roman" panose="02020603050405020304" pitchFamily="18" charset="0"/>
              </a:rPr>
              <a:t>Konuşmayı  kesme</a:t>
            </a:r>
          </a:p>
          <a:p>
            <a:pPr>
              <a:lnSpc>
                <a:spcPct val="90000"/>
              </a:lnSpc>
            </a:pPr>
            <a:r>
              <a:rPr lang="tr-TR" altLang="tr-TR" b="1" dirty="0">
                <a:latin typeface="Times New Roman" panose="02020603050405020304" pitchFamily="18" charset="0"/>
                <a:cs typeface="Times New Roman" panose="02020603050405020304" pitchFamily="18" charset="0"/>
              </a:rPr>
              <a:t>Israrcı olma</a:t>
            </a:r>
          </a:p>
          <a:p>
            <a:pPr>
              <a:lnSpc>
                <a:spcPct val="90000"/>
              </a:lnSpc>
            </a:pPr>
            <a:r>
              <a:rPr lang="tr-TR" altLang="tr-TR" b="1" dirty="0">
                <a:latin typeface="Times New Roman" panose="02020603050405020304" pitchFamily="18" charset="0"/>
                <a:cs typeface="Times New Roman" panose="02020603050405020304" pitchFamily="18" charset="0"/>
              </a:rPr>
              <a:t>Yargılama</a:t>
            </a:r>
          </a:p>
          <a:p>
            <a:pPr>
              <a:lnSpc>
                <a:spcPct val="90000"/>
              </a:lnSpc>
            </a:pPr>
            <a:r>
              <a:rPr lang="tr-TR" altLang="tr-TR" b="1" dirty="0">
                <a:latin typeface="Times New Roman" panose="02020603050405020304" pitchFamily="18" charset="0"/>
                <a:cs typeface="Times New Roman" panose="02020603050405020304" pitchFamily="18" charset="0"/>
              </a:rPr>
              <a:t>Dinlemeye hazırım mesajı verin</a:t>
            </a:r>
          </a:p>
          <a:p>
            <a:pPr>
              <a:lnSpc>
                <a:spcPct val="90000"/>
              </a:lnSpc>
            </a:pPr>
            <a:r>
              <a:rPr lang="tr-TR" altLang="tr-TR" b="1" dirty="0">
                <a:latin typeface="Times New Roman" panose="02020603050405020304" pitchFamily="18" charset="0"/>
                <a:cs typeface="Times New Roman" panose="02020603050405020304" pitchFamily="18" charset="0"/>
              </a:rPr>
              <a:t>Soru sor</a:t>
            </a:r>
          </a:p>
          <a:p>
            <a:pPr>
              <a:lnSpc>
                <a:spcPct val="90000"/>
              </a:lnSpc>
            </a:pPr>
            <a:r>
              <a:rPr lang="tr-TR" altLang="tr-TR" b="1" dirty="0">
                <a:latin typeface="Times New Roman" panose="02020603050405020304" pitchFamily="18" charset="0"/>
                <a:cs typeface="Times New Roman" panose="02020603050405020304" pitchFamily="18" charset="0"/>
              </a:rPr>
              <a:t>Sorunun bir parçası iseniz kabul edin</a:t>
            </a:r>
          </a:p>
          <a:p>
            <a:pPr>
              <a:lnSpc>
                <a:spcPct val="90000"/>
              </a:lnSpc>
            </a:pPr>
            <a:r>
              <a:rPr lang="tr-TR" altLang="tr-TR" b="1" dirty="0">
                <a:latin typeface="Times New Roman" panose="02020603050405020304" pitchFamily="18" charset="0"/>
                <a:cs typeface="Times New Roman" panose="02020603050405020304" pitchFamily="18" charset="0"/>
              </a:rPr>
              <a:t>Diğer insanın gözlerine bak</a:t>
            </a:r>
          </a:p>
          <a:p>
            <a:pPr>
              <a:lnSpc>
                <a:spcPct val="90000"/>
              </a:lnSpc>
            </a:pPr>
            <a:r>
              <a:rPr lang="tr-TR" altLang="tr-TR" b="1" dirty="0">
                <a:latin typeface="Times New Roman" panose="02020603050405020304" pitchFamily="18" charset="0"/>
                <a:cs typeface="Times New Roman" panose="02020603050405020304" pitchFamily="18" charset="0"/>
              </a:rPr>
              <a:t>Anladığını geri bildirimlerle hissettir</a:t>
            </a:r>
          </a:p>
          <a:p>
            <a:pPr>
              <a:lnSpc>
                <a:spcPct val="90000"/>
              </a:lnSpc>
            </a:pPr>
            <a:r>
              <a:rPr lang="tr-TR" altLang="tr-TR" b="1" dirty="0">
                <a:latin typeface="Times New Roman" panose="02020603050405020304" pitchFamily="18" charset="0"/>
                <a:cs typeface="Times New Roman" panose="02020603050405020304" pitchFamily="18" charset="0"/>
              </a:rPr>
              <a:t>Kararına saygı  duyun</a:t>
            </a:r>
          </a:p>
          <a:p>
            <a:pPr marL="0" indent="0">
              <a:buNone/>
            </a:pP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359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29600" cy="4525963"/>
          </a:xfrm>
        </p:spPr>
        <p:txBody>
          <a:bodyPr>
            <a:normAutofit/>
          </a:bodyPr>
          <a:lstStyle/>
          <a:p>
            <a:pPr algn="ctr">
              <a:buNone/>
            </a:pPr>
            <a:r>
              <a:rPr lang="tr-TR" altLang="tr-TR" sz="2800" b="1" i="1" dirty="0">
                <a:latin typeface="Times New Roman" panose="02020603050405020304" pitchFamily="18" charset="0"/>
                <a:cs typeface="Times New Roman" panose="02020603050405020304" pitchFamily="18" charset="0"/>
              </a:rPr>
              <a:t>Herhangi bir kimse öfkelenebilir. Bu kolaydır.</a:t>
            </a:r>
          </a:p>
          <a:p>
            <a:pPr algn="ctr">
              <a:buNone/>
            </a:pPr>
            <a:r>
              <a:rPr lang="tr-TR" altLang="tr-TR" sz="2800" b="1" i="1" dirty="0">
                <a:latin typeface="Times New Roman" panose="02020603050405020304" pitchFamily="18" charset="0"/>
                <a:cs typeface="Times New Roman" panose="02020603050405020304" pitchFamily="18" charset="0"/>
              </a:rPr>
              <a:t>Ne var ki;</a:t>
            </a:r>
          </a:p>
          <a:p>
            <a:pPr algn="ctr">
              <a:buNone/>
            </a:pPr>
            <a:r>
              <a:rPr lang="tr-TR" altLang="tr-TR" sz="2800" b="1" i="1" dirty="0">
                <a:latin typeface="Times New Roman" panose="02020603050405020304" pitchFamily="18" charset="0"/>
                <a:cs typeface="Times New Roman" panose="02020603050405020304" pitchFamily="18" charset="0"/>
              </a:rPr>
              <a:t>Doğru insana</a:t>
            </a:r>
          </a:p>
          <a:p>
            <a:pPr algn="ctr">
              <a:buNone/>
            </a:pPr>
            <a:r>
              <a:rPr lang="tr-TR" altLang="tr-TR" sz="2800" b="1" i="1" dirty="0">
                <a:latin typeface="Times New Roman" panose="02020603050405020304" pitchFamily="18" charset="0"/>
                <a:cs typeface="Times New Roman" panose="02020603050405020304" pitchFamily="18" charset="0"/>
              </a:rPr>
              <a:t>Doğru derecede</a:t>
            </a:r>
          </a:p>
          <a:p>
            <a:pPr algn="ctr">
              <a:buNone/>
            </a:pPr>
            <a:r>
              <a:rPr lang="tr-TR" altLang="tr-TR" sz="2800" b="1" i="1" dirty="0">
                <a:latin typeface="Times New Roman" panose="02020603050405020304" pitchFamily="18" charset="0"/>
                <a:cs typeface="Times New Roman" panose="02020603050405020304" pitchFamily="18" charset="0"/>
              </a:rPr>
              <a:t>Doğru zamanda</a:t>
            </a:r>
          </a:p>
          <a:p>
            <a:pPr algn="ctr">
              <a:buNone/>
            </a:pPr>
            <a:r>
              <a:rPr lang="tr-TR" altLang="tr-TR" sz="2800" b="1" i="1" dirty="0">
                <a:latin typeface="Times New Roman" panose="02020603050405020304" pitchFamily="18" charset="0"/>
                <a:cs typeface="Times New Roman" panose="02020603050405020304" pitchFamily="18" charset="0"/>
              </a:rPr>
              <a:t>Doğru maksatla</a:t>
            </a:r>
          </a:p>
          <a:p>
            <a:pPr algn="ctr">
              <a:buNone/>
            </a:pPr>
            <a:r>
              <a:rPr lang="tr-TR" altLang="tr-TR" sz="2800" b="1" i="1" dirty="0">
                <a:latin typeface="Times New Roman" panose="02020603050405020304" pitchFamily="18" charset="0"/>
                <a:cs typeface="Times New Roman" panose="02020603050405020304" pitchFamily="18" charset="0"/>
              </a:rPr>
              <a:t>Doğru biçimde öfkelenmek,</a:t>
            </a:r>
          </a:p>
          <a:p>
            <a:pPr algn="ctr">
              <a:buNone/>
            </a:pPr>
            <a:r>
              <a:rPr lang="tr-TR" altLang="tr-TR" sz="2800" b="1" i="1" dirty="0">
                <a:latin typeface="Times New Roman" panose="02020603050405020304" pitchFamily="18" charset="0"/>
                <a:cs typeface="Times New Roman" panose="02020603050405020304" pitchFamily="18" charset="0"/>
              </a:rPr>
              <a:t>                       İşte bu kolay değildir.      </a:t>
            </a:r>
            <a:r>
              <a:rPr lang="tr-TR" altLang="tr-TR" sz="2800" b="1" i="1" dirty="0">
                <a:solidFill>
                  <a:srgbClr val="FF5050"/>
                </a:solidFill>
                <a:latin typeface="Times New Roman" panose="02020603050405020304" pitchFamily="18" charset="0"/>
                <a:cs typeface="Times New Roman" panose="02020603050405020304" pitchFamily="18" charset="0"/>
              </a:rPr>
              <a:t>ARİSTO</a:t>
            </a:r>
          </a:p>
          <a:p>
            <a:endParaRPr lang="tr-TR"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6420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764704"/>
            <a:ext cx="8229600" cy="1143000"/>
          </a:xfrm>
        </p:spPr>
        <p:txBody>
          <a:bodyPr>
            <a:normAutofit fontScale="90000"/>
          </a:bodyPr>
          <a:lstStyle/>
          <a:p>
            <a:r>
              <a:rPr lang="tr-TR" dirty="0">
                <a:solidFill>
                  <a:srgbClr val="FF5050"/>
                </a:solidFill>
                <a:latin typeface="Times New Roman" panose="02020603050405020304" pitchFamily="18" charset="0"/>
                <a:cs typeface="Times New Roman" panose="02020603050405020304" pitchFamily="18" charset="0"/>
              </a:rPr>
              <a:t>ÖFKE GELİR GÖZ KARARIR</a:t>
            </a:r>
            <a:br>
              <a:rPr lang="tr-TR" dirty="0">
                <a:solidFill>
                  <a:srgbClr val="FF5050"/>
                </a:solidFill>
                <a:latin typeface="Times New Roman" panose="02020603050405020304" pitchFamily="18" charset="0"/>
                <a:cs typeface="Times New Roman" panose="02020603050405020304" pitchFamily="18" charset="0"/>
              </a:rPr>
            </a:br>
            <a:r>
              <a:rPr lang="tr-TR" dirty="0">
                <a:solidFill>
                  <a:srgbClr val="FF5050"/>
                </a:solidFill>
                <a:latin typeface="Times New Roman" panose="02020603050405020304" pitchFamily="18" charset="0"/>
                <a:cs typeface="Times New Roman" panose="02020603050405020304" pitchFamily="18" charset="0"/>
              </a:rPr>
              <a:t>ÖFKE GİDER YÜZ KIZARIR</a:t>
            </a:r>
            <a:r>
              <a:rPr lang="tr-TR" dirty="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a:r>
            <a:br>
              <a:rPr lang="tr-TR" dirty="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71" y="1628800"/>
            <a:ext cx="9163771" cy="5229200"/>
          </a:xfrm>
        </p:spPr>
      </p:pic>
    </p:spTree>
    <p:extLst>
      <p:ext uri="{BB962C8B-B14F-4D97-AF65-F5344CB8AC3E}">
        <p14:creationId xmlns:p14="http://schemas.microsoft.com/office/powerpoint/2010/main" val="4253390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Picture 2" descr="C:\Users\Mahsun\Desktop\25621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4412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numCol="1"/>
          <a:lstStyle/>
          <a:p>
            <a:pPr>
              <a:lnSpc>
                <a:spcPct val="150000"/>
              </a:lnSpc>
              <a:buClr>
                <a:schemeClr val="accent3"/>
              </a:buClr>
              <a:buFont typeface="Wingdings 2"/>
              <a:buChar char=""/>
              <a:defRPr/>
            </a:pPr>
            <a:r>
              <a:rPr lang="tr-TR" dirty="0" smtClean="0">
                <a:latin typeface="Times New Roman" panose="02020603050405020304" pitchFamily="18" charset="0"/>
                <a:cs typeface="Times New Roman" panose="02020603050405020304" pitchFamily="18" charset="0"/>
              </a:rPr>
              <a:t>“Öfkeyle </a:t>
            </a:r>
            <a:r>
              <a:rPr lang="tr-TR" dirty="0">
                <a:latin typeface="Times New Roman" panose="02020603050405020304" pitchFamily="18" charset="0"/>
                <a:cs typeface="Times New Roman" panose="02020603050405020304" pitchFamily="18" charset="0"/>
              </a:rPr>
              <a:t>kalkan, zararla oturur” </a:t>
            </a:r>
          </a:p>
          <a:p>
            <a:pPr>
              <a:lnSpc>
                <a:spcPct val="150000"/>
              </a:lnSpc>
              <a:buClr>
                <a:schemeClr val="accent3"/>
              </a:buClr>
              <a:buFont typeface="Wingdings 2"/>
              <a:buChar char=""/>
              <a:defRPr/>
            </a:pPr>
            <a:r>
              <a:rPr lang="tr-TR" dirty="0">
                <a:latin typeface="Times New Roman" panose="02020603050405020304" pitchFamily="18" charset="0"/>
                <a:cs typeface="Times New Roman" panose="02020603050405020304" pitchFamily="18" charset="0"/>
              </a:rPr>
              <a:t>“Öfke gelir gider, kelle gider gelmez!”</a:t>
            </a:r>
          </a:p>
          <a:p>
            <a:pPr>
              <a:lnSpc>
                <a:spcPct val="150000"/>
              </a:lnSpc>
              <a:buClr>
                <a:schemeClr val="accent3"/>
              </a:buClr>
              <a:buFont typeface="Wingdings 2"/>
              <a:buChar char=""/>
              <a:defRPr/>
            </a:pPr>
            <a:r>
              <a:rPr lang="tr-TR" dirty="0">
                <a:latin typeface="Times New Roman" panose="02020603050405020304" pitchFamily="18" charset="0"/>
                <a:cs typeface="Times New Roman" panose="02020603050405020304" pitchFamily="18" charset="0"/>
              </a:rPr>
              <a:t>“Öfke baldan tatlıdır!”</a:t>
            </a:r>
          </a:p>
          <a:p>
            <a:pPr>
              <a:lnSpc>
                <a:spcPct val="150000"/>
              </a:lnSpc>
              <a:buClr>
                <a:schemeClr val="accent3"/>
              </a:buClr>
              <a:buFont typeface="Wingdings 2"/>
              <a:buChar char=""/>
              <a:defRPr/>
            </a:pPr>
            <a:r>
              <a:rPr lang="tr-TR" dirty="0">
                <a:latin typeface="Times New Roman" panose="02020603050405020304" pitchFamily="18" charset="0"/>
                <a:cs typeface="Times New Roman" panose="02020603050405020304" pitchFamily="18" charset="0"/>
              </a:rPr>
              <a:t>“Öfkede akıl olmaz!”</a:t>
            </a:r>
          </a:p>
          <a:p>
            <a:pPr>
              <a:lnSpc>
                <a:spcPct val="150000"/>
              </a:lnSpc>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1794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a:bodyPr>
          <a:lstStyle/>
          <a:p>
            <a:pPr marL="0" indent="0" algn="ctr">
              <a:lnSpc>
                <a:spcPct val="150000"/>
              </a:lnSpc>
              <a:buNone/>
            </a:pPr>
            <a:endParaRPr lang="tr-TR" altLang="tr-TR" sz="2800" dirty="0" smtClean="0">
              <a:latin typeface="Times New Roman" panose="02020603050405020304" pitchFamily="18" charset="0"/>
              <a:cs typeface="Times New Roman" panose="02020603050405020304" pitchFamily="18" charset="0"/>
            </a:endParaRPr>
          </a:p>
          <a:p>
            <a:pPr marL="0" indent="0" algn="ctr">
              <a:lnSpc>
                <a:spcPct val="150000"/>
              </a:lnSpc>
              <a:buNone/>
            </a:pPr>
            <a:r>
              <a:rPr lang="tr-TR" altLang="tr-TR" sz="2800" dirty="0" smtClean="0">
                <a:latin typeface="Times New Roman" panose="02020603050405020304" pitchFamily="18" charset="0"/>
                <a:cs typeface="Times New Roman" panose="02020603050405020304" pitchFamily="18" charset="0"/>
              </a:rPr>
              <a:t>ÖFKENİZİN </a:t>
            </a:r>
            <a:r>
              <a:rPr lang="tr-TR" altLang="tr-TR" sz="2800" dirty="0">
                <a:latin typeface="Times New Roman" panose="02020603050405020304" pitchFamily="18" charset="0"/>
                <a:cs typeface="Times New Roman" panose="02020603050405020304" pitchFamily="18" charset="0"/>
              </a:rPr>
              <a:t>AZ OLMASI, </a:t>
            </a:r>
          </a:p>
          <a:p>
            <a:pPr marL="0" indent="0" algn="ctr">
              <a:lnSpc>
                <a:spcPct val="150000"/>
              </a:lnSpc>
              <a:buNone/>
            </a:pPr>
            <a:r>
              <a:rPr lang="tr-TR" altLang="tr-TR" sz="2800" dirty="0">
                <a:latin typeface="Times New Roman" panose="02020603050405020304" pitchFamily="18" charset="0"/>
                <a:cs typeface="Times New Roman" panose="02020603050405020304" pitchFamily="18" charset="0"/>
              </a:rPr>
              <a:t>ÇOK OLDUĞUNDA İSE KONTROLLÜ OLMASI DİLEĞİ İLE…</a:t>
            </a:r>
          </a:p>
          <a:p>
            <a:pPr marL="0" indent="0">
              <a:lnSpc>
                <a:spcPct val="150000"/>
              </a:lnSpc>
              <a:buNone/>
            </a:pPr>
            <a:endParaRPr lang="tr-TR" altLang="tr-TR" sz="2800" dirty="0">
              <a:latin typeface="Times New Roman" panose="02020603050405020304" pitchFamily="18" charset="0"/>
              <a:cs typeface="Times New Roman" panose="02020603050405020304" pitchFamily="18" charset="0"/>
            </a:endParaRPr>
          </a:p>
        </p:txBody>
      </p:sp>
      <p:pic>
        <p:nvPicPr>
          <p:cNvPr id="4" name="Picture 3"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705054"/>
            <a:ext cx="2534475"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6709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lstStyle/>
          <a:p>
            <a:r>
              <a:rPr lang="tr-TR" dirty="0" smtClean="0"/>
              <a:t>KAYNAKÇA</a:t>
            </a:r>
            <a:endParaRPr lang="tr-TR" dirty="0"/>
          </a:p>
        </p:txBody>
      </p:sp>
      <p:sp>
        <p:nvSpPr>
          <p:cNvPr id="3" name="İçerik Yer Tutucusu 2"/>
          <p:cNvSpPr>
            <a:spLocks noGrp="1"/>
          </p:cNvSpPr>
          <p:nvPr>
            <p:ph idx="1"/>
          </p:nvPr>
        </p:nvSpPr>
        <p:spPr>
          <a:xfrm>
            <a:off x="457200" y="1124744"/>
            <a:ext cx="8229600" cy="5001419"/>
          </a:xfrm>
        </p:spPr>
        <p:txBody>
          <a:bodyPr>
            <a:normAutofit fontScale="92500" lnSpcReduction="20000"/>
          </a:bodyPr>
          <a:lstStyle/>
          <a:p>
            <a:r>
              <a:rPr lang="tr-TR" dirty="0" smtClean="0">
                <a:latin typeface="Times New Roman" panose="02020603050405020304" pitchFamily="18" charset="0"/>
                <a:cs typeface="Times New Roman" panose="02020603050405020304" pitchFamily="18" charset="0"/>
              </a:rPr>
              <a:t>Albayrak B., Kutlu Y.(2009).</a:t>
            </a:r>
            <a:r>
              <a:rPr lang="tr-TR" dirty="0"/>
              <a:t> Ergenlerde Öfke İfade Tarzı Ve İlişkili Faktörler Maltepe Üniversitesi Hemşirelik Bilim ve Sanatı Dergisi, </a:t>
            </a:r>
            <a:r>
              <a:rPr lang="tr-TR" dirty="0" smtClean="0"/>
              <a:t>Cilt:2,Sayı:3, 58</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Arslan</a:t>
            </a:r>
            <a:r>
              <a:rPr lang="tr-TR" dirty="0">
                <a:latin typeface="Times New Roman" panose="02020603050405020304" pitchFamily="18" charset="0"/>
                <a:cs typeface="Times New Roman" panose="02020603050405020304" pitchFamily="18" charset="0"/>
              </a:rPr>
              <a:t>, Ç. Öfke ve Öfkeyi İfade Etme Biçimlerinin, Stresle Başa Çıkma ve Kişiler Arası Problem Çözme Açısından </a:t>
            </a:r>
            <a:r>
              <a:rPr lang="tr-TR" dirty="0" smtClean="0">
                <a:latin typeface="Times New Roman" panose="02020603050405020304" pitchFamily="18" charset="0"/>
                <a:cs typeface="Times New Roman" panose="02020603050405020304" pitchFamily="18" charset="0"/>
              </a:rPr>
              <a:t>İncelenmesi. syf10</a:t>
            </a:r>
          </a:p>
          <a:p>
            <a:r>
              <a:rPr lang="tr-TR" dirty="0">
                <a:latin typeface="Times New Roman" panose="02020603050405020304" pitchFamily="18" charset="0"/>
                <a:cs typeface="Times New Roman" panose="02020603050405020304" pitchFamily="18" charset="0"/>
              </a:rPr>
              <a:t>Çelenk, S.(2010</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Öfke ve Öfke Kontrolü: Öfke nedir, Belirtileri nelerdir, Nasıl kontrol altına </a:t>
            </a:r>
            <a:r>
              <a:rPr lang="tr-TR" dirty="0" smtClean="0">
                <a:latin typeface="Times New Roman" panose="02020603050405020304" pitchFamily="18" charset="0"/>
                <a:cs typeface="Times New Roman" panose="02020603050405020304" pitchFamily="18" charset="0"/>
              </a:rPr>
              <a:t>alınır</a:t>
            </a:r>
          </a:p>
          <a:p>
            <a:r>
              <a:rPr lang="tr-TR" dirty="0">
                <a:latin typeface="Times New Roman" panose="02020603050405020304" pitchFamily="18" charset="0"/>
                <a:cs typeface="Times New Roman" panose="02020603050405020304" pitchFamily="18" charset="0"/>
              </a:rPr>
              <a:t>Gündoğdu, R.(2010</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Ç.Ü. Sosyal Bilimler Enstitüsü Dergisi, Cilt 19, Sayı 3, </a:t>
            </a:r>
            <a:r>
              <a:rPr lang="tr-TR" dirty="0" smtClean="0">
                <a:latin typeface="Times New Roman" panose="02020603050405020304" pitchFamily="18" charset="0"/>
                <a:cs typeface="Times New Roman" panose="02020603050405020304" pitchFamily="18" charset="0"/>
              </a:rPr>
              <a:t>2010.  257-276</a:t>
            </a:r>
          </a:p>
          <a:p>
            <a:r>
              <a:rPr lang="tr-TR" dirty="0" smtClean="0">
                <a:latin typeface="Times New Roman" panose="02020603050405020304" pitchFamily="18" charset="0"/>
                <a:cs typeface="Times New Roman" panose="02020603050405020304" pitchFamily="18" charset="0"/>
              </a:rPr>
              <a:t>Kökdemir, </a:t>
            </a:r>
            <a:r>
              <a:rPr lang="tr-TR" dirty="0">
                <a:latin typeface="Times New Roman" panose="02020603050405020304" pitchFamily="18" charset="0"/>
                <a:cs typeface="Times New Roman" panose="02020603050405020304" pitchFamily="18" charset="0"/>
              </a:rPr>
              <a:t>H. </a:t>
            </a:r>
            <a:r>
              <a:rPr lang="tr-TR" dirty="0" smtClean="0">
                <a:latin typeface="Times New Roman" panose="02020603050405020304" pitchFamily="18" charset="0"/>
                <a:cs typeface="Times New Roman" panose="02020603050405020304" pitchFamily="18" charset="0"/>
              </a:rPr>
              <a:t>Eleştirel </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Yaratıcı Düşünme </a:t>
            </a:r>
            <a:r>
              <a:rPr lang="tr-TR" dirty="0">
                <a:latin typeface="Times New Roman" panose="02020603050405020304" pitchFamily="18" charset="0"/>
                <a:cs typeface="Times New Roman" panose="02020603050405020304" pitchFamily="18" charset="0"/>
              </a:rPr>
              <a:t>ve </a:t>
            </a:r>
            <a:r>
              <a:rPr lang="tr-TR" dirty="0" smtClean="0">
                <a:latin typeface="Times New Roman" panose="02020603050405020304" pitchFamily="18" charset="0"/>
                <a:cs typeface="Times New Roman" panose="02020603050405020304" pitchFamily="18" charset="0"/>
              </a:rPr>
              <a:t>Davranış Araştırmaları Laboratuvarı,</a:t>
            </a:r>
            <a:r>
              <a:rPr lang="pt-BR" dirty="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P</a:t>
            </a:r>
            <a:r>
              <a:rPr lang="tr-TR" dirty="0" smtClean="0">
                <a:latin typeface="Times New Roman" panose="02020603050405020304" pitchFamily="18" charset="0"/>
                <a:cs typeface="Times New Roman" panose="02020603050405020304" pitchFamily="18" charset="0"/>
              </a:rPr>
              <a:t>ivolka</a:t>
            </a:r>
            <a:r>
              <a:rPr lang="pt-BR" dirty="0" smtClean="0">
                <a:latin typeface="Times New Roman" panose="02020603050405020304" pitchFamily="18" charset="0"/>
                <a:cs typeface="Times New Roman" panose="02020603050405020304" pitchFamily="18" charset="0"/>
              </a:rPr>
              <a:t> Y</a:t>
            </a:r>
            <a:r>
              <a:rPr lang="tr-TR" dirty="0" smtClean="0">
                <a:latin typeface="Times New Roman" panose="02020603050405020304" pitchFamily="18" charset="0"/>
                <a:cs typeface="Times New Roman" panose="02020603050405020304" pitchFamily="18" charset="0"/>
              </a:rPr>
              <a:t>ı</a:t>
            </a:r>
            <a:r>
              <a:rPr lang="pt-BR" dirty="0" smtClean="0">
                <a:latin typeface="Times New Roman" panose="02020603050405020304" pitchFamily="18" charset="0"/>
                <a:cs typeface="Times New Roman" panose="02020603050405020304" pitchFamily="18" charset="0"/>
              </a:rPr>
              <a:t>l</a:t>
            </a:r>
            <a:r>
              <a:rPr lang="pt-BR" dirty="0">
                <a:latin typeface="Times New Roman" panose="02020603050405020304" pitchFamily="18" charset="0"/>
                <a:cs typeface="Times New Roman" panose="02020603050405020304" pitchFamily="18" charset="0"/>
              </a:rPr>
              <a:t>: 3 </a:t>
            </a:r>
            <a:r>
              <a:rPr lang="pt-BR" dirty="0" smtClean="0">
                <a:latin typeface="Times New Roman" panose="02020603050405020304" pitchFamily="18" charset="0"/>
                <a:cs typeface="Times New Roman" panose="02020603050405020304" pitchFamily="18" charset="0"/>
              </a:rPr>
              <a:t>Say</a:t>
            </a:r>
            <a:r>
              <a:rPr lang="tr-TR" dirty="0" smtClean="0">
                <a:latin typeface="Times New Roman" panose="02020603050405020304" pitchFamily="18" charset="0"/>
                <a:cs typeface="Times New Roman" panose="02020603050405020304" pitchFamily="18" charset="0"/>
              </a:rPr>
              <a:t>ı</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12, </a:t>
            </a:r>
            <a:r>
              <a:rPr lang="tr-TR" dirty="0" smtClean="0">
                <a:latin typeface="Times New Roman" panose="02020603050405020304" pitchFamily="18" charset="0"/>
                <a:cs typeface="Times New Roman" panose="02020603050405020304" pitchFamily="18" charset="0"/>
              </a:rPr>
              <a:t>syf </a:t>
            </a:r>
            <a:r>
              <a:rPr lang="pt-BR" dirty="0" smtClean="0">
                <a:latin typeface="Times New Roman" panose="02020603050405020304" pitchFamily="18" charset="0"/>
                <a:cs typeface="Times New Roman" panose="02020603050405020304" pitchFamily="18" charset="0"/>
              </a:rPr>
              <a:t>7</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Soykan, Ç.(2003) Öfke ve Öfke Yönetimi. </a:t>
            </a:r>
            <a:r>
              <a:rPr lang="de-DE" dirty="0">
                <a:latin typeface="Times New Roman" panose="02020603050405020304" pitchFamily="18" charset="0"/>
                <a:cs typeface="Times New Roman" panose="02020603050405020304" pitchFamily="18" charset="0"/>
              </a:rPr>
              <a:t>Kriz Dergisi 11 (2) 19-27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Türk, B. (2012). Öfke nedir</a:t>
            </a:r>
          </a:p>
          <a:p>
            <a:r>
              <a:rPr lang="tr-TR" dirty="0" smtClean="0">
                <a:latin typeface="Times New Roman" panose="02020603050405020304" pitchFamily="18" charset="0"/>
                <a:cs typeface="Times New Roman" panose="02020603050405020304" pitchFamily="18" charset="0"/>
              </a:rPr>
              <a:t>Yavuz, B. (Ed.). (2004). Empati, Özel Ekin Koleji </a:t>
            </a:r>
            <a:r>
              <a:rPr lang="tr-TR" dirty="0">
                <a:latin typeface="Times New Roman" panose="02020603050405020304" pitchFamily="18" charset="0"/>
                <a:cs typeface="Times New Roman" panose="02020603050405020304" pitchFamily="18" charset="0"/>
              </a:rPr>
              <a:t>P.D.R.H</a:t>
            </a:r>
            <a:r>
              <a:rPr lang="tr-TR" dirty="0" smtClean="0">
                <a:latin typeface="Times New Roman" panose="02020603050405020304" pitchFamily="18" charset="0"/>
                <a:cs typeface="Times New Roman" panose="02020603050405020304" pitchFamily="18" charset="0"/>
              </a:rPr>
              <a:t>. Öfke </a:t>
            </a:r>
            <a:r>
              <a:rPr lang="tr-TR" dirty="0">
                <a:latin typeface="Times New Roman" panose="02020603050405020304" pitchFamily="18" charset="0"/>
                <a:cs typeface="Times New Roman" panose="02020603050405020304" pitchFamily="18" charset="0"/>
              </a:rPr>
              <a:t>ve </a:t>
            </a:r>
            <a:r>
              <a:rPr lang="tr-TR" dirty="0" smtClean="0">
                <a:latin typeface="Times New Roman" panose="02020603050405020304" pitchFamily="18" charset="0"/>
                <a:cs typeface="Times New Roman" panose="02020603050405020304" pitchFamily="18" charset="0"/>
              </a:rPr>
              <a:t>Kontrolü. İzmir</a:t>
            </a:r>
            <a:r>
              <a:rPr lang="tr-TR" dirty="0">
                <a:latin typeface="Times New Roman" panose="02020603050405020304" pitchFamily="18" charset="0"/>
                <a:cs typeface="Times New Roman" panose="02020603050405020304" pitchFamily="18" charset="0"/>
              </a:rPr>
              <a:t>: PDR </a:t>
            </a:r>
            <a:r>
              <a:rPr lang="tr-TR" dirty="0" smtClean="0">
                <a:latin typeface="Times New Roman" panose="02020603050405020304" pitchFamily="18" charset="0"/>
                <a:cs typeface="Times New Roman" panose="02020603050405020304" pitchFamily="18" charset="0"/>
              </a:rPr>
              <a:t>Yayınları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0560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29600" cy="5966139"/>
          </a:xfrm>
        </p:spPr>
        <p:txBody>
          <a:bodyPr/>
          <a:lstStyle/>
          <a:p>
            <a:pPr>
              <a:lnSpc>
                <a:spcPct val="150000"/>
              </a:lnSpc>
            </a:pPr>
            <a:endParaRPr lang="tr-TR" dirty="0" smtClean="0">
              <a:latin typeface="Times New Roman" panose="02020603050405020304" pitchFamily="18" charset="0"/>
              <a:cs typeface="Times New Roman" panose="02020603050405020304" pitchFamily="18" charset="0"/>
            </a:endParaRPr>
          </a:p>
          <a:p>
            <a:pPr>
              <a:lnSpc>
                <a:spcPct val="150000"/>
              </a:lnSpc>
            </a:pPr>
            <a:r>
              <a:rPr lang="tr-TR" dirty="0" smtClean="0">
                <a:latin typeface="Times New Roman" panose="02020603050405020304" pitchFamily="18" charset="0"/>
                <a:cs typeface="Times New Roman" panose="02020603050405020304" pitchFamily="18" charset="0"/>
              </a:rPr>
              <a:t>Eğer cevabınız </a:t>
            </a:r>
            <a:r>
              <a:rPr lang="tr-TR" dirty="0">
                <a:latin typeface="Times New Roman" panose="02020603050405020304" pitchFamily="18" charset="0"/>
                <a:cs typeface="Times New Roman" panose="02020603050405020304" pitchFamily="18" charset="0"/>
              </a:rPr>
              <a:t>F ise, öfkenin herkes </a:t>
            </a:r>
            <a:r>
              <a:rPr lang="tr-TR" dirty="0" smtClean="0">
                <a:latin typeface="Times New Roman" panose="02020603050405020304" pitchFamily="18" charset="0"/>
                <a:cs typeface="Times New Roman" panose="02020603050405020304" pitchFamily="18" charset="0"/>
              </a:rPr>
              <a:t>tarafından </a:t>
            </a:r>
            <a:r>
              <a:rPr lang="tr-TR" dirty="0">
                <a:latin typeface="Times New Roman" panose="02020603050405020304" pitchFamily="18" charset="0"/>
                <a:cs typeface="Times New Roman" panose="02020603050405020304" pitchFamily="18" charset="0"/>
              </a:rPr>
              <a:t>hissedilen normal bir duygu </a:t>
            </a:r>
            <a:r>
              <a:rPr lang="tr-TR" dirty="0" smtClean="0">
                <a:latin typeface="Times New Roman" panose="02020603050405020304" pitchFamily="18" charset="0"/>
                <a:cs typeface="Times New Roman" panose="02020603050405020304" pitchFamily="18" charset="0"/>
              </a:rPr>
              <a:t>olduğunu </a:t>
            </a:r>
            <a:r>
              <a:rPr lang="tr-TR" dirty="0">
                <a:latin typeface="Times New Roman" panose="02020603050405020304" pitchFamily="18" charset="0"/>
                <a:cs typeface="Times New Roman" panose="02020603050405020304" pitchFamily="18" charset="0"/>
              </a:rPr>
              <a:t>kabul ediyorsunuz demektir. Öfke bir </a:t>
            </a:r>
            <a:r>
              <a:rPr lang="tr-TR" dirty="0" smtClean="0">
                <a:latin typeface="Times New Roman" panose="02020603050405020304" pitchFamily="18" charset="0"/>
                <a:cs typeface="Times New Roman" panose="02020603050405020304" pitchFamily="18" charset="0"/>
              </a:rPr>
              <a:t>davranış değildir</a:t>
            </a:r>
            <a:r>
              <a:rPr lang="tr-TR" dirty="0">
                <a:latin typeface="Times New Roman" panose="02020603050405020304" pitchFamily="18" charset="0"/>
                <a:cs typeface="Times New Roman" panose="02020603050405020304" pitchFamily="18" charset="0"/>
              </a:rPr>
              <a:t>. Öfke </a:t>
            </a:r>
            <a:r>
              <a:rPr lang="tr-TR" dirty="0" smtClean="0">
                <a:latin typeface="Times New Roman" panose="02020603050405020304" pitchFamily="18" charset="0"/>
                <a:cs typeface="Times New Roman" panose="02020603050405020304" pitchFamily="18" charset="0"/>
              </a:rPr>
              <a:t>hayatın </a:t>
            </a:r>
            <a:r>
              <a:rPr lang="tr-TR" dirty="0">
                <a:latin typeface="Times New Roman" panose="02020603050405020304" pitchFamily="18" charset="0"/>
                <a:cs typeface="Times New Roman" panose="02020603050405020304" pitchFamily="18" charset="0"/>
              </a:rPr>
              <a:t>bir </a:t>
            </a:r>
            <a:r>
              <a:rPr lang="tr-TR" dirty="0" smtClean="0">
                <a:latin typeface="Times New Roman" panose="02020603050405020304" pitchFamily="18" charset="0"/>
                <a:cs typeface="Times New Roman" panose="02020603050405020304" pitchFamily="18" charset="0"/>
              </a:rPr>
              <a:t>parçasıdır </a:t>
            </a:r>
            <a:r>
              <a:rPr lang="tr-TR" dirty="0">
                <a:latin typeface="Times New Roman" panose="02020603050405020304" pitchFamily="18" charset="0"/>
                <a:cs typeface="Times New Roman" panose="02020603050405020304" pitchFamily="18" charset="0"/>
              </a:rPr>
              <a:t>ve toplumun bize öfkemizle </a:t>
            </a:r>
            <a:r>
              <a:rPr lang="tr-TR" dirty="0" smtClean="0">
                <a:latin typeface="Times New Roman" panose="02020603050405020304" pitchFamily="18" charset="0"/>
                <a:cs typeface="Times New Roman" panose="02020603050405020304" pitchFamily="18" charset="0"/>
              </a:rPr>
              <a:t>nasıl baş edeceğimizi öğretmede </a:t>
            </a:r>
            <a:r>
              <a:rPr lang="tr-TR" dirty="0">
                <a:latin typeface="Times New Roman" panose="02020603050405020304" pitchFamily="18" charset="0"/>
                <a:cs typeface="Times New Roman" panose="02020603050405020304" pitchFamily="18" charset="0"/>
              </a:rPr>
              <a:t>pek </a:t>
            </a:r>
            <a:r>
              <a:rPr lang="tr-TR" dirty="0" smtClean="0">
                <a:latin typeface="Times New Roman" panose="02020603050405020304" pitchFamily="18" charset="0"/>
                <a:cs typeface="Times New Roman" panose="02020603050405020304" pitchFamily="18" charset="0"/>
              </a:rPr>
              <a:t>başarılı olduğu söylenemez(Kökdemir 2003).</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514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pPr>
              <a:lnSpc>
                <a:spcPct val="150000"/>
              </a:lnSpc>
            </a:pPr>
            <a:endParaRPr lang="tr-TR" dirty="0" smtClean="0">
              <a:latin typeface="Times New Roman" panose="02020603050405020304" pitchFamily="18" charset="0"/>
              <a:cs typeface="Times New Roman" panose="02020603050405020304" pitchFamily="18" charset="0"/>
            </a:endParaRPr>
          </a:p>
          <a:p>
            <a:pPr>
              <a:lnSpc>
                <a:spcPct val="150000"/>
              </a:lnSpc>
            </a:pPr>
            <a:r>
              <a:rPr lang="tr-TR" dirty="0" smtClean="0">
                <a:latin typeface="Times New Roman" panose="02020603050405020304" pitchFamily="18" charset="0"/>
                <a:cs typeface="Times New Roman" panose="02020603050405020304" pitchFamily="18" charset="0"/>
              </a:rPr>
              <a:t>Genellikle kızların </a:t>
            </a:r>
            <a:r>
              <a:rPr lang="tr-TR" dirty="0">
                <a:latin typeface="Times New Roman" panose="02020603050405020304" pitchFamily="18" charset="0"/>
                <a:cs typeface="Times New Roman" panose="02020603050405020304" pitchFamily="18" charset="0"/>
              </a:rPr>
              <a:t>öfkeli görünmesi </a:t>
            </a:r>
            <a:r>
              <a:rPr lang="tr-TR" dirty="0" smtClean="0">
                <a:latin typeface="Times New Roman" panose="02020603050405020304" pitchFamily="18" charset="0"/>
                <a:cs typeface="Times New Roman" panose="02020603050405020304" pitchFamily="18" charset="0"/>
              </a:rPr>
              <a:t>hoş karşılanmazken</a:t>
            </a:r>
            <a:r>
              <a:rPr lang="tr-TR" dirty="0">
                <a:latin typeface="Times New Roman" panose="02020603050405020304" pitchFamily="18" charset="0"/>
                <a:cs typeface="Times New Roman" panose="02020603050405020304" pitchFamily="18" charset="0"/>
              </a:rPr>
              <a:t>, erkeklerin öfkelerini olumsuz </a:t>
            </a:r>
            <a:r>
              <a:rPr lang="tr-TR" dirty="0" smtClean="0">
                <a:latin typeface="Times New Roman" panose="02020603050405020304" pitchFamily="18" charset="0"/>
                <a:cs typeface="Times New Roman" panose="02020603050405020304" pitchFamily="18" charset="0"/>
              </a:rPr>
              <a:t>davranışlarla dışa vurmaları teşvik </a:t>
            </a:r>
            <a:r>
              <a:rPr lang="tr-TR" dirty="0">
                <a:latin typeface="Times New Roman" panose="02020603050405020304" pitchFamily="18" charset="0"/>
                <a:cs typeface="Times New Roman" panose="02020603050405020304" pitchFamily="18" charset="0"/>
              </a:rPr>
              <a:t>edilir ve </a:t>
            </a:r>
            <a:r>
              <a:rPr lang="tr-TR" dirty="0" smtClean="0">
                <a:latin typeface="Times New Roman" panose="02020603050405020304" pitchFamily="18" charset="0"/>
                <a:cs typeface="Times New Roman" panose="02020603050405020304" pitchFamily="18" charset="0"/>
              </a:rPr>
              <a:t>ödüllendirilir.</a:t>
            </a:r>
            <a:endParaRPr lang="tr-TR" dirty="0">
              <a:latin typeface="Times New Roman" panose="02020603050405020304" pitchFamily="18" charset="0"/>
              <a:cs typeface="Times New Roman" panose="02020603050405020304" pitchFamily="18" charset="0"/>
            </a:endParaRPr>
          </a:p>
        </p:txBody>
      </p:sp>
      <p:pic>
        <p:nvPicPr>
          <p:cNvPr id="1026" name="Picture 2" descr="C:\Users\Mahsun\Desktop\338964-3-4-7b2c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7114" y="3645024"/>
            <a:ext cx="4270847" cy="3078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569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3200" dirty="0" smtClean="0">
                <a:latin typeface="Times New Roman" panose="02020603050405020304" pitchFamily="18" charset="0"/>
                <a:cs typeface="Times New Roman" panose="02020603050405020304" pitchFamily="18" charset="0"/>
              </a:rPr>
              <a:t>PEKİ ÖFKE NEDİR?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374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pPr>
              <a:lnSpc>
                <a:spcPct val="150000"/>
              </a:lnSpc>
            </a:pPr>
            <a:r>
              <a:rPr lang="tr-TR" dirty="0">
                <a:latin typeface="Times New Roman" panose="02020603050405020304" pitchFamily="18" charset="0"/>
                <a:cs typeface="Times New Roman" panose="02020603050405020304" pitchFamily="18" charset="0"/>
              </a:rPr>
              <a:t>Öfke, doyurulmamış isteklere, istenmeyen sonuçlara ve karşılanmayan beklentilere verilen, son derece doğal, evrensel ve insanı bir duygusal </a:t>
            </a:r>
            <a:r>
              <a:rPr lang="tr-TR" dirty="0" smtClean="0">
                <a:latin typeface="Times New Roman" panose="02020603050405020304" pitchFamily="18" charset="0"/>
                <a:cs typeface="Times New Roman" panose="02020603050405020304" pitchFamily="18" charset="0"/>
              </a:rPr>
              <a:t>tepkidir. Öte </a:t>
            </a:r>
            <a:r>
              <a:rPr lang="tr-TR" dirty="0">
                <a:latin typeface="Times New Roman" panose="02020603050405020304" pitchFamily="18" charset="0"/>
                <a:cs typeface="Times New Roman" panose="02020603050405020304" pitchFamily="18" charset="0"/>
              </a:rPr>
              <a:t>yandan, belki de en zarar verici </a:t>
            </a:r>
            <a:r>
              <a:rPr lang="tr-TR" dirty="0" smtClean="0">
                <a:latin typeface="Times New Roman" panose="02020603050405020304" pitchFamily="18" charset="0"/>
                <a:cs typeface="Times New Roman" panose="02020603050405020304" pitchFamily="18" charset="0"/>
              </a:rPr>
              <a:t>olabilen </a:t>
            </a:r>
            <a:r>
              <a:rPr lang="tr-TR" dirty="0">
                <a:latin typeface="Times New Roman" panose="02020603050405020304" pitchFamily="18" charset="0"/>
                <a:cs typeface="Times New Roman" panose="02020603050405020304" pitchFamily="18" charset="0"/>
              </a:rPr>
              <a:t>duygusal yaşantı olarak da </a:t>
            </a:r>
            <a:r>
              <a:rPr lang="tr-TR" dirty="0" smtClean="0">
                <a:latin typeface="Times New Roman" panose="02020603050405020304" pitchFamily="18" charset="0"/>
                <a:cs typeface="Times New Roman" panose="02020603050405020304" pitchFamily="18" charset="0"/>
              </a:rPr>
              <a:t>tanımlanabilir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(Soykan 2003).</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7321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2050" name="Picture 2" descr="C:\Users\Mahsun\Desktop\396705_adam-çığlık-atan-kadın-korkmuş-öfkeli-kı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268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lstStyle/>
          <a:p>
            <a:r>
              <a:rPr lang="tr-TR" dirty="0" smtClean="0">
                <a:latin typeface="Times New Roman" panose="02020603050405020304" pitchFamily="18" charset="0"/>
                <a:cs typeface="Times New Roman" panose="02020603050405020304" pitchFamily="18" charset="0"/>
              </a:rPr>
              <a:t>Öfke Nedir?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052736"/>
            <a:ext cx="8229600" cy="5073427"/>
          </a:xfrm>
        </p:spPr>
        <p:txBody>
          <a:bodyPr/>
          <a:lstStyle/>
          <a:p>
            <a:r>
              <a:rPr lang="tr-TR" dirty="0">
                <a:latin typeface="Times New Roman" panose="02020603050405020304" pitchFamily="18" charset="0"/>
                <a:cs typeface="Times New Roman" panose="02020603050405020304" pitchFamily="18" charset="0"/>
              </a:rPr>
              <a:t>Öfke, son derece normal ve yaşamın sürdürülmesi için gerekli bir </a:t>
            </a:r>
            <a:r>
              <a:rPr lang="tr-TR" dirty="0" smtClean="0">
                <a:latin typeface="Times New Roman" panose="02020603050405020304" pitchFamily="18" charset="0"/>
                <a:cs typeface="Times New Roman" panose="02020603050405020304" pitchFamily="18" charset="0"/>
              </a:rPr>
              <a:t>duygudur.</a:t>
            </a:r>
          </a:p>
          <a:p>
            <a:r>
              <a:rPr lang="tr-TR" dirty="0">
                <a:latin typeface="Times New Roman" panose="02020603050405020304" pitchFamily="18" charset="0"/>
                <a:cs typeface="Times New Roman" panose="02020603050405020304" pitchFamily="18" charset="0"/>
              </a:rPr>
              <a:t>Öfke, duygusal bir </a:t>
            </a:r>
            <a:r>
              <a:rPr lang="tr-TR" dirty="0" smtClean="0">
                <a:latin typeface="Times New Roman" panose="02020603050405020304" pitchFamily="18" charset="0"/>
                <a:cs typeface="Times New Roman" panose="02020603050405020304" pitchFamily="18" charset="0"/>
              </a:rPr>
              <a:t>tepkidir.</a:t>
            </a:r>
          </a:p>
          <a:p>
            <a:r>
              <a:rPr lang="tr-TR" dirty="0">
                <a:latin typeface="Times New Roman" panose="02020603050405020304" pitchFamily="18" charset="0"/>
                <a:cs typeface="Times New Roman" panose="02020603050405020304" pitchFamily="18" charset="0"/>
              </a:rPr>
              <a:t>Öfke, kişiyi tehditlere karşı uyarır ve kendisini korumasına olanak </a:t>
            </a:r>
            <a:r>
              <a:rPr lang="tr-TR" dirty="0" smtClean="0">
                <a:latin typeface="Times New Roman" panose="02020603050405020304" pitchFamily="18" charset="0"/>
                <a:cs typeface="Times New Roman" panose="02020603050405020304" pitchFamily="18" charset="0"/>
              </a:rPr>
              <a:t>sağlar.</a:t>
            </a:r>
          </a:p>
          <a:p>
            <a:r>
              <a:rPr lang="tr-TR" dirty="0">
                <a:latin typeface="Times New Roman" panose="02020603050405020304" pitchFamily="18" charset="0"/>
                <a:cs typeface="Times New Roman" panose="02020603050405020304" pitchFamily="18" charset="0"/>
              </a:rPr>
              <a:t>Öfke, </a:t>
            </a:r>
            <a:r>
              <a:rPr lang="tr-TR" dirty="0" smtClean="0">
                <a:latin typeface="Times New Roman" panose="02020603050405020304" pitchFamily="18" charset="0"/>
                <a:cs typeface="Times New Roman" panose="02020603050405020304" pitchFamily="18" charset="0"/>
              </a:rPr>
              <a:t>yeni </a:t>
            </a:r>
            <a:r>
              <a:rPr lang="tr-TR" dirty="0">
                <a:latin typeface="Times New Roman" panose="02020603050405020304" pitchFamily="18" charset="0"/>
                <a:cs typeface="Times New Roman" panose="02020603050405020304" pitchFamily="18" charset="0"/>
              </a:rPr>
              <a:t>öğrenmeler için bir motivasyon </a:t>
            </a:r>
            <a:r>
              <a:rPr lang="tr-TR" dirty="0" smtClean="0">
                <a:latin typeface="Times New Roman" panose="02020603050405020304" pitchFamily="18" charset="0"/>
                <a:cs typeface="Times New Roman" panose="02020603050405020304" pitchFamily="18" charset="0"/>
              </a:rPr>
              <a:t>kaynağıdır.</a:t>
            </a:r>
          </a:p>
          <a:p>
            <a:r>
              <a:rPr lang="tr-TR" dirty="0">
                <a:latin typeface="Times New Roman" panose="02020603050405020304" pitchFamily="18" charset="0"/>
                <a:cs typeface="Times New Roman" panose="02020603050405020304" pitchFamily="18" charset="0"/>
              </a:rPr>
              <a:t>Öfke, </a:t>
            </a:r>
            <a:r>
              <a:rPr lang="tr-TR" dirty="0" smtClean="0">
                <a:latin typeface="Times New Roman" panose="02020603050405020304" pitchFamily="18" charset="0"/>
                <a:cs typeface="Times New Roman" panose="02020603050405020304" pitchFamily="18" charset="0"/>
              </a:rPr>
              <a:t>sınırlandırılabildiği sürece </a:t>
            </a:r>
            <a:r>
              <a:rPr lang="tr-TR" dirty="0">
                <a:latin typeface="Times New Roman" panose="02020603050405020304" pitchFamily="18" charset="0"/>
                <a:cs typeface="Times New Roman" panose="02020603050405020304" pitchFamily="18" charset="0"/>
              </a:rPr>
              <a:t>sağlıklıdır ve işe </a:t>
            </a:r>
            <a:r>
              <a:rPr lang="tr-TR" dirty="0" smtClean="0">
                <a:latin typeface="Times New Roman" panose="02020603050405020304" pitchFamily="18" charset="0"/>
                <a:cs typeface="Times New Roman" panose="02020603050405020304" pitchFamily="18" charset="0"/>
              </a:rPr>
              <a:t>yarar.</a:t>
            </a:r>
          </a:p>
          <a:p>
            <a:r>
              <a:rPr lang="tr-TR" dirty="0">
                <a:latin typeface="Times New Roman" panose="02020603050405020304" pitchFamily="18" charset="0"/>
                <a:cs typeface="Times New Roman" panose="02020603050405020304" pitchFamily="18" charset="0"/>
              </a:rPr>
              <a:t>Öfke, kontrol edilmediğinde </a:t>
            </a:r>
            <a:r>
              <a:rPr lang="tr-TR" dirty="0" smtClean="0">
                <a:latin typeface="Times New Roman" panose="02020603050405020304" pitchFamily="18" charset="0"/>
                <a:cs typeface="Times New Roman" panose="02020603050405020304" pitchFamily="18" charset="0"/>
              </a:rPr>
              <a:t>kişinin </a:t>
            </a:r>
            <a:r>
              <a:rPr lang="tr-TR" dirty="0">
                <a:latin typeface="Times New Roman" panose="02020603050405020304" pitchFamily="18" charset="0"/>
                <a:cs typeface="Times New Roman" panose="02020603050405020304" pitchFamily="18" charset="0"/>
              </a:rPr>
              <a:t>kendisi ve çevresi için zararlı </a:t>
            </a:r>
            <a:r>
              <a:rPr lang="tr-TR" dirty="0" smtClean="0">
                <a:latin typeface="Times New Roman" panose="02020603050405020304" pitchFamily="18" charset="0"/>
                <a:cs typeface="Times New Roman" panose="02020603050405020304" pitchFamily="18" charset="0"/>
              </a:rPr>
              <a:t>olabilir.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071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Hasır">
  <a:themeElements>
    <a:clrScheme name="Hasır">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y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563</TotalTime>
  <Words>1230</Words>
  <Application>Microsoft Office PowerPoint</Application>
  <PresentationFormat>Ekran Gösterisi (4:3)</PresentationFormat>
  <Paragraphs>170</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Hasır</vt:lpstr>
      <vt:lpstr>ÖFKE KONTROLÜ</vt:lpstr>
      <vt:lpstr>PowerPoint Sunusu</vt:lpstr>
      <vt:lpstr>PowerPoint Sunusu</vt:lpstr>
      <vt:lpstr>PowerPoint Sunusu</vt:lpstr>
      <vt:lpstr>PowerPoint Sunusu</vt:lpstr>
      <vt:lpstr>PowerPoint Sunusu</vt:lpstr>
      <vt:lpstr>PowerPoint Sunusu</vt:lpstr>
      <vt:lpstr>PowerPoint Sunusu</vt:lpstr>
      <vt:lpstr>Öfke Nedir?</vt:lpstr>
      <vt:lpstr>Öfke Ne Değildir?</vt:lpstr>
      <vt:lpstr>PowerPoint Sunusu</vt:lpstr>
      <vt:lpstr>PowerPoint Sunusu</vt:lpstr>
      <vt:lpstr>NELERE ÖFKELENİRİZ?</vt:lpstr>
      <vt:lpstr>PowerPoint Sunusu</vt:lpstr>
      <vt:lpstr>ÖFKE SALDIRGANLIK İLİŞKİSİ </vt:lpstr>
      <vt:lpstr>PowerPoint Sunusu</vt:lpstr>
      <vt:lpstr>ÖFKENİN FİZİKSEL BELİRTİLERİ</vt:lpstr>
      <vt:lpstr>PowerPoint Sunusu</vt:lpstr>
      <vt:lpstr>PowerPoint Sunusu</vt:lpstr>
      <vt:lpstr>PowerPoint Sunusu</vt:lpstr>
      <vt:lpstr>PowerPoint Sunusu</vt:lpstr>
      <vt:lpstr>ÖFKE KONTROLÜ</vt:lpstr>
      <vt:lpstr>PowerPoint Sunusu</vt:lpstr>
      <vt:lpstr>ÖFKELENDİĞİMİZDE</vt:lpstr>
      <vt:lpstr>ÖFKEYLE BAŞETMEDE KULLANILAN YANLIŞ YOLLAR</vt:lpstr>
      <vt:lpstr>PowerPoint Sunusu</vt:lpstr>
      <vt:lpstr>PowerPoint Sunusu</vt:lpstr>
      <vt:lpstr>PowerPoint Sunusu</vt:lpstr>
      <vt:lpstr>PowerPoint Sunusu</vt:lpstr>
      <vt:lpstr>PowerPoint Sunusu</vt:lpstr>
      <vt:lpstr>S-A-Y</vt:lpstr>
      <vt:lpstr>ANLAMAK İÇİN DİNLE… </vt:lpstr>
      <vt:lpstr>PowerPoint Sunusu</vt:lpstr>
      <vt:lpstr>ÖFKE GELİR GÖZ KARARIR ÖFKE GİDER YÜZ KIZARIR </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ÖFKE KONTROLÜ</dc:title>
  <dc:creator>Mahsun</dc:creator>
  <cp:lastModifiedBy>hp</cp:lastModifiedBy>
  <cp:revision>55</cp:revision>
  <dcterms:created xsi:type="dcterms:W3CDTF">2017-04-11T17:53:21Z</dcterms:created>
  <dcterms:modified xsi:type="dcterms:W3CDTF">2018-11-13T08:04:01Z</dcterms:modified>
</cp:coreProperties>
</file>